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700" r:id="rId3"/>
  </p:sldMasterIdLst>
  <p:notesMasterIdLst>
    <p:notesMasterId r:id="rId28"/>
  </p:notesMasterIdLst>
  <p:sldIdLst>
    <p:sldId id="263" r:id="rId4"/>
    <p:sldId id="298" r:id="rId5"/>
    <p:sldId id="290" r:id="rId6"/>
    <p:sldId id="303" r:id="rId7"/>
    <p:sldId id="307" r:id="rId8"/>
    <p:sldId id="322" r:id="rId9"/>
    <p:sldId id="308" r:id="rId10"/>
    <p:sldId id="323" r:id="rId11"/>
    <p:sldId id="324" r:id="rId12"/>
    <p:sldId id="309" r:id="rId13"/>
    <p:sldId id="318" r:id="rId14"/>
    <p:sldId id="310" r:id="rId15"/>
    <p:sldId id="319" r:id="rId16"/>
    <p:sldId id="311" r:id="rId17"/>
    <p:sldId id="320" r:id="rId18"/>
    <p:sldId id="312" r:id="rId19"/>
    <p:sldId id="313" r:id="rId20"/>
    <p:sldId id="314" r:id="rId21"/>
    <p:sldId id="315" r:id="rId22"/>
    <p:sldId id="316" r:id="rId23"/>
    <p:sldId id="317" r:id="rId24"/>
    <p:sldId id="326" r:id="rId25"/>
    <p:sldId id="325" r:id="rId26"/>
    <p:sldId id="306" r:id="rId27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6A37"/>
    <a:srgbClr val="5BAE46"/>
    <a:srgbClr val="DDDDDD"/>
    <a:srgbClr val="9C9EA2"/>
    <a:srgbClr val="0432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07" autoAdjust="0"/>
    <p:restoredTop sz="80420" autoAdjust="0"/>
  </p:normalViewPr>
  <p:slideViewPr>
    <p:cSldViewPr>
      <p:cViewPr varScale="1">
        <p:scale>
          <a:sx n="59" d="100"/>
          <a:sy n="59" d="100"/>
        </p:scale>
        <p:origin x="-154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8C60E8F-C38B-4D61-85DB-7DF47C436629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00D2F72-E011-4DA7-800E-0AC7DF7FB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3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D2F72-E011-4DA7-800E-0AC7DF7FBD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47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Explain</a:t>
            </a:r>
            <a:r>
              <a:rPr lang="en-US" baseline="0" dirty="0" smtClean="0"/>
              <a:t> that the focus is just the preparation of the FR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Focus on all entities do </a:t>
            </a:r>
            <a:r>
              <a:rPr lang="en-US" baseline="0" dirty="0" err="1" smtClean="0"/>
              <a:t>GTAS</a:t>
            </a:r>
            <a:r>
              <a:rPr lang="en-US" baseline="0" dirty="0" smtClean="0"/>
              <a:t> reporting but for the FR </a:t>
            </a:r>
            <a:r>
              <a:rPr lang="en-US" u="sng" baseline="0" dirty="0" smtClean="0"/>
              <a:t>significant entities</a:t>
            </a:r>
            <a:r>
              <a:rPr lang="en-US" baseline="0" dirty="0" smtClean="0"/>
              <a:t> still have to do all modules in </a:t>
            </a:r>
            <a:r>
              <a:rPr lang="en-US" baseline="0" dirty="0" err="1" smtClean="0"/>
              <a:t>GFRS</a:t>
            </a:r>
            <a:r>
              <a:rPr lang="en-US" baseline="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Point out the use of significant entities </a:t>
            </a:r>
            <a:r>
              <a:rPr lang="en-US" baseline="0" dirty="0" err="1" smtClean="0"/>
              <a:t>GTAS</a:t>
            </a:r>
            <a:r>
              <a:rPr lang="en-US" baseline="0" dirty="0" smtClean="0"/>
              <a:t> data throughout the fiscal year and at year end for analysis and closing audit recommendations.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D2F72-E011-4DA7-800E-0AC7DF7FBD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98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Explain</a:t>
            </a:r>
            <a:r>
              <a:rPr lang="en-US" baseline="0" dirty="0" smtClean="0"/>
              <a:t> that the focus is just the preparation of the FR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Focus on all entities do </a:t>
            </a:r>
            <a:r>
              <a:rPr lang="en-US" baseline="0" dirty="0" err="1" smtClean="0"/>
              <a:t>GTAS</a:t>
            </a:r>
            <a:r>
              <a:rPr lang="en-US" baseline="0" dirty="0" smtClean="0"/>
              <a:t> reporting but for the FR </a:t>
            </a:r>
            <a:r>
              <a:rPr lang="en-US" u="sng" baseline="0" dirty="0" smtClean="0"/>
              <a:t>significant entities</a:t>
            </a:r>
            <a:r>
              <a:rPr lang="en-US" baseline="0" dirty="0" smtClean="0"/>
              <a:t> still have to do all modules in </a:t>
            </a:r>
            <a:r>
              <a:rPr lang="en-US" baseline="0" dirty="0" err="1" smtClean="0"/>
              <a:t>GFRS</a:t>
            </a:r>
            <a:r>
              <a:rPr lang="en-US" baseline="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Point out the use of significant entities </a:t>
            </a:r>
            <a:r>
              <a:rPr lang="en-US" baseline="0" dirty="0" err="1" smtClean="0"/>
              <a:t>GTAS</a:t>
            </a:r>
            <a:r>
              <a:rPr lang="en-US" baseline="0" dirty="0" smtClean="0"/>
              <a:t> data throughout the fiscal year and at year end for analysis and closing audit recommendations.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D2F72-E011-4DA7-800E-0AC7DF7FBDC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98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16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74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88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 userDrawn="1"/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54F64-4D77-425A-BD5E-0504AD8FCA49}" type="slidenum"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158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scal Servic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129250"/>
            <a:ext cx="9144000" cy="720703"/>
          </a:xfrm>
          <a:prstGeom prst="rect">
            <a:avLst/>
          </a:prstGeom>
          <a:solidFill>
            <a:srgbClr val="0128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12856"/>
              </a:solidFill>
            </a:endParaRPr>
          </a:p>
        </p:txBody>
      </p:sp>
      <p:pic>
        <p:nvPicPr>
          <p:cNvPr id="6" name="Picture 2" descr="http://fiscalservice.treasuryecm.gov/fs/support/GAC/StyleGuideLogos/Fiscal%20Service%20-%20Horizontal%20-%20Color%20-%20Treasur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5820"/>
            <a:ext cx="5212079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058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scal Servic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129250"/>
            <a:ext cx="9144000" cy="720703"/>
          </a:xfrm>
          <a:prstGeom prst="rect">
            <a:avLst/>
          </a:prstGeom>
          <a:solidFill>
            <a:srgbClr val="0128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12856"/>
              </a:solidFill>
            </a:endParaRPr>
          </a:p>
        </p:txBody>
      </p:sp>
      <p:pic>
        <p:nvPicPr>
          <p:cNvPr id="6" name="Picture 2" descr="http://fiscalservice.treasuryecm.gov/fs/support/GAC/StyleGuideLogos/Fiscal%20Service%20-%20Horizontal%20-%20Color%20-%20Treasur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5820"/>
            <a:ext cx="5212079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176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Log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129250"/>
            <a:ext cx="9144000" cy="720703"/>
          </a:xfrm>
          <a:prstGeom prst="rect">
            <a:avLst/>
          </a:prstGeom>
          <a:solidFill>
            <a:srgbClr val="0128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1285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83"/>
          <a:stretch/>
        </p:blipFill>
        <p:spPr>
          <a:xfrm>
            <a:off x="7040492" y="6212133"/>
            <a:ext cx="1821992" cy="554935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28600" y="335280"/>
            <a:ext cx="5212080" cy="1645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picture to add business line or product/ service sub logo</a:t>
            </a:r>
          </a:p>
        </p:txBody>
      </p:sp>
    </p:spTree>
    <p:extLst>
      <p:ext uri="{BB962C8B-B14F-4D97-AF65-F5344CB8AC3E}">
        <p14:creationId xmlns:p14="http://schemas.microsoft.com/office/powerpoint/2010/main" val="2330780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 userDrawn="1"/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54F64-4D77-425A-BD5E-0504AD8FCA49}" type="slidenum">
              <a:rPr lang="en-US" sz="14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490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267200" cy="5135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267200" cy="5135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15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54F64-4D77-425A-BD5E-0504AD8FCA49}" type="slidenum">
              <a:rPr lang="en-US" sz="14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396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90600"/>
            <a:ext cx="427081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676400"/>
            <a:ext cx="4268788" cy="44497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048" y="990600"/>
            <a:ext cx="423800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4" y="1676400"/>
            <a:ext cx="4242816" cy="44497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23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54F64-4D77-425A-BD5E-0504AD8FCA49}" type="slidenum">
              <a:rPr lang="en-US" sz="14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273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 </a:t>
            </a:r>
            <a:fld id="{23B54F64-4D77-425A-BD5E-0504AD8FCA49}" type="slidenum">
              <a:rPr lang="en-US" sz="14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16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467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2"/>
          <p:cNvSpPr txBox="1">
            <a:spLocks/>
          </p:cNvSpPr>
          <p:nvPr userDrawn="1"/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3200" b="1" dirty="0" smtClean="0">
                <a:solidFill>
                  <a:srgbClr val="036A37"/>
                </a:solidFill>
              </a:rPr>
              <a:t>Contact Information</a:t>
            </a:r>
            <a:endParaRPr lang="en-US" sz="3200" b="1" dirty="0">
              <a:solidFill>
                <a:srgbClr val="036A37"/>
              </a:solidFill>
            </a:endParaRP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84632" y="1243584"/>
            <a:ext cx="2944368" cy="10424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picture to add sub logo</a:t>
            </a:r>
          </a:p>
        </p:txBody>
      </p:sp>
      <p:sp>
        <p:nvSpPr>
          <p:cNvPr id="21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54F64-4D77-425A-BD5E-0504AD8FCA49}" type="slidenum">
              <a:rPr lang="en-US" sz="14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66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ag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1"/>
          <a:stretch/>
        </p:blipFill>
        <p:spPr bwMode="auto">
          <a:xfrm>
            <a:off x="1905000" y="3212538"/>
            <a:ext cx="5334000" cy="10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9"/>
          <a:stretch/>
        </p:blipFill>
        <p:spPr bwMode="auto">
          <a:xfrm>
            <a:off x="1570788" y="2438400"/>
            <a:ext cx="6002424" cy="83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 userDrawn="1"/>
        </p:nvCxnSpPr>
        <p:spPr>
          <a:xfrm>
            <a:off x="228600" y="4267200"/>
            <a:ext cx="8686800" cy="0"/>
          </a:xfrm>
          <a:prstGeom prst="line">
            <a:avLst/>
          </a:prstGeom>
          <a:ln w="28575">
            <a:solidFill>
              <a:srgbClr val="0432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533400" y="5827693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wish to use the business line or product/service sub logo title slide, please insert the appropriate sub logo by clicking the picture icon on the “Sub Logo”  title slide.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 userDrawn="1"/>
        </p:nvSpPr>
        <p:spPr>
          <a:xfrm>
            <a:off x="228600" y="838200"/>
            <a:ext cx="8686800" cy="1732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200" b="1" dirty="0" smtClean="0">
                <a:solidFill>
                  <a:prstClr val="black"/>
                </a:solidFill>
              </a:rPr>
              <a:t>General tips: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These templates can </a:t>
            </a:r>
            <a:r>
              <a:rPr lang="en-US" sz="1600" dirty="0">
                <a:solidFill>
                  <a:prstClr val="black"/>
                </a:solidFill>
              </a:rPr>
              <a:t>be used for all external and internal </a:t>
            </a:r>
            <a:r>
              <a:rPr lang="en-US" sz="1600" dirty="0" smtClean="0">
                <a:solidFill>
                  <a:prstClr val="black"/>
                </a:solidFill>
              </a:rPr>
              <a:t>presentations and handouts.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Insert page numbers from the “Insert” tab.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Ensure all text is in “Arial” font.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If color is used, ensure color selection is consistent with the template. For your reference, a few of the Fiscal Service colors are provided below.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2"/>
          <p:cNvSpPr txBox="1">
            <a:spLocks/>
          </p:cNvSpPr>
          <p:nvPr userDrawn="1"/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3600" dirty="0" smtClean="0">
                <a:solidFill>
                  <a:prstClr val="black"/>
                </a:solidFill>
              </a:rPr>
              <a:t>PowerPoint Usage Guide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4424304"/>
            <a:ext cx="1828800" cy="1366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571" y="4424303"/>
            <a:ext cx="1821656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4800599" y="5827693"/>
            <a:ext cx="365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insert the appropriate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product/service sub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clicking the picture icon on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“Contact Information” slide.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272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scal Servic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129250"/>
            <a:ext cx="9144000" cy="720703"/>
          </a:xfrm>
          <a:prstGeom prst="rect">
            <a:avLst/>
          </a:prstGeom>
          <a:solidFill>
            <a:srgbClr val="0128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12856"/>
              </a:solidFill>
            </a:endParaRPr>
          </a:p>
        </p:txBody>
      </p:sp>
      <p:pic>
        <p:nvPicPr>
          <p:cNvPr id="6" name="Picture 2" descr="http://fiscalservice.treasuryecm.gov/fs/support/GAC/StyleGuideLogos/Fiscal%20Service%20-%20Horizontal%20-%20Color%20-%20Treasur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45820"/>
            <a:ext cx="5212079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703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Log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129250"/>
            <a:ext cx="9144000" cy="720703"/>
          </a:xfrm>
          <a:prstGeom prst="rect">
            <a:avLst/>
          </a:prstGeom>
          <a:solidFill>
            <a:srgbClr val="01285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1285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83"/>
          <a:stretch/>
        </p:blipFill>
        <p:spPr>
          <a:xfrm>
            <a:off x="7040492" y="6212133"/>
            <a:ext cx="1821992" cy="554935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28600" y="335280"/>
            <a:ext cx="5212080" cy="1645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picture to add business line or product/ service sub logo</a:t>
            </a:r>
          </a:p>
        </p:txBody>
      </p:sp>
    </p:spTree>
    <p:extLst>
      <p:ext uri="{BB962C8B-B14F-4D97-AF65-F5344CB8AC3E}">
        <p14:creationId xmlns:p14="http://schemas.microsoft.com/office/powerpoint/2010/main" val="7363651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 userDrawn="1"/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54F64-4D77-425A-BD5E-0504AD8FCA49}" type="slidenum">
              <a:rPr lang="en-US" sz="14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228600" y="965676"/>
            <a:ext cx="8686800" cy="52065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9312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267200" cy="5135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267200" cy="5135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15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54F64-4D77-425A-BD5E-0504AD8FCA49}" type="slidenum">
              <a:rPr lang="en-US" sz="14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9115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990600"/>
            <a:ext cx="427081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676400"/>
            <a:ext cx="4268788" cy="44497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048" y="990600"/>
            <a:ext cx="423800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4" y="1676400"/>
            <a:ext cx="4242816" cy="44497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23" name="Content Placeholder 21"/>
          <p:cNvSpPr>
            <a:spLocks noGrp="1"/>
          </p:cNvSpPr>
          <p:nvPr>
            <p:ph sz="quarter" idx="11" hasCustomPrompt="1"/>
          </p:nvPr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en-US" dirty="0"/>
          </a:p>
        </p:txBody>
      </p:sp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54F64-4D77-425A-BD5E-0504AD8FCA49}" type="slidenum">
              <a:rPr lang="en-US" sz="14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6605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 </a:t>
            </a:r>
            <a:fld id="{23B54F64-4D77-425A-BD5E-0504AD8FCA49}" type="slidenum">
              <a:rPr lang="en-US" sz="14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5689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228600" y="6232022"/>
            <a:ext cx="8686800" cy="0"/>
          </a:xfrm>
          <a:prstGeom prst="line">
            <a:avLst/>
          </a:prstGeom>
          <a:ln w="952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2587431" y="6389370"/>
            <a:ext cx="396913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rgbClr val="04325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EAD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 </a:t>
            </a:r>
            <a:r>
              <a:rPr lang="en-US" sz="14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en-US" sz="16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ELIVER</a:t>
            </a:r>
            <a:endParaRPr lang="en-US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4C_FS_HORZ_wTreasuryTa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256946"/>
            <a:ext cx="1752600" cy="553453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2"/>
          <p:cNvSpPr txBox="1">
            <a:spLocks/>
          </p:cNvSpPr>
          <p:nvPr userDrawn="1"/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3200" b="1" dirty="0" smtClean="0">
                <a:solidFill>
                  <a:srgbClr val="036A37"/>
                </a:solidFill>
              </a:rPr>
              <a:t>Contact Information</a:t>
            </a:r>
            <a:endParaRPr lang="en-US" sz="3200" b="1" dirty="0">
              <a:solidFill>
                <a:srgbClr val="036A37"/>
              </a:solidFill>
            </a:endParaRP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84632" y="1243584"/>
            <a:ext cx="2944368" cy="10424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2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picture to add sub logo</a:t>
            </a:r>
          </a:p>
        </p:txBody>
      </p:sp>
      <p:sp>
        <p:nvSpPr>
          <p:cNvPr id="21" name="Slide Number Placeholder 5"/>
          <p:cNvSpPr txBox="1">
            <a:spLocks/>
          </p:cNvSpPr>
          <p:nvPr userDrawn="1"/>
        </p:nvSpPr>
        <p:spPr>
          <a:xfrm>
            <a:off x="152400" y="6400800"/>
            <a:ext cx="1143000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B54F64-4D77-425A-BD5E-0504AD8FCA49}" type="slidenum">
              <a:rPr lang="en-US" sz="14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056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ag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1"/>
          <a:stretch/>
        </p:blipFill>
        <p:spPr bwMode="auto">
          <a:xfrm>
            <a:off x="1905000" y="3212538"/>
            <a:ext cx="5334000" cy="105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9"/>
          <a:stretch/>
        </p:blipFill>
        <p:spPr bwMode="auto">
          <a:xfrm>
            <a:off x="1570788" y="2438400"/>
            <a:ext cx="6002424" cy="83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 userDrawn="1"/>
        </p:nvCxnSpPr>
        <p:spPr>
          <a:xfrm>
            <a:off x="228600" y="4267200"/>
            <a:ext cx="8686800" cy="0"/>
          </a:xfrm>
          <a:prstGeom prst="line">
            <a:avLst/>
          </a:prstGeom>
          <a:ln w="28575">
            <a:solidFill>
              <a:srgbClr val="0432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533400" y="5827693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wish to use the business line or product/service sub logo title slide, please insert the appropriate sub logo by clicking the picture icon on the “Sub Logo”  title slide.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 userDrawn="1"/>
        </p:nvSpPr>
        <p:spPr>
          <a:xfrm>
            <a:off x="228600" y="838200"/>
            <a:ext cx="8686800" cy="1732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200" b="1" dirty="0" smtClean="0">
                <a:solidFill>
                  <a:prstClr val="black"/>
                </a:solidFill>
              </a:rPr>
              <a:t>General tips: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These templates can </a:t>
            </a:r>
            <a:r>
              <a:rPr lang="en-US" sz="1600" dirty="0">
                <a:solidFill>
                  <a:prstClr val="black"/>
                </a:solidFill>
              </a:rPr>
              <a:t>be used for all external and internal </a:t>
            </a:r>
            <a:r>
              <a:rPr lang="en-US" sz="1600" dirty="0" smtClean="0">
                <a:solidFill>
                  <a:prstClr val="black"/>
                </a:solidFill>
              </a:rPr>
              <a:t>presentations and handouts.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Insert page numbers from the “Insert” tab.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</a:rPr>
              <a:t>Ensure all text is in “Arial” font.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If color is used, ensure color selection is consistent with the template. For your reference, a few of the Fiscal Service colors are provided below.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28600" y="892996"/>
            <a:ext cx="8686800" cy="0"/>
          </a:xfrm>
          <a:prstGeom prst="line">
            <a:avLst/>
          </a:prstGeom>
          <a:ln w="28575">
            <a:solidFill>
              <a:srgbClr val="0432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2"/>
          <p:cNvSpPr txBox="1">
            <a:spLocks/>
          </p:cNvSpPr>
          <p:nvPr userDrawn="1"/>
        </p:nvSpPr>
        <p:spPr>
          <a:xfrm>
            <a:off x="228600" y="152400"/>
            <a:ext cx="868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3600" dirty="0" smtClean="0">
                <a:solidFill>
                  <a:prstClr val="black"/>
                </a:solidFill>
              </a:rPr>
              <a:t>PowerPoint Usage Guide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4424304"/>
            <a:ext cx="1828800" cy="1366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571" y="4424303"/>
            <a:ext cx="1821656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4800599" y="5827693"/>
            <a:ext cx="365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insert the appropriate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product/service sub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clicking the picture icon on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“Contact Information” slide.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19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4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96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97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733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23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8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3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9E73A-268B-4C9D-A3E2-BCE515329CA8}" type="datetimeFigureOut">
              <a:rPr lang="en-US" smtClean="0"/>
              <a:t>05/04/2016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47635-5D16-4538-B10C-484A636EA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3000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763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ollect.max.gov/?id=6093&amp;type=Exercise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fiscal.treasury.gov/fsservices/gov/acctg/gtas/enrollment.htm" TargetMode="Externa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max.gov/pages/viewpage.action?pageId=839418232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GTAS.Team@fiscal.treasury.gov" TargetMode="External"/><Relationship Id="rId2" Type="http://schemas.openxmlformats.org/officeDocument/2006/relationships/hyperlink" Target="mailto:maxsupport@omb.eop.gov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2286000"/>
            <a:ext cx="91440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4325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000" b="1" dirty="0" smtClean="0"/>
              <a:t>Improving the Financial Report of the U.S. Government - </a:t>
            </a:r>
            <a:r>
              <a:rPr lang="en-US" sz="3000" b="1" dirty="0" smtClean="0">
                <a:solidFill>
                  <a:srgbClr val="036A37"/>
                </a:solidFill>
              </a:rPr>
              <a:t>2016 Plans with GTAS and GFRS</a:t>
            </a:r>
            <a:r>
              <a:rPr lang="en-US" sz="3000" dirty="0"/>
              <a:t> 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06107" y="4191000"/>
            <a:ext cx="8296379" cy="8382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rgbClr val="0432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1" dirty="0" smtClean="0">
                <a:latin typeface="+mj-lt"/>
              </a:rPr>
              <a:t>Luke Sheppard</a:t>
            </a:r>
            <a:endParaRPr lang="en-US" b="1" dirty="0" smtClean="0">
              <a:latin typeface="+mj-lt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1" smtClean="0">
                <a:latin typeface="+mj-lt"/>
              </a:rPr>
              <a:t>May 12</a:t>
            </a:r>
            <a:r>
              <a:rPr lang="en-US" b="1" smtClean="0">
                <a:latin typeface="+mj-lt"/>
              </a:rPr>
              <a:t>, </a:t>
            </a:r>
            <a:r>
              <a:rPr lang="en-US" b="1" dirty="0" smtClean="0">
                <a:latin typeface="+mj-lt"/>
              </a:rPr>
              <a:t>2016</a:t>
            </a:r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241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Once the Agencies have certified in GTAS, they will need to run a new report, coming in GTAS 2.8 release (scheduled for August), called “Reconciliation </a:t>
            </a:r>
            <a:r>
              <a:rPr lang="en-US" dirty="0"/>
              <a:t>R</a:t>
            </a:r>
            <a:r>
              <a:rPr lang="en-US" dirty="0" smtClean="0"/>
              <a:t>eport.” </a:t>
            </a:r>
          </a:p>
          <a:p>
            <a:r>
              <a:rPr lang="en-US" dirty="0" smtClean="0"/>
              <a:t>This report will have the calculated Closing Package Line amounts, post intra-departmental eliminations</a:t>
            </a:r>
          </a:p>
          <a:p>
            <a:r>
              <a:rPr lang="en-US" dirty="0" smtClean="0"/>
              <a:t>Agencies are then required to tie these Reports to their audited General Purpose Financial Reports (GPFR).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802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838200"/>
            <a:ext cx="85344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5564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Resolution of Report differences:</a:t>
            </a:r>
          </a:p>
          <a:p>
            <a:r>
              <a:rPr lang="en-US" dirty="0" smtClean="0"/>
              <a:t>Differences due to incorrect GTAS submissions (e.g., incorrect USSGL and/or attribute), are to be resolved via a resubmit of GTAS bulk files to correct the issue.  </a:t>
            </a:r>
          </a:p>
          <a:p>
            <a:r>
              <a:rPr lang="en-US" dirty="0" smtClean="0"/>
              <a:t>For differences that cannot be resolved via a GTAS Bulk File resubmission, manual adjustments will be needed in GTAS.  The Agency must request this in OMB Max Collect Exercise (</a:t>
            </a:r>
            <a:r>
              <a:rPr lang="en-US" dirty="0">
                <a:hlinkClick r:id="rId2"/>
              </a:rPr>
              <a:t>https://collect.max.gov/?</a:t>
            </a:r>
            <a:r>
              <a:rPr lang="en-US" dirty="0" smtClean="0">
                <a:hlinkClick r:id="rId2"/>
              </a:rPr>
              <a:t>id=6093&amp;type=Exercise</a:t>
            </a:r>
            <a:r>
              <a:rPr lang="en-US" dirty="0" smtClean="0"/>
              <a:t>).</a:t>
            </a:r>
          </a:p>
          <a:p>
            <a:r>
              <a:rPr lang="en-US" dirty="0" smtClean="0"/>
              <a:t>There will be a new folder in GTAS titled “Manual Adjustments” for agency entry.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579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067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3875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Agencies will be required to obtain approval from Fiscal Service to do a Manual Adjustment in GTAS.</a:t>
            </a:r>
          </a:p>
          <a:p>
            <a:r>
              <a:rPr lang="en-US" dirty="0" smtClean="0"/>
              <a:t>Each Manual Adjustment will require an Explanation.</a:t>
            </a:r>
          </a:p>
          <a:p>
            <a:r>
              <a:rPr lang="en-US" dirty="0" smtClean="0"/>
              <a:t>All Manual Adjustments must be certified by the Agency before it can be included in the Interface to GFRS (similar to how only certified TAS are sent to GFRS).  </a:t>
            </a:r>
          </a:p>
          <a:p>
            <a:r>
              <a:rPr lang="en-US" dirty="0" smtClean="0"/>
              <a:t>Agencies will be required to reconcile their Closing Package data, based on their GTAS ATB upload and Manual Adjustments, if any, to their GPFRs.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540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799"/>
            <a:ext cx="8763000" cy="533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607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Fiscal Service has devised an Excel template for Agencies to tie their GPFR to GTAS data.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2057400"/>
            <a:ext cx="8458201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3178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Once the TAS ATB data and Manual Adjustments are certified in GTAS and the Agencies have reconciled to their GPFR:</a:t>
            </a:r>
          </a:p>
          <a:p>
            <a:r>
              <a:rPr lang="en-US" dirty="0" smtClean="0"/>
              <a:t>Agencies must then go into GFRS to complete their Notes and Other Data sections (Modules 6 and 7).  </a:t>
            </a:r>
            <a:endParaRPr lang="en-US" dirty="0"/>
          </a:p>
          <a:p>
            <a:r>
              <a:rPr lang="en-US" dirty="0" smtClean="0"/>
              <a:t>After Modules 6 and 7 are complete, Agency Preparers, CFOs and IGs must then complete Module 8 and submit the audit package.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4555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Module 8 (Completions and Approvals) in GFRS has been revised accordingly.</a:t>
            </a:r>
            <a:endParaRPr lang="en-US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00200" y="2335530"/>
            <a:ext cx="5943600" cy="360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167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  <a:p>
            <a:endParaRPr lang="en-US" dirty="0"/>
          </a:p>
        </p:txBody>
      </p:sp>
      <p:pic>
        <p:nvPicPr>
          <p:cNvPr id="4" name="Content Placeholder 3" descr="C:\Users\h1jlr01\AppData\Local\Temp\SNAGHTML1c7309a.PNG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14400"/>
            <a:ext cx="6553200" cy="525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9318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Improve the quality and integrity of data used to produce the Financial Report of the U.S. Government (FR), while decreasing agency reporting burden to Treasury in the process.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36A37"/>
                </a:solidFill>
              </a:rPr>
              <a:t>Objective</a:t>
            </a:r>
            <a:endParaRPr lang="en-US" b="1" dirty="0">
              <a:solidFill>
                <a:srgbClr val="036A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276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emphasis on GTAS this year.</a:t>
            </a:r>
          </a:p>
          <a:p>
            <a:endParaRPr lang="en-US" dirty="0"/>
          </a:p>
          <a:p>
            <a:r>
              <a:rPr lang="en-US" dirty="0" smtClean="0"/>
              <a:t>Changes are underway to federal audit guidance (OMB Bulletin 15-02) to ensure changes are consistent with I TFM 2-4700.</a:t>
            </a:r>
          </a:p>
          <a:p>
            <a:endParaRPr lang="en-US" dirty="0" smtClean="0"/>
          </a:p>
          <a:p>
            <a:r>
              <a:rPr lang="en-US" dirty="0" smtClean="0"/>
              <a:t>OIG and related IPA personnel, will require access to GTAS to review the Reconciliation Report and any other detail reports.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 smtClean="0">
                <a:solidFill>
                  <a:srgbClr val="036A37"/>
                </a:solidFill>
              </a:rPr>
              <a:t>Changes Impacting OIGs (and IPAs)</a:t>
            </a:r>
            <a:endParaRPr lang="en-US" b="1" dirty="0">
              <a:solidFill>
                <a:srgbClr val="036A37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561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OIG/IPA personnel should sign up for GTAS access as an “Executive” role.  The Executive role is view only, and will allow users to run reports and view the Manual Adjustments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To sign up for GTAS you can go </a:t>
            </a:r>
            <a:r>
              <a:rPr lang="en-US" dirty="0"/>
              <a:t>to this web site: 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fiscal.treasury.gov/fsservices/gov/acctg/gtas/enrollment.htm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For any questions on how to sign up, please contact the Treasury Support Center.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1-877-440-9476 or email GWA@stls.frb.org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Changes Impacting OIGs (and IPAs)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539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80970" y="2967335"/>
            <a:ext cx="3782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Questions?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00016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020395"/>
            <a:ext cx="728365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Oscar Castro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Department of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Treasury-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Bureau of the Fiscal Service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(202) 480-5104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Luke.Sheppard@fiscal.treasury.gov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Jaime Saling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Department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the Treasury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Bureau of the Fiscal Service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(304)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480-5129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Jaime.Saling@fiscal.treasury.gov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13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020395"/>
            <a:ext cx="728365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Luke Sheppard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Department of the Treasury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Bureau of the Fiscal Service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(304)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480-5104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Luke.Sheppard@fiscal.treasury.gov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 Conley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Department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the Treasury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Bureau of the Fiscal Service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(304)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480-5521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Michael.Conley@fiscal.treasury.gov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91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28600" y="228600"/>
            <a:ext cx="8686800" cy="685800"/>
          </a:xfrm>
        </p:spPr>
        <p:txBody>
          <a:bodyPr>
            <a:normAutofit/>
          </a:bodyPr>
          <a:lstStyle/>
          <a:p>
            <a:pPr lvl="0" defTabSz="457200">
              <a:spcBef>
                <a:spcPct val="0"/>
              </a:spcBef>
            </a:pPr>
            <a:r>
              <a:rPr lang="en-US" b="1" dirty="0" smtClean="0">
                <a:solidFill>
                  <a:srgbClr val="036A37"/>
                </a:solidFill>
              </a:rPr>
              <a:t>2015 (and PY) Reporting State</a:t>
            </a:r>
            <a:endParaRPr lang="en-US" b="1" dirty="0">
              <a:solidFill>
                <a:srgbClr val="036A37"/>
              </a:solidFill>
            </a:endParaRPr>
          </a:p>
        </p:txBody>
      </p:sp>
      <p:sp>
        <p:nvSpPr>
          <p:cNvPr id="4" name="Can 3"/>
          <p:cNvSpPr/>
          <p:nvPr/>
        </p:nvSpPr>
        <p:spPr bwMode="auto">
          <a:xfrm>
            <a:off x="3733800" y="1954268"/>
            <a:ext cx="1888090" cy="2902294"/>
          </a:xfrm>
          <a:prstGeom prst="can">
            <a:avLst/>
          </a:prstGeom>
          <a:gradFill>
            <a:gsLst>
              <a:gs pos="0">
                <a:srgbClr val="E1E8F5"/>
              </a:gs>
              <a:gs pos="50000">
                <a:srgbClr val="043253"/>
              </a:gs>
              <a:gs pos="100000">
                <a:srgbClr val="043253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89025" fontAlgn="base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solidFill>
                <a:srgbClr val="292934"/>
              </a:solidFill>
            </a:endParaRPr>
          </a:p>
          <a:p>
            <a:pPr algn="ctr" defTabSz="1089025" fontAlgn="base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solidFill>
                <a:srgbClr val="292934"/>
              </a:solidFill>
              <a:latin typeface="+mj-lt"/>
              <a:cs typeface="Times New Roman" panose="02020603050405020304" pitchFamily="18" charset="0"/>
            </a:endParaRPr>
          </a:p>
          <a:p>
            <a:pPr algn="ctr" defTabSz="1089025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Governmentwide Financial Reporting System (GFRS)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577285"/>
            <a:ext cx="1576387" cy="2028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Can 23"/>
          <p:cNvSpPr/>
          <p:nvPr/>
        </p:nvSpPr>
        <p:spPr bwMode="auto">
          <a:xfrm>
            <a:off x="762000" y="3736789"/>
            <a:ext cx="1742506" cy="1806647"/>
          </a:xfrm>
          <a:prstGeom prst="can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89025" fontAlgn="base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292934"/>
              </a:solidFill>
            </a:endParaRPr>
          </a:p>
          <a:p>
            <a:pPr algn="ctr" defTabSz="1089025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Extensive Manual Entry</a:t>
            </a:r>
          </a:p>
        </p:txBody>
      </p:sp>
      <p:sp>
        <p:nvSpPr>
          <p:cNvPr id="31" name="Right Arrow 30"/>
          <p:cNvSpPr/>
          <p:nvPr/>
        </p:nvSpPr>
        <p:spPr>
          <a:xfrm rot="20318189" flipV="1">
            <a:off x="2813150" y="4203677"/>
            <a:ext cx="542892" cy="145319"/>
          </a:xfrm>
          <a:prstGeom prst="rightArrow">
            <a:avLst/>
          </a:prstGeom>
          <a:solidFill>
            <a:srgbClr val="5BAE46"/>
          </a:solidFill>
          <a:ln>
            <a:solidFill>
              <a:srgbClr val="036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 flipV="1">
            <a:off x="6019800" y="3591470"/>
            <a:ext cx="542892" cy="145319"/>
          </a:xfrm>
          <a:prstGeom prst="rightArrow">
            <a:avLst/>
          </a:prstGeom>
          <a:solidFill>
            <a:srgbClr val="5BAE46"/>
          </a:solidFill>
          <a:ln>
            <a:solidFill>
              <a:srgbClr val="036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an 21"/>
          <p:cNvSpPr/>
          <p:nvPr/>
        </p:nvSpPr>
        <p:spPr bwMode="auto">
          <a:xfrm>
            <a:off x="783772" y="1447800"/>
            <a:ext cx="1720734" cy="1886862"/>
          </a:xfrm>
          <a:prstGeom prst="can">
            <a:avLst/>
          </a:prstGeom>
          <a:gradFill>
            <a:gsLst>
              <a:gs pos="0">
                <a:srgbClr val="E1E8F5"/>
              </a:gs>
              <a:gs pos="50000">
                <a:srgbClr val="9C9EA2"/>
              </a:gs>
              <a:gs pos="100000">
                <a:srgbClr val="9C9EA2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1089025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Governmentwide Treasury Account Symbol Adjusted Trial Balance System (GTAS</a:t>
            </a:r>
            <a:r>
              <a:rPr lang="en-US" sz="1600" b="1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)</a:t>
            </a:r>
            <a:endParaRPr lang="en-US" sz="1600" b="1" dirty="0" smtClean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5" name="Right Arrow 24"/>
          <p:cNvSpPr/>
          <p:nvPr/>
        </p:nvSpPr>
        <p:spPr>
          <a:xfrm rot="1248417" flipV="1">
            <a:off x="2812861" y="2837091"/>
            <a:ext cx="542892" cy="145319"/>
          </a:xfrm>
          <a:prstGeom prst="rightArrow">
            <a:avLst/>
          </a:prstGeom>
          <a:solidFill>
            <a:srgbClr val="5BAE46"/>
          </a:solidFill>
          <a:ln>
            <a:solidFill>
              <a:srgbClr val="036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57655" y="1066800"/>
            <a:ext cx="2551196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Other Entities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5638800"/>
            <a:ext cx="2551196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Significant  Entities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29000" y="4953000"/>
            <a:ext cx="2551196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 Entities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07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79760467"/>
              </p:ext>
            </p:extLst>
          </p:nvPr>
        </p:nvGraphicFramePr>
        <p:xfrm>
          <a:off x="228600" y="1143001"/>
          <a:ext cx="8686797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3651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9063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Reporting Entity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Reclassified</a:t>
                      </a:r>
                      <a:r>
                        <a:rPr lang="en-US" sz="1600" b="1" baseline="0" dirty="0" smtClean="0"/>
                        <a:t> Statements and Trading Partner Data Source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Notes</a:t>
                      </a:r>
                      <a:r>
                        <a:rPr lang="en-US" sz="1600" b="1" baseline="0" dirty="0" smtClean="0"/>
                        <a:t> and Other Data Source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Reclassified</a:t>
                      </a:r>
                      <a:r>
                        <a:rPr lang="en-US" sz="1600" b="1" baseline="0" dirty="0" smtClean="0"/>
                        <a:t> Statements and Trading Partner Data Source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Notes</a:t>
                      </a:r>
                      <a:r>
                        <a:rPr lang="en-US" sz="1600" b="1" baseline="0" dirty="0" smtClean="0"/>
                        <a:t> and Other Data Source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Reclassified</a:t>
                      </a:r>
                      <a:r>
                        <a:rPr lang="en-US" sz="1600" b="1" baseline="0" dirty="0" smtClean="0"/>
                        <a:t> Statements and Trading Partner Data Source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Notes</a:t>
                      </a:r>
                      <a:r>
                        <a:rPr lang="en-US" sz="1600" b="1" baseline="0" dirty="0" smtClean="0"/>
                        <a:t> and Other Data Source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10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b="1" dirty="0" smtClean="0"/>
                        <a:t>S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ignificant Entity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Manual Entry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Manual Entry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GTAS</a:t>
                      </a:r>
                      <a:r>
                        <a:rPr lang="en-US" sz="1600" dirty="0" smtClean="0"/>
                        <a:t>*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Manual Entry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GTAS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GTAS</a:t>
                      </a:r>
                      <a:r>
                        <a:rPr lang="en-US" sz="1600" dirty="0" smtClean="0"/>
                        <a:t>/ Manual Entry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39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Other Entity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GTAS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Manual Entry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GTAS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Manual Entry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GTAS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GTAS</a:t>
                      </a:r>
                      <a:r>
                        <a:rPr lang="en-US" sz="1600" dirty="0" smtClean="0"/>
                        <a:t>/ Manual Entry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36A37"/>
                </a:solidFill>
              </a:rPr>
              <a:t>Planned Future Reporting Changes</a:t>
            </a:r>
            <a:endParaRPr lang="en-US" b="1" dirty="0">
              <a:solidFill>
                <a:srgbClr val="036A37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7714" y="4559664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*Notes:</a:t>
            </a:r>
          </a:p>
          <a:p>
            <a:pPr marL="342900" indent="-342900">
              <a:buAutoNum type="arabicParenR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Capability provided to agencies to adjust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GFRS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at financial statement line level (to be phased out over some period of time)</a:t>
            </a:r>
          </a:p>
          <a:p>
            <a:pPr marL="342900" indent="-342900">
              <a:buAutoNum type="arabicParenR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Will still require agency CFO and IG approval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544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28600" y="228600"/>
            <a:ext cx="8686800" cy="685800"/>
          </a:xfrm>
        </p:spPr>
        <p:txBody>
          <a:bodyPr/>
          <a:lstStyle/>
          <a:p>
            <a:pPr lvl="0" defTabSz="457200">
              <a:spcBef>
                <a:spcPct val="0"/>
              </a:spcBef>
            </a:pPr>
            <a:r>
              <a:rPr lang="en-US" b="1" dirty="0" smtClean="0">
                <a:solidFill>
                  <a:srgbClr val="036A37"/>
                </a:solidFill>
              </a:rPr>
              <a:t>Future State</a:t>
            </a:r>
            <a:endParaRPr lang="en-US" b="1" dirty="0">
              <a:solidFill>
                <a:srgbClr val="036A3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577285"/>
            <a:ext cx="1576387" cy="2028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Can 23"/>
          <p:cNvSpPr/>
          <p:nvPr/>
        </p:nvSpPr>
        <p:spPr bwMode="auto">
          <a:xfrm>
            <a:off x="838200" y="3074102"/>
            <a:ext cx="1600200" cy="1216211"/>
          </a:xfrm>
          <a:prstGeom prst="can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1089025" fontAlgn="base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292934"/>
              </a:solidFill>
            </a:endParaRPr>
          </a:p>
          <a:p>
            <a:pPr algn="ctr" defTabSz="1089025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  <a:cs typeface="Times New Roman" panose="02020603050405020304" pitchFamily="18" charset="0"/>
              </a:rPr>
              <a:t>Limited Manual Entry</a:t>
            </a:r>
          </a:p>
        </p:txBody>
      </p:sp>
      <p:sp>
        <p:nvSpPr>
          <p:cNvPr id="31" name="Right Arrow 30"/>
          <p:cNvSpPr/>
          <p:nvPr/>
        </p:nvSpPr>
        <p:spPr>
          <a:xfrm flipV="1">
            <a:off x="2743200" y="3609549"/>
            <a:ext cx="542892" cy="145319"/>
          </a:xfrm>
          <a:prstGeom prst="rightArrow">
            <a:avLst/>
          </a:prstGeom>
          <a:solidFill>
            <a:srgbClr val="5BAE46"/>
          </a:solidFill>
          <a:ln>
            <a:solidFill>
              <a:srgbClr val="036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 flipV="1">
            <a:off x="6172200" y="3609549"/>
            <a:ext cx="542892" cy="145319"/>
          </a:xfrm>
          <a:prstGeom prst="rightArrow">
            <a:avLst/>
          </a:prstGeom>
          <a:solidFill>
            <a:srgbClr val="5BAE46"/>
          </a:solidFill>
          <a:ln>
            <a:solidFill>
              <a:srgbClr val="036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504085" y="1914740"/>
            <a:ext cx="2464718" cy="3203575"/>
            <a:chOff x="0" y="0"/>
            <a:chExt cx="2390775" cy="2901950"/>
          </a:xfrm>
        </p:grpSpPr>
        <p:sp>
          <p:nvSpPr>
            <p:cNvPr id="11" name="Can 10"/>
            <p:cNvSpPr/>
            <p:nvPr/>
          </p:nvSpPr>
          <p:spPr bwMode="auto">
            <a:xfrm>
              <a:off x="0" y="0"/>
              <a:ext cx="2390775" cy="2901950"/>
            </a:xfrm>
            <a:prstGeom prst="can">
              <a:avLst/>
            </a:prstGeom>
            <a:gradFill>
              <a:gsLst>
                <a:gs pos="0">
                  <a:srgbClr val="E1E8F5"/>
                </a:gs>
                <a:gs pos="50000">
                  <a:srgbClr val="043253"/>
                </a:gs>
                <a:gs pos="100000">
                  <a:srgbClr val="043253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algn="ctr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1200" dirty="0" err="1">
                  <a:solidFill>
                    <a:srgbClr val="FFFFFF"/>
                  </a:solidFill>
                  <a:effectLst/>
                  <a:latin typeface="Calibri"/>
                  <a:ea typeface="Times New Roman"/>
                </a:rPr>
                <a:t>Governmentwide</a:t>
              </a:r>
              <a:r>
                <a:rPr lang="en-US" sz="1800" b="1" kern="1200" dirty="0">
                  <a:solidFill>
                    <a:srgbClr val="FFFFFF"/>
                  </a:solidFill>
                  <a:effectLst/>
                  <a:latin typeface="Calibri"/>
                  <a:ea typeface="Times New Roman"/>
                </a:rPr>
                <a:t> Financial Reporting System (</a:t>
              </a:r>
              <a:r>
                <a:rPr lang="en-US" sz="1800" b="1" kern="1200" dirty="0" err="1">
                  <a:solidFill>
                    <a:srgbClr val="FFFFFF"/>
                  </a:solidFill>
                  <a:effectLst/>
                  <a:latin typeface="Calibri"/>
                  <a:ea typeface="Times New Roman"/>
                </a:rPr>
                <a:t>GFRS</a:t>
              </a:r>
              <a:r>
                <a:rPr lang="en-US" sz="1800" b="1" kern="1200" dirty="0">
                  <a:solidFill>
                    <a:srgbClr val="FFFFFF"/>
                  </a:solidFill>
                  <a:effectLst/>
                  <a:latin typeface="Calibri"/>
                  <a:ea typeface="Times New Roman"/>
                </a:rPr>
                <a:t>)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9525" y="1509740"/>
              <a:ext cx="2380615" cy="0"/>
            </a:xfrm>
            <a:prstGeom prst="lin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ysDot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3" name="Text Box 10"/>
            <p:cNvSpPr txBox="1"/>
            <p:nvPr/>
          </p:nvSpPr>
          <p:spPr>
            <a:xfrm>
              <a:off x="95250" y="1601056"/>
              <a:ext cx="2249170" cy="1220249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Governmentwide</a:t>
              </a:r>
              <a:r>
                <a:rPr lang="en-US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 Treasury Account Symbol Adjusted Trial Balance System (</a:t>
              </a:r>
              <a:r>
                <a:rPr lang="en-US" b="1" dirty="0" err="1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GTAS</a:t>
              </a:r>
              <a:r>
                <a:rPr lang="en-US" b="1" dirty="0">
                  <a:solidFill>
                    <a:srgbClr val="FFFFFF"/>
                  </a:solidFill>
                  <a:effectLst/>
                  <a:latin typeface="Calibri"/>
                  <a:ea typeface="Calibri"/>
                  <a:cs typeface="Times New Roman"/>
                </a:rPr>
                <a:t>)</a:t>
              </a:r>
              <a:endParaRPr lang="en-US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823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228600" y="965676"/>
            <a:ext cx="8686800" cy="5206524"/>
          </a:xfrm>
        </p:spPr>
        <p:txBody>
          <a:bodyPr/>
          <a:lstStyle/>
          <a:p>
            <a:r>
              <a:rPr lang="en-US" sz="2400" dirty="0" smtClean="0"/>
              <a:t>Improved data quality/integrity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en-US" sz="2000" dirty="0"/>
              <a:t>Data at lower level detail </a:t>
            </a:r>
            <a:r>
              <a:rPr lang="en-US" sz="2000" dirty="0" smtClean="0"/>
              <a:t>(TAS and </a:t>
            </a:r>
            <a:r>
              <a:rPr lang="en-US" sz="2000" dirty="0" err="1" smtClean="0"/>
              <a:t>USSGL</a:t>
            </a:r>
            <a:r>
              <a:rPr lang="en-US" sz="2000" dirty="0" smtClean="0"/>
              <a:t> </a:t>
            </a:r>
            <a:r>
              <a:rPr lang="en-US" sz="2000" dirty="0"/>
              <a:t>rather than Financial Statement line level</a:t>
            </a:r>
            <a:r>
              <a:rPr lang="en-US" sz="2000" dirty="0" smtClean="0"/>
              <a:t>)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Data has already been exposed to extensive edits and validations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Automated vs manual population</a:t>
            </a:r>
            <a:endParaRPr lang="en-US" sz="1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Reduced </a:t>
            </a:r>
            <a:r>
              <a:rPr lang="en-US" sz="2400" dirty="0"/>
              <a:t>agency reporting burden (leveraging what agencies already provide to Treasury in </a:t>
            </a:r>
            <a:r>
              <a:rPr lang="en-US" sz="2400" dirty="0" err="1" smtClean="0"/>
              <a:t>GTAS</a:t>
            </a:r>
            <a:r>
              <a:rPr lang="en-US" sz="2400" dirty="0" smtClean="0"/>
              <a:t>)</a:t>
            </a:r>
            <a:endParaRPr lang="en-US" sz="1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Streamlined financial reporting guidance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More efficient and effective FR compilation process for Treasury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One data source for detailed analysis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Likely reduction of a large percentage of ‘on the top adjustments’ (journal vouchers)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36A37"/>
                </a:solidFill>
              </a:rPr>
              <a:t>Benefits</a:t>
            </a:r>
            <a:endParaRPr lang="en-US" b="1" dirty="0">
              <a:solidFill>
                <a:srgbClr val="036A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774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228600" y="965676"/>
            <a:ext cx="8458200" cy="520652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Agencies will submit year-end GTAS Bulk File ATB data as normal in GTAS</a:t>
            </a:r>
            <a:endParaRPr lang="en-US" dirty="0"/>
          </a:p>
          <a:p>
            <a:r>
              <a:rPr lang="en-US" dirty="0" smtClean="0"/>
              <a:t>Certified TAS from GTAS will be summarized at the FR Line level, using the USSGL Reclassified Statement cross-walks</a:t>
            </a:r>
          </a:p>
          <a:p>
            <a:r>
              <a:rPr lang="en-US" dirty="0" smtClean="0"/>
              <a:t>Intra-departmental eliminations will occur in GTAS before the data is sent to GFRS (</a:t>
            </a:r>
            <a:r>
              <a:rPr lang="en-US" dirty="0" err="1" smtClean="0"/>
              <a:t>i.e</a:t>
            </a:r>
            <a:r>
              <a:rPr lang="en-US" dirty="0" smtClean="0"/>
              <a:t>, only agency consolidated amounts will be sent to GFRS).</a:t>
            </a:r>
          </a:p>
          <a:p>
            <a:r>
              <a:rPr lang="en-US" dirty="0" smtClean="0"/>
              <a:t>Only </a:t>
            </a:r>
            <a:r>
              <a:rPr lang="en-US" b="1" u="sng" dirty="0" smtClean="0"/>
              <a:t>Certified TAS</a:t>
            </a:r>
            <a:r>
              <a:rPr lang="en-US" dirty="0" smtClean="0"/>
              <a:t> will be included in the interface to </a:t>
            </a:r>
            <a:r>
              <a:rPr lang="en-US" dirty="0" err="1" smtClean="0"/>
              <a:t>GFRS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The 2016 Draft TFM </a:t>
            </a:r>
            <a:r>
              <a:rPr lang="en-US" dirty="0"/>
              <a:t>is </a:t>
            </a:r>
            <a:r>
              <a:rPr lang="en-US" dirty="0" smtClean="0"/>
              <a:t>now available (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community.max.gov/pages/viewpage.action?pageId=839418232</a:t>
            </a:r>
            <a:r>
              <a:rPr lang="en-US" dirty="0" smtClean="0"/>
              <a:t>), detailing these changes.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 smtClean="0">
                <a:solidFill>
                  <a:srgbClr val="036A37"/>
                </a:solidFill>
              </a:rPr>
              <a:t>2016 Year-End Reporting - Details</a:t>
            </a:r>
            <a:endParaRPr lang="en-US" b="1" dirty="0">
              <a:solidFill>
                <a:srgbClr val="036A37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323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All agency CFO and OIG personnel (and associated contractors) need to request access to OMB Max to view the TFM draft.  Please contact OMB Max support at 202-395-6860 or email </a:t>
            </a:r>
            <a:r>
              <a:rPr lang="en-US" dirty="0" smtClean="0">
                <a:hlinkClick r:id="rId2"/>
              </a:rPr>
              <a:t>maxsupport@omb.eop.gov</a:t>
            </a:r>
            <a:endParaRPr lang="en-US" dirty="0" smtClean="0"/>
          </a:p>
          <a:p>
            <a:r>
              <a:rPr lang="en-US" dirty="0" smtClean="0"/>
              <a:t>Once access is granted, everyone will then need to contact the GTAS team to be added to a group to view the TFM draft page.  </a:t>
            </a:r>
            <a:r>
              <a:rPr lang="en-US" dirty="0" smtClean="0">
                <a:hlinkClick r:id="rId3"/>
              </a:rPr>
              <a:t>GTAS.Team@fiscal.treasury.gov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376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228600" y="965676"/>
            <a:ext cx="8686800" cy="51303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2016 Draft TFM has updated guidance (see snapshot below):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36A37"/>
                </a:solidFill>
              </a:rPr>
              <a:t>2016 Year-End Reporting - Details</a:t>
            </a:r>
            <a:endParaRPr lang="en-US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63" y="2028825"/>
            <a:ext cx="6789737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222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ureau of the Fiscal Service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ureau of the Fiscal Service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5206</TotalTime>
  <Words>1120</Words>
  <Application>Microsoft Office PowerPoint</Application>
  <PresentationFormat>On-screen Show (4:3)</PresentationFormat>
  <Paragraphs>150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Office Theme</vt:lpstr>
      <vt:lpstr>Bureau of the Fiscal Service PPT Template</vt:lpstr>
      <vt:lpstr>4_Bureau of the Fiscal Service PPT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BPD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KMP</dc:creator>
  <cp:lastModifiedBy>BFS User</cp:lastModifiedBy>
  <cp:revision>126</cp:revision>
  <cp:lastPrinted>2016-01-05T20:07:37Z</cp:lastPrinted>
  <dcterms:created xsi:type="dcterms:W3CDTF">2014-08-04T00:16:53Z</dcterms:created>
  <dcterms:modified xsi:type="dcterms:W3CDTF">2016-05-05T01:12:28Z</dcterms:modified>
</cp:coreProperties>
</file>