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7"/>
  </p:sldMasterIdLst>
  <p:notesMasterIdLst>
    <p:notesMasterId r:id="rId15"/>
  </p:notesMasterIdLst>
  <p:handoutMasterIdLst>
    <p:handoutMasterId r:id="rId16"/>
  </p:handoutMasterIdLst>
  <p:sldIdLst>
    <p:sldId id="256" r:id="rId8"/>
    <p:sldId id="280" r:id="rId9"/>
    <p:sldId id="263" r:id="rId10"/>
    <p:sldId id="279" r:id="rId11"/>
    <p:sldId id="281" r:id="rId12"/>
    <p:sldId id="268"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lissa D. Williams" initials="MDW"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928" autoAdjust="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5" Type="http://schemas.openxmlformats.org/officeDocument/2006/relationships/customXml" Target="../customXml/item5.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B72C4B-9D2E-48EF-B63D-9EC6DE19A3C8}" type="datetimeFigureOut">
              <a:rPr lang="en-US" smtClean="0"/>
              <a:t>5/3/2019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48DC64-BE8D-464E-916C-2D0985625559}" type="slidenum">
              <a:rPr lang="en-US" smtClean="0"/>
              <a:t>‹#›</a:t>
            </a:fld>
            <a:endParaRPr lang="en-US" dirty="0"/>
          </a:p>
        </p:txBody>
      </p:sp>
    </p:spTree>
    <p:extLst>
      <p:ext uri="{BB962C8B-B14F-4D97-AF65-F5344CB8AC3E}">
        <p14:creationId xmlns:p14="http://schemas.microsoft.com/office/powerpoint/2010/main" val="1019104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E45C4A-76D3-4E86-ADC8-C599867EC4DB}" type="datetimeFigureOut">
              <a:rPr lang="en-US" smtClean="0"/>
              <a:t>5/3/2019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4A17C7-C699-4286-8B95-0D2EA1AEB026}" type="slidenum">
              <a:rPr lang="en-US" smtClean="0"/>
              <a:t>‹#›</a:t>
            </a:fld>
            <a:endParaRPr lang="en-US" dirty="0"/>
          </a:p>
        </p:txBody>
      </p:sp>
    </p:spTree>
    <p:extLst>
      <p:ext uri="{BB962C8B-B14F-4D97-AF65-F5344CB8AC3E}">
        <p14:creationId xmlns:p14="http://schemas.microsoft.com/office/powerpoint/2010/main" val="2081347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F84A17C7-C699-4286-8B95-0D2EA1AEB026}" type="slidenum">
              <a:rPr lang="en-US" smtClean="0"/>
              <a:t>2</a:t>
            </a:fld>
            <a:endParaRPr lang="en-US" dirty="0"/>
          </a:p>
        </p:txBody>
      </p:sp>
    </p:spTree>
    <p:extLst>
      <p:ext uri="{BB962C8B-B14F-4D97-AF65-F5344CB8AC3E}">
        <p14:creationId xmlns:p14="http://schemas.microsoft.com/office/powerpoint/2010/main" val="303273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4A17C7-C699-4286-8B95-0D2EA1AEB026}" type="slidenum">
              <a:rPr lang="en-US" smtClean="0"/>
              <a:t>3</a:t>
            </a:fld>
            <a:endParaRPr lang="en-US" dirty="0"/>
          </a:p>
        </p:txBody>
      </p:sp>
    </p:spTree>
    <p:extLst>
      <p:ext uri="{BB962C8B-B14F-4D97-AF65-F5344CB8AC3E}">
        <p14:creationId xmlns:p14="http://schemas.microsoft.com/office/powerpoint/2010/main" val="2611398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4A17C7-C699-4286-8B95-0D2EA1AEB026}" type="slidenum">
              <a:rPr lang="en-US" smtClean="0"/>
              <a:t>4</a:t>
            </a:fld>
            <a:endParaRPr lang="en-US" dirty="0"/>
          </a:p>
        </p:txBody>
      </p:sp>
    </p:spTree>
    <p:extLst>
      <p:ext uri="{BB962C8B-B14F-4D97-AF65-F5344CB8AC3E}">
        <p14:creationId xmlns:p14="http://schemas.microsoft.com/office/powerpoint/2010/main" val="4127713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4A17C7-C699-4286-8B95-0D2EA1AEB026}" type="slidenum">
              <a:rPr lang="en-US" smtClean="0"/>
              <a:t>5</a:t>
            </a:fld>
            <a:endParaRPr lang="en-US" dirty="0"/>
          </a:p>
        </p:txBody>
      </p:sp>
    </p:spTree>
    <p:extLst>
      <p:ext uri="{BB962C8B-B14F-4D97-AF65-F5344CB8AC3E}">
        <p14:creationId xmlns:p14="http://schemas.microsoft.com/office/powerpoint/2010/main" val="26600902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scal Service Title Slide">
    <p:spTree>
      <p:nvGrpSpPr>
        <p:cNvPr id="1" name=""/>
        <p:cNvGrpSpPr/>
        <p:nvPr/>
      </p:nvGrpSpPr>
      <p:grpSpPr>
        <a:xfrm>
          <a:off x="0" y="0"/>
          <a:ext cx="0" cy="0"/>
          <a:chOff x="0" y="0"/>
          <a:chExt cx="0" cy="0"/>
        </a:xfrm>
      </p:grpSpPr>
      <p:sp>
        <p:nvSpPr>
          <p:cNvPr id="5" name="Rectangle 4"/>
          <p:cNvSpPr/>
          <p:nvPr userDrawn="1"/>
        </p:nvSpPr>
        <p:spPr>
          <a:xfrm>
            <a:off x="0" y="6129250"/>
            <a:ext cx="9144000" cy="720703"/>
          </a:xfrm>
          <a:prstGeom prst="rect">
            <a:avLst/>
          </a:prstGeom>
          <a:solidFill>
            <a:srgbClr val="01285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12856"/>
              </a:solidFill>
            </a:endParaRPr>
          </a:p>
        </p:txBody>
      </p:sp>
      <p:pic>
        <p:nvPicPr>
          <p:cNvPr id="6" name="Picture 2" descr="http://fiscalservice.treasuryecm.gov/fs/support/GAC/StyleGuideLogos/Fiscal%20Service%20-%20Horizontal%20-%20Color%20-%20Treasury.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45820"/>
            <a:ext cx="5212079"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322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b Logo Title Slide">
    <p:spTree>
      <p:nvGrpSpPr>
        <p:cNvPr id="1" name=""/>
        <p:cNvGrpSpPr/>
        <p:nvPr/>
      </p:nvGrpSpPr>
      <p:grpSpPr>
        <a:xfrm>
          <a:off x="0" y="0"/>
          <a:ext cx="0" cy="0"/>
          <a:chOff x="0" y="0"/>
          <a:chExt cx="0" cy="0"/>
        </a:xfrm>
      </p:grpSpPr>
      <p:sp>
        <p:nvSpPr>
          <p:cNvPr id="5" name="Rectangle 4"/>
          <p:cNvSpPr/>
          <p:nvPr userDrawn="1"/>
        </p:nvSpPr>
        <p:spPr>
          <a:xfrm>
            <a:off x="0" y="6129250"/>
            <a:ext cx="9144000" cy="720703"/>
          </a:xfrm>
          <a:prstGeom prst="rect">
            <a:avLst/>
          </a:prstGeom>
          <a:solidFill>
            <a:srgbClr val="01285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12856"/>
              </a:solidFill>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3683"/>
          <a:stretch/>
        </p:blipFill>
        <p:spPr>
          <a:xfrm>
            <a:off x="7040492" y="6212133"/>
            <a:ext cx="1821992" cy="554935"/>
          </a:xfrm>
          <a:prstGeom prst="rect">
            <a:avLst/>
          </a:prstGeom>
        </p:spPr>
      </p:pic>
      <p:sp>
        <p:nvSpPr>
          <p:cNvPr id="4" name="Picture Placeholder 3"/>
          <p:cNvSpPr>
            <a:spLocks noGrp="1"/>
          </p:cNvSpPr>
          <p:nvPr>
            <p:ph type="pic" sz="quarter" idx="10" hasCustomPrompt="1"/>
          </p:nvPr>
        </p:nvSpPr>
        <p:spPr>
          <a:xfrm>
            <a:off x="228600" y="335280"/>
            <a:ext cx="5212080" cy="1645920"/>
          </a:xfrm>
          <a:prstGeom prst="rect">
            <a:avLst/>
          </a:prstGeom>
        </p:spPr>
        <p:txBody>
          <a:bodyPr/>
          <a:lstStyle>
            <a:lvl1pPr marL="0" indent="0" algn="ctr">
              <a:buNone/>
              <a:defRPr sz="2200" baseline="0">
                <a:latin typeface="Arial" panose="020B0604020202020204" pitchFamily="34" charset="0"/>
                <a:cs typeface="Arial" panose="020B0604020202020204" pitchFamily="34" charset="0"/>
              </a:defRPr>
            </a:lvl1pPr>
          </a:lstStyle>
          <a:p>
            <a:r>
              <a:rPr lang="en-US" dirty="0" smtClean="0"/>
              <a:t>Click picture to add business line or product/ service sub logo</a:t>
            </a:r>
          </a:p>
        </p:txBody>
      </p:sp>
    </p:spTree>
    <p:extLst>
      <p:ext uri="{BB962C8B-B14F-4D97-AF65-F5344CB8AC3E}">
        <p14:creationId xmlns:p14="http://schemas.microsoft.com/office/powerpoint/2010/main" val="956289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Content">
    <p:spTree>
      <p:nvGrpSpPr>
        <p:cNvPr id="1" name=""/>
        <p:cNvGrpSpPr/>
        <p:nvPr/>
      </p:nvGrpSpPr>
      <p:grpSpPr>
        <a:xfrm>
          <a:off x="0" y="0"/>
          <a:ext cx="0" cy="0"/>
          <a:chOff x="0" y="0"/>
          <a:chExt cx="0" cy="0"/>
        </a:xfrm>
      </p:grpSpPr>
      <p:sp>
        <p:nvSpPr>
          <p:cNvPr id="15" name="Content Placeholder 2"/>
          <p:cNvSpPr txBox="1">
            <a:spLocks/>
          </p:cNvSpPr>
          <p:nvPr userDrawn="1"/>
        </p:nvSpPr>
        <p:spPr>
          <a:xfrm>
            <a:off x="228600" y="965676"/>
            <a:ext cx="8686800" cy="5206524"/>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smtClean="0">
              <a:latin typeface="Arial" panose="020B0604020202020204" pitchFamily="34" charset="0"/>
              <a:cs typeface="Arial" panose="020B0604020202020204" pitchFamily="34" charset="0"/>
            </a:endParaRPr>
          </a:p>
        </p:txBody>
      </p:sp>
      <p:cxnSp>
        <p:nvCxnSpPr>
          <p:cNvPr id="16" name="Straight Connector 15"/>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7"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cxnSp>
        <p:nvCxnSpPr>
          <p:cNvPr id="18" name="Straight Connector 17"/>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9"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pic>
        <p:nvPicPr>
          <p:cNvPr id="20" name="Picture 19"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22" name="Content Placeholder 21"/>
          <p:cNvSpPr>
            <a:spLocks noGrp="1"/>
          </p:cNvSpPr>
          <p:nvPr>
            <p:ph sz="quarter" idx="10" hasCustomPrompt="1"/>
          </p:nvPr>
        </p:nvSpPr>
        <p:spPr>
          <a:xfrm>
            <a:off x="228600" y="965676"/>
            <a:ext cx="8686800" cy="5206524"/>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1"/>
          <p:cNvSpPr>
            <a:spLocks noGrp="1"/>
          </p:cNvSpPr>
          <p:nvPr>
            <p:ph sz="quarter" idx="11" hasCustomPrompt="1"/>
          </p:nvPr>
        </p:nvSpPr>
        <p:spPr>
          <a:xfrm>
            <a:off x="228600" y="152400"/>
            <a:ext cx="8686800" cy="685800"/>
          </a:xfrm>
          <a:prstGeom prst="rect">
            <a:avLst/>
          </a:prstGeom>
        </p:spPr>
        <p:txBody>
          <a:bodyPr/>
          <a:lstStyle>
            <a:lvl1pPr marL="0" indent="0">
              <a:spcBef>
                <a:spcPts val="0"/>
              </a:spcBef>
              <a:buNone/>
              <a:defRPr sz="360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a:t>
            </a:r>
            <a:endParaRPr lang="en-US" dirty="0"/>
          </a:p>
        </p:txBody>
      </p:sp>
    </p:spTree>
    <p:extLst>
      <p:ext uri="{BB962C8B-B14F-4D97-AF65-F5344CB8AC3E}">
        <p14:creationId xmlns:p14="http://schemas.microsoft.com/office/powerpoint/2010/main" val="3586152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990600"/>
            <a:ext cx="4267200" cy="51355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267200" cy="51355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traight Connector 9"/>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cxnSp>
        <p:nvCxnSpPr>
          <p:cNvPr id="12" name="Straight Connector 11"/>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pic>
        <p:nvPicPr>
          <p:cNvPr id="14" name="Picture 13"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15" name="Content Placeholder 21"/>
          <p:cNvSpPr>
            <a:spLocks noGrp="1"/>
          </p:cNvSpPr>
          <p:nvPr>
            <p:ph sz="quarter" idx="11" hasCustomPrompt="1"/>
          </p:nvPr>
        </p:nvSpPr>
        <p:spPr>
          <a:xfrm>
            <a:off x="228600" y="152400"/>
            <a:ext cx="8686800" cy="685800"/>
          </a:xfrm>
          <a:prstGeom prst="rect">
            <a:avLst/>
          </a:prstGeom>
        </p:spPr>
        <p:txBody>
          <a:bodyPr/>
          <a:lstStyle>
            <a:lvl1pPr marL="0" indent="0">
              <a:spcBef>
                <a:spcPts val="0"/>
              </a:spcBef>
              <a:buNone/>
              <a:defRPr sz="360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a:t>
            </a:r>
            <a:endParaRPr lang="en-US" dirty="0"/>
          </a:p>
        </p:txBody>
      </p:sp>
      <p:sp>
        <p:nvSpPr>
          <p:cNvPr id="22"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104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990600"/>
            <a:ext cx="4270811" cy="639762"/>
          </a:xfrm>
          <a:prstGeom prst="rect">
            <a:avLst/>
          </a:prstGeom>
        </p:spPr>
        <p:txBody>
          <a:bodyPr anchor="b"/>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1676400"/>
            <a:ext cx="4268788" cy="4449763"/>
          </a:xfrm>
          <a:prstGeom prst="rect">
            <a:avLst/>
          </a:prstGeom>
        </p:spPr>
        <p:txBody>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048" y="990600"/>
            <a:ext cx="4238007" cy="639762"/>
          </a:xfrm>
          <a:prstGeom prst="rect">
            <a:avLst/>
          </a:prstGeom>
        </p:spPr>
        <p:txBody>
          <a:bodyPr anchor="b"/>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4" y="1676400"/>
            <a:ext cx="4242816" cy="4449763"/>
          </a:xfrm>
          <a:prstGeom prst="rect">
            <a:avLst/>
          </a:prstGeom>
        </p:spPr>
        <p:txBody>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8" name="Straight Connector 17"/>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9"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cxnSp>
        <p:nvCxnSpPr>
          <p:cNvPr id="20" name="Straight Connector 19"/>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pic>
        <p:nvPicPr>
          <p:cNvPr id="22" name="Picture 21"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23" name="Content Placeholder 21"/>
          <p:cNvSpPr>
            <a:spLocks noGrp="1"/>
          </p:cNvSpPr>
          <p:nvPr>
            <p:ph sz="quarter" idx="11" hasCustomPrompt="1"/>
          </p:nvPr>
        </p:nvSpPr>
        <p:spPr>
          <a:xfrm>
            <a:off x="228600" y="152400"/>
            <a:ext cx="8686800" cy="685800"/>
          </a:xfrm>
          <a:prstGeom prst="rect">
            <a:avLst/>
          </a:prstGeom>
        </p:spPr>
        <p:txBody>
          <a:bodyPr/>
          <a:lstStyle>
            <a:lvl1pPr marL="0" indent="0">
              <a:spcBef>
                <a:spcPts val="0"/>
              </a:spcBef>
              <a:buNone/>
              <a:defRPr sz="360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smtClean="0"/>
              <a:t>Click to edit text</a:t>
            </a:r>
            <a:endParaRPr lang="en-US" dirty="0"/>
          </a:p>
        </p:txBody>
      </p:sp>
      <p:sp>
        <p:nvSpPr>
          <p:cNvPr id="24"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6432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8" name="Straight Connector 7"/>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pic>
        <p:nvPicPr>
          <p:cNvPr id="13" name="Picture 12"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sp>
        <p:nvSpPr>
          <p:cNvPr id="14"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9080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act Information">
    <p:spTree>
      <p:nvGrpSpPr>
        <p:cNvPr id="1" name=""/>
        <p:cNvGrpSpPr/>
        <p:nvPr/>
      </p:nvGrpSpPr>
      <p:grpSpPr>
        <a:xfrm>
          <a:off x="0" y="0"/>
          <a:ext cx="0" cy="0"/>
          <a:chOff x="0" y="0"/>
          <a:chExt cx="0" cy="0"/>
        </a:xfrm>
      </p:grpSpPr>
      <p:cxnSp>
        <p:nvCxnSpPr>
          <p:cNvPr id="11" name="Straight Connector 10"/>
          <p:cNvCxnSpPr/>
          <p:nvPr userDrawn="1"/>
        </p:nvCxnSpPr>
        <p:spPr>
          <a:xfrm>
            <a:off x="228600" y="6232022"/>
            <a:ext cx="8686800" cy="0"/>
          </a:xfrm>
          <a:prstGeom prst="line">
            <a:avLst/>
          </a:prstGeom>
          <a:ln w="9525">
            <a:solidFill>
              <a:srgbClr val="043253"/>
            </a:solidFill>
          </a:ln>
        </p:spPr>
        <p:style>
          <a:lnRef idx="1">
            <a:schemeClr val="accent1"/>
          </a:lnRef>
          <a:fillRef idx="0">
            <a:schemeClr val="accent1"/>
          </a:fillRef>
          <a:effectRef idx="0">
            <a:schemeClr val="accent1"/>
          </a:effectRef>
          <a:fontRef idx="minor">
            <a:schemeClr val="tx1"/>
          </a:fontRef>
        </p:style>
      </p:cxnSp>
      <p:sp>
        <p:nvSpPr>
          <p:cNvPr id="12" name="Footer Placeholder 4"/>
          <p:cNvSpPr txBox="1">
            <a:spLocks/>
          </p:cNvSpPr>
          <p:nvPr userDrawn="1"/>
        </p:nvSpPr>
        <p:spPr>
          <a:xfrm>
            <a:off x="2587431" y="6389370"/>
            <a:ext cx="3969139" cy="365760"/>
          </a:xfrm>
          <a:prstGeom prst="rect">
            <a:avLst/>
          </a:prstGeom>
        </p:spPr>
        <p:txBody>
          <a:bodyPr vert="horz" lIns="91440" tIns="45720" rIns="91440" bIns="45720" rtlCol="0" anchor="ctr"/>
          <a:lstStyle>
            <a:defPPr>
              <a:defRPr lang="en-US"/>
            </a:defPPr>
            <a:lvl1pPr marL="0" algn="ctr" defTabSz="914400" rtl="0" eaLnBrk="1" latinLnBrk="0" hangingPunct="1">
              <a:defRPr sz="1800" kern="1200">
                <a:solidFill>
                  <a:srgbClr val="04325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spc="300" dirty="0" smtClean="0">
                <a:latin typeface="Arial" panose="020B0604020202020204" pitchFamily="34" charset="0"/>
                <a:cs typeface="Arial" panose="020B0604020202020204" pitchFamily="34" charset="0"/>
              </a:rPr>
              <a:t>L</a:t>
            </a:r>
            <a:r>
              <a:rPr lang="en-US" sz="1200" b="1" spc="300" dirty="0" smtClean="0">
                <a:latin typeface="Arial" panose="020B0604020202020204" pitchFamily="34" charset="0"/>
                <a:cs typeface="Arial" panose="020B0604020202020204" pitchFamily="34" charset="0"/>
              </a:rPr>
              <a:t>EAD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T</a:t>
            </a:r>
            <a:r>
              <a:rPr lang="en-US" sz="1200" b="1" spc="300" dirty="0" smtClean="0">
                <a:latin typeface="Arial" panose="020B0604020202020204" pitchFamily="34" charset="0"/>
                <a:cs typeface="Arial" panose="020B0604020202020204" pitchFamily="34" charset="0"/>
              </a:rPr>
              <a:t>RANSFORM </a:t>
            </a:r>
            <a:r>
              <a:rPr lang="en-US" sz="1400" b="1" spc="300" dirty="0" smtClean="0">
                <a:latin typeface="Arial" panose="020B0604020202020204" pitchFamily="34" charset="0"/>
                <a:cs typeface="Arial" panose="020B0604020202020204" pitchFamily="34" charset="0"/>
              </a:rPr>
              <a:t>∙ </a:t>
            </a:r>
            <a:r>
              <a:rPr lang="en-US" sz="1600" b="1" spc="300" dirty="0" smtClean="0">
                <a:latin typeface="Arial" panose="020B0604020202020204" pitchFamily="34" charset="0"/>
                <a:cs typeface="Arial" panose="020B0604020202020204" pitchFamily="34" charset="0"/>
              </a:rPr>
              <a:t>D</a:t>
            </a:r>
            <a:r>
              <a:rPr lang="en-US" sz="1200" b="1" spc="300" dirty="0" smtClean="0">
                <a:latin typeface="Arial" panose="020B0604020202020204" pitchFamily="34" charset="0"/>
                <a:cs typeface="Arial" panose="020B0604020202020204" pitchFamily="34" charset="0"/>
              </a:rPr>
              <a:t>ELIVER</a:t>
            </a:r>
            <a:endParaRPr lang="en-US" b="1" spc="300" dirty="0">
              <a:latin typeface="Arial" panose="020B0604020202020204" pitchFamily="34" charset="0"/>
              <a:cs typeface="Arial" panose="020B0604020202020204" pitchFamily="34" charset="0"/>
            </a:endParaRPr>
          </a:p>
        </p:txBody>
      </p:sp>
      <p:pic>
        <p:nvPicPr>
          <p:cNvPr id="14" name="Picture 13" descr="4C_FS_HORZ_wTreasuryTag.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62800" y="6256946"/>
            <a:ext cx="1752600" cy="553453"/>
          </a:xfrm>
          <a:prstGeom prst="rect">
            <a:avLst/>
          </a:prstGeom>
        </p:spPr>
      </p:pic>
      <p:cxnSp>
        <p:nvCxnSpPr>
          <p:cNvPr id="15" name="Straight Connector 14"/>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8" name="Title 2"/>
          <p:cNvSpPr txBox="1">
            <a:spLocks/>
          </p:cNvSpPr>
          <p:nvPr userDrawn="1"/>
        </p:nvSpPr>
        <p:spPr>
          <a:xfrm>
            <a:off x="228600" y="152400"/>
            <a:ext cx="8686800" cy="685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latin typeface="Arial" panose="020B0604020202020204" pitchFamily="34" charset="0"/>
                <a:ea typeface="+mj-ea"/>
                <a:cs typeface="Arial" panose="020B0604020202020204" pitchFamily="34" charset="0"/>
              </a:defRPr>
            </a:lvl1pPr>
          </a:lstStyle>
          <a:p>
            <a:pPr>
              <a:lnSpc>
                <a:spcPct val="110000"/>
              </a:lnSpc>
            </a:pPr>
            <a:r>
              <a:rPr lang="en-US" sz="3600" dirty="0" smtClean="0"/>
              <a:t>Contact Information</a:t>
            </a:r>
            <a:endParaRPr lang="en-US" sz="3600" dirty="0"/>
          </a:p>
        </p:txBody>
      </p:sp>
      <p:sp>
        <p:nvSpPr>
          <p:cNvPr id="19" name="Picture Placeholder 3"/>
          <p:cNvSpPr>
            <a:spLocks noGrp="1"/>
          </p:cNvSpPr>
          <p:nvPr>
            <p:ph type="pic" sz="quarter" idx="10" hasCustomPrompt="1"/>
          </p:nvPr>
        </p:nvSpPr>
        <p:spPr>
          <a:xfrm>
            <a:off x="484632" y="1243584"/>
            <a:ext cx="2944368" cy="1042416"/>
          </a:xfrm>
          <a:prstGeom prst="rect">
            <a:avLst/>
          </a:prstGeom>
        </p:spPr>
        <p:txBody>
          <a:bodyPr/>
          <a:lstStyle>
            <a:lvl1pPr marL="0" indent="0" algn="l">
              <a:buNone/>
              <a:defRPr sz="2200" baseline="0">
                <a:latin typeface="Arial" panose="020B0604020202020204" pitchFamily="34" charset="0"/>
                <a:cs typeface="Arial" panose="020B0604020202020204" pitchFamily="34" charset="0"/>
              </a:defRPr>
            </a:lvl1pPr>
          </a:lstStyle>
          <a:p>
            <a:r>
              <a:rPr lang="en-US" dirty="0" smtClean="0"/>
              <a:t>Click picture to add sub logo</a:t>
            </a:r>
          </a:p>
        </p:txBody>
      </p:sp>
      <p:sp>
        <p:nvSpPr>
          <p:cNvPr id="21" name="Slide Number Placeholder 5"/>
          <p:cNvSpPr txBox="1">
            <a:spLocks/>
          </p:cNvSpPr>
          <p:nvPr userDrawn="1"/>
        </p:nvSpPr>
        <p:spPr>
          <a:xfrm>
            <a:off x="152400" y="6400800"/>
            <a:ext cx="1143000" cy="3048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latin typeface="Arial" panose="020B0604020202020204" pitchFamily="34" charset="0"/>
                <a:cs typeface="Arial" panose="020B0604020202020204" pitchFamily="34" charset="0"/>
              </a:rPr>
              <a:t>Page</a:t>
            </a:r>
            <a:r>
              <a:rPr lang="en-US" sz="1400" baseline="0" dirty="0" smtClean="0">
                <a:latin typeface="Arial" panose="020B0604020202020204" pitchFamily="34" charset="0"/>
                <a:cs typeface="Arial" panose="020B0604020202020204" pitchFamily="34" charset="0"/>
              </a:rPr>
              <a:t> </a:t>
            </a:r>
            <a:fld id="{23B54F64-4D77-425A-BD5E-0504AD8FCA49}" type="slidenum">
              <a:rPr lang="en-US" sz="1400" smtClean="0">
                <a:latin typeface="Arial" panose="020B0604020202020204" pitchFamily="34" charset="0"/>
                <a:cs typeface="Arial" panose="020B0604020202020204" pitchFamily="34" charset="0"/>
              </a:rPr>
              <a:t>‹#›</a:t>
            </a:fld>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8811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Usage Guide">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6711"/>
          <a:stretch/>
        </p:blipFill>
        <p:spPr bwMode="auto">
          <a:xfrm>
            <a:off x="1905000" y="3212538"/>
            <a:ext cx="5334000" cy="1054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t="25009"/>
          <a:stretch/>
        </p:blipFill>
        <p:spPr bwMode="auto">
          <a:xfrm>
            <a:off x="1570788" y="2438400"/>
            <a:ext cx="6002424" cy="839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Connector 3"/>
          <p:cNvCxnSpPr/>
          <p:nvPr userDrawn="1"/>
        </p:nvCxnSpPr>
        <p:spPr>
          <a:xfrm>
            <a:off x="228600" y="4267200"/>
            <a:ext cx="8686800" cy="0"/>
          </a:xfrm>
          <a:prstGeom prst="line">
            <a:avLst/>
          </a:prstGeom>
          <a:ln w="28575">
            <a:solidFill>
              <a:srgbClr val="043253"/>
            </a:solidFill>
            <a:prstDash val="dash"/>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533400" y="5827693"/>
            <a:ext cx="3733800" cy="954107"/>
          </a:xfrm>
          <a:prstGeom prst="rect">
            <a:avLst/>
          </a:prstGeom>
          <a:noFill/>
        </p:spPr>
        <p:txBody>
          <a:bodyPr wrap="square" rtlCol="0">
            <a:spAutoFit/>
          </a:bodyPr>
          <a:lstStyle/>
          <a:p>
            <a:pPr algn="ctr"/>
            <a:r>
              <a:rPr lang="en-US" sz="1400" dirty="0" smtClean="0">
                <a:latin typeface="Arial" panose="020B0604020202020204" pitchFamily="34" charset="0"/>
                <a:cs typeface="Arial" panose="020B0604020202020204" pitchFamily="34" charset="0"/>
              </a:rPr>
              <a:t>If you wish to use the</a:t>
            </a:r>
            <a:r>
              <a:rPr lang="en-US" sz="1400" baseline="0" dirty="0" smtClean="0">
                <a:latin typeface="Arial" panose="020B0604020202020204" pitchFamily="34" charset="0"/>
                <a:cs typeface="Arial" panose="020B0604020202020204" pitchFamily="34" charset="0"/>
              </a:rPr>
              <a:t> business line or product/service sub logo title slide, please insert the appropriate sub logo by clicking the picture icon on the “Sub Logo”  title slide.</a:t>
            </a:r>
            <a:endParaRPr lang="en-US" sz="1400" dirty="0">
              <a:latin typeface="Arial" panose="020B0604020202020204" pitchFamily="34" charset="0"/>
              <a:cs typeface="Arial" panose="020B0604020202020204" pitchFamily="34" charset="0"/>
            </a:endParaRPr>
          </a:p>
        </p:txBody>
      </p:sp>
      <p:sp>
        <p:nvSpPr>
          <p:cNvPr id="6" name="Title 2"/>
          <p:cNvSpPr txBox="1">
            <a:spLocks/>
          </p:cNvSpPr>
          <p:nvPr userDrawn="1"/>
        </p:nvSpPr>
        <p:spPr>
          <a:xfrm>
            <a:off x="228600" y="838200"/>
            <a:ext cx="8686800" cy="173237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Arial" panose="020B0604020202020204" pitchFamily="34" charset="0"/>
                <a:ea typeface="+mj-ea"/>
                <a:cs typeface="Arial" panose="020B0604020202020204" pitchFamily="34" charset="0"/>
              </a:defRPr>
            </a:lvl1pPr>
          </a:lstStyle>
          <a:p>
            <a:r>
              <a:rPr lang="en-US" sz="2200" b="1" u="none" dirty="0" smtClean="0"/>
              <a:t>General tips:</a:t>
            </a:r>
          </a:p>
          <a:p>
            <a:pPr marL="285750" indent="-285750">
              <a:buFont typeface="Arial" panose="020B0604020202020204" pitchFamily="34" charset="0"/>
              <a:buChar char="•"/>
            </a:pPr>
            <a:r>
              <a:rPr lang="en-US" sz="1600" dirty="0" smtClean="0"/>
              <a:t>These templates</a:t>
            </a:r>
            <a:r>
              <a:rPr lang="en-US" sz="1600" baseline="0" dirty="0" smtClean="0"/>
              <a:t> </a:t>
            </a:r>
            <a:r>
              <a:rPr lang="en-US" sz="1600" dirty="0" smtClean="0"/>
              <a:t>can </a:t>
            </a:r>
            <a:r>
              <a:rPr lang="en-US" sz="1600" dirty="0"/>
              <a:t>be used for all external and internal </a:t>
            </a:r>
            <a:r>
              <a:rPr lang="en-US" sz="1600" dirty="0" smtClean="0"/>
              <a:t>presentations</a:t>
            </a:r>
            <a:r>
              <a:rPr lang="en-US" sz="1600" baseline="0" dirty="0" smtClean="0"/>
              <a:t> and handouts. </a:t>
            </a:r>
            <a:endParaRPr lang="en-US" sz="1600" dirty="0" smtClean="0"/>
          </a:p>
          <a:p>
            <a:pPr marL="285750" indent="-285750">
              <a:buFont typeface="Arial" panose="020B0604020202020204" pitchFamily="34" charset="0"/>
              <a:buChar char="•"/>
            </a:pPr>
            <a:r>
              <a:rPr lang="en-US" sz="1600" dirty="0" smtClean="0"/>
              <a:t>Insert</a:t>
            </a:r>
            <a:r>
              <a:rPr lang="en-US" sz="1600" baseline="0" dirty="0" smtClean="0"/>
              <a:t> page numbers from the “Insert” tab. </a:t>
            </a:r>
            <a:endParaRPr lang="en-US" sz="1600" dirty="0" smtClean="0"/>
          </a:p>
          <a:p>
            <a:pPr marL="285750" marR="0" indent="-28575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r>
              <a:rPr lang="en-US" sz="1600" dirty="0" smtClean="0"/>
              <a:t>Ensure all text is in “Arial” font.</a:t>
            </a:r>
          </a:p>
          <a:p>
            <a:pPr marL="285750" indent="-285750">
              <a:buFont typeface="Arial" panose="020B0604020202020204" pitchFamily="34" charset="0"/>
              <a:buChar char="•"/>
            </a:pPr>
            <a:r>
              <a:rPr lang="en-US" sz="1600" dirty="0" smtClean="0"/>
              <a:t>If</a:t>
            </a:r>
            <a:r>
              <a:rPr lang="en-US" sz="1600" baseline="0" dirty="0" smtClean="0"/>
              <a:t> color is used</a:t>
            </a:r>
            <a:r>
              <a:rPr lang="en-US" sz="1600" dirty="0" smtClean="0"/>
              <a:t>, ensure color selection is consistent with the template.</a:t>
            </a:r>
            <a:r>
              <a:rPr lang="en-US" sz="1600" baseline="0" dirty="0" smtClean="0"/>
              <a:t> </a:t>
            </a:r>
            <a:r>
              <a:rPr lang="en-US" sz="1600" dirty="0" smtClean="0"/>
              <a:t>For your reference, a few of the Fiscal Service</a:t>
            </a:r>
            <a:r>
              <a:rPr lang="en-US" sz="1600" baseline="0" dirty="0" smtClean="0"/>
              <a:t> </a:t>
            </a:r>
            <a:r>
              <a:rPr lang="en-US" sz="1600" dirty="0" smtClean="0"/>
              <a:t>colors are provided below.</a:t>
            </a:r>
          </a:p>
        </p:txBody>
      </p:sp>
      <p:cxnSp>
        <p:nvCxnSpPr>
          <p:cNvPr id="12" name="Straight Connector 11"/>
          <p:cNvCxnSpPr/>
          <p:nvPr userDrawn="1"/>
        </p:nvCxnSpPr>
        <p:spPr>
          <a:xfrm>
            <a:off x="228600" y="892996"/>
            <a:ext cx="8686800" cy="0"/>
          </a:xfrm>
          <a:prstGeom prst="line">
            <a:avLst/>
          </a:prstGeom>
          <a:ln w="28575">
            <a:solidFill>
              <a:srgbClr val="043253"/>
            </a:solidFill>
          </a:ln>
        </p:spPr>
        <p:style>
          <a:lnRef idx="1">
            <a:schemeClr val="accent1"/>
          </a:lnRef>
          <a:fillRef idx="0">
            <a:schemeClr val="accent1"/>
          </a:fillRef>
          <a:effectRef idx="0">
            <a:schemeClr val="accent1"/>
          </a:effectRef>
          <a:fontRef idx="minor">
            <a:schemeClr val="tx1"/>
          </a:fontRef>
        </p:style>
      </p:cxnSp>
      <p:sp>
        <p:nvSpPr>
          <p:cNvPr id="15" name="Title 2"/>
          <p:cNvSpPr txBox="1">
            <a:spLocks/>
          </p:cNvSpPr>
          <p:nvPr userDrawn="1"/>
        </p:nvSpPr>
        <p:spPr>
          <a:xfrm>
            <a:off x="228600" y="152400"/>
            <a:ext cx="8686800" cy="685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latin typeface="Arial" panose="020B0604020202020204" pitchFamily="34" charset="0"/>
                <a:ea typeface="+mj-ea"/>
                <a:cs typeface="Arial" panose="020B0604020202020204" pitchFamily="34" charset="0"/>
              </a:defRPr>
            </a:lvl1pPr>
          </a:lstStyle>
          <a:p>
            <a:pPr>
              <a:lnSpc>
                <a:spcPct val="110000"/>
              </a:lnSpc>
            </a:pPr>
            <a:r>
              <a:rPr lang="en-US" sz="3600" dirty="0" smtClean="0"/>
              <a:t>PowerPoint Usage Guide</a:t>
            </a:r>
            <a:endParaRPr lang="en-US" sz="3600" dirty="0"/>
          </a:p>
        </p:txBody>
      </p:sp>
      <p:pic>
        <p:nvPicPr>
          <p:cNvPr id="13"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85900" y="4424304"/>
            <a:ext cx="1828800" cy="13668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9"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718571" y="4424303"/>
            <a:ext cx="1821656" cy="13716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0" name="TextBox 19"/>
          <p:cNvSpPr txBox="1"/>
          <p:nvPr userDrawn="1"/>
        </p:nvSpPr>
        <p:spPr>
          <a:xfrm>
            <a:off x="4800599" y="5827693"/>
            <a:ext cx="3657600" cy="954107"/>
          </a:xfrm>
          <a:prstGeom prst="rect">
            <a:avLst/>
          </a:prstGeom>
          <a:noFill/>
        </p:spPr>
        <p:txBody>
          <a:bodyPr wrap="square" rtlCol="0">
            <a:spAutoFit/>
          </a:bodyPr>
          <a:lstStyle/>
          <a:p>
            <a:pPr algn="ctr"/>
            <a:r>
              <a:rPr lang="en-US" sz="1400" dirty="0" smtClean="0">
                <a:latin typeface="Arial" panose="020B0604020202020204" pitchFamily="34" charset="0"/>
                <a:cs typeface="Arial" panose="020B0604020202020204" pitchFamily="34" charset="0"/>
              </a:rPr>
              <a:t>Please insert the appropriate </a:t>
            </a:r>
            <a:r>
              <a:rPr lang="en-US" sz="1400" dirty="0">
                <a:latin typeface="Arial" panose="020B0604020202020204" pitchFamily="34" charset="0"/>
                <a:cs typeface="Arial" panose="020B0604020202020204" pitchFamily="34" charset="0"/>
              </a:rPr>
              <a:t>business </a:t>
            </a:r>
            <a:r>
              <a:rPr lang="en-US" sz="1400" dirty="0" smtClean="0">
                <a:latin typeface="Arial" panose="020B0604020202020204" pitchFamily="34" charset="0"/>
                <a:cs typeface="Arial" panose="020B0604020202020204" pitchFamily="34" charset="0"/>
              </a:rPr>
              <a:t>line </a:t>
            </a:r>
            <a:r>
              <a:rPr lang="en-US" sz="1400" dirty="0">
                <a:latin typeface="Arial" panose="020B0604020202020204" pitchFamily="34" charset="0"/>
                <a:cs typeface="Arial" panose="020B0604020202020204" pitchFamily="34" charset="0"/>
              </a:rPr>
              <a:t>or </a:t>
            </a:r>
            <a:r>
              <a:rPr lang="en-US" sz="1400" dirty="0" smtClean="0">
                <a:latin typeface="Arial" panose="020B0604020202020204" pitchFamily="34" charset="0"/>
                <a:cs typeface="Arial" panose="020B0604020202020204" pitchFamily="34" charset="0"/>
              </a:rPr>
              <a:t>product/service sub </a:t>
            </a:r>
            <a:r>
              <a:rPr lang="en-US" sz="1400" dirty="0">
                <a:latin typeface="Arial" panose="020B0604020202020204" pitchFamily="34" charset="0"/>
                <a:cs typeface="Arial" panose="020B0604020202020204" pitchFamily="34" charset="0"/>
              </a:rPr>
              <a:t>logo </a:t>
            </a:r>
            <a:r>
              <a:rPr lang="en-US" sz="1400" dirty="0" smtClean="0">
                <a:latin typeface="Arial" panose="020B0604020202020204" pitchFamily="34" charset="0"/>
                <a:cs typeface="Arial" panose="020B0604020202020204" pitchFamily="34" charset="0"/>
              </a:rPr>
              <a:t>by clicking the picture</a:t>
            </a:r>
            <a:r>
              <a:rPr lang="en-US" sz="1400" baseline="0" dirty="0" smtClean="0">
                <a:latin typeface="Arial" panose="020B0604020202020204" pitchFamily="34" charset="0"/>
                <a:cs typeface="Arial" panose="020B0604020202020204" pitchFamily="34" charset="0"/>
              </a:rPr>
              <a:t> icon </a:t>
            </a:r>
            <a:r>
              <a:rPr lang="en-US" sz="1400" dirty="0" smtClean="0">
                <a:latin typeface="Arial" panose="020B0604020202020204" pitchFamily="34" charset="0"/>
                <a:cs typeface="Arial" panose="020B0604020202020204" pitchFamily="34" charset="0"/>
              </a:rPr>
              <a:t>on </a:t>
            </a:r>
            <a:r>
              <a:rPr lang="en-US" sz="1400" dirty="0">
                <a:latin typeface="Arial" panose="020B0604020202020204" pitchFamily="34" charset="0"/>
                <a:cs typeface="Arial" panose="020B0604020202020204" pitchFamily="34" charset="0"/>
              </a:rPr>
              <a:t>the </a:t>
            </a:r>
            <a:r>
              <a:rPr lang="en-US" sz="1400" dirty="0" smtClean="0">
                <a:latin typeface="Arial" panose="020B0604020202020204" pitchFamily="34" charset="0"/>
                <a:cs typeface="Arial" panose="020B0604020202020204" pitchFamily="34" charset="0"/>
              </a:rPr>
              <a:t>“Contact Information” slide.</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6336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66684"/>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2" r:id="rId4"/>
    <p:sldLayoutId id="2147483653" r:id="rId5"/>
    <p:sldLayoutId id="2147483655" r:id="rId6"/>
    <p:sldLayoutId id="2147483656" r:id="rId7"/>
    <p:sldLayoutId id="2147483657" r:id="rId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95221" y="2667000"/>
            <a:ext cx="8296379" cy="1238250"/>
          </a:xfrm>
          <a:prstGeom prst="rect">
            <a:avLst/>
          </a:prstGeom>
        </p:spPr>
        <p:txBody>
          <a:bodyPr vert="horz" lIns="91440" tIns="45720" rIns="91440" bIns="45720" rtlCol="0" anchor="ctr">
            <a:normAutofit fontScale="92500" lnSpcReduction="20000"/>
          </a:bodyPr>
          <a:lstStyle>
            <a:lvl1pPr algn="r" defTabSz="914400" rtl="0" eaLnBrk="1" latinLnBrk="0" hangingPunct="1">
              <a:spcBef>
                <a:spcPct val="0"/>
              </a:spcBef>
              <a:buNone/>
              <a:defRPr sz="3200" kern="1200">
                <a:solidFill>
                  <a:srgbClr val="043253"/>
                </a:solidFill>
                <a:latin typeface="Arial" panose="020B0604020202020204" pitchFamily="34" charset="0"/>
                <a:ea typeface="+mj-ea"/>
                <a:cs typeface="Arial" panose="020B0604020202020204" pitchFamily="34" charset="0"/>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lang="en-US" sz="4800" dirty="0" smtClean="0"/>
              <a:t>New BETCs for Loan Activity </a:t>
            </a:r>
          </a:p>
          <a:p>
            <a:pPr marL="0" marR="0" lvl="0" indent="0" algn="r" defTabSz="914400" rtl="0" eaLnBrk="1" fontAlgn="auto" latinLnBrk="0" hangingPunct="1">
              <a:lnSpc>
                <a:spcPct val="100000"/>
              </a:lnSpc>
              <a:spcBef>
                <a:spcPct val="0"/>
              </a:spcBef>
              <a:spcAft>
                <a:spcPts val="0"/>
              </a:spcAft>
              <a:buClrTx/>
              <a:buSzTx/>
              <a:buFontTx/>
              <a:buNone/>
              <a:tabLst/>
              <a:defRPr/>
            </a:pPr>
            <a:r>
              <a:rPr lang="en-US" sz="4800" dirty="0" smtClean="0"/>
              <a:t>FY 2020 </a:t>
            </a:r>
            <a:endParaRPr lang="en-US" dirty="0"/>
          </a:p>
        </p:txBody>
      </p:sp>
      <p:sp>
        <p:nvSpPr>
          <p:cNvPr id="7" name="Subtitle 2"/>
          <p:cNvSpPr txBox="1">
            <a:spLocks/>
          </p:cNvSpPr>
          <p:nvPr/>
        </p:nvSpPr>
        <p:spPr>
          <a:xfrm>
            <a:off x="695221" y="4191000"/>
            <a:ext cx="8296379" cy="838200"/>
          </a:xfrm>
          <a:prstGeom prst="rect">
            <a:avLst/>
          </a:prstGeom>
          <a:noFill/>
        </p:spPr>
        <p:txBody>
          <a:bodyPr vert="horz" lIns="91440" tIns="45720" rIns="91440" bIns="45720" rtlCol="0">
            <a:normAutofit/>
          </a:bodyPr>
          <a:lstStyle>
            <a:lvl1pPr marL="0" indent="0" algn="r" defTabSz="914400" rtl="0" eaLnBrk="1" latinLnBrk="0" hangingPunct="1">
              <a:spcBef>
                <a:spcPct val="20000"/>
              </a:spcBef>
              <a:buFont typeface="Arial" panose="020B0604020202020204" pitchFamily="34" charset="0"/>
              <a:buNone/>
              <a:defRPr sz="1800" kern="1200" baseline="0">
                <a:solidFill>
                  <a:srgbClr val="043253"/>
                </a:solidFill>
                <a:latin typeface="Arial" panose="020B0604020202020204" pitchFamily="34" charset="0"/>
                <a:ea typeface="+mn-ea"/>
                <a:cs typeface="Arial" panose="020B0604020202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defRPr/>
            </a:pPr>
            <a:r>
              <a:rPr lang="en-US" dirty="0" smtClean="0"/>
              <a:t>Missy Williams</a:t>
            </a:r>
          </a:p>
          <a:p>
            <a:pPr>
              <a:defRPr/>
            </a:pPr>
            <a:r>
              <a:rPr lang="en-US" dirty="0" smtClean="0"/>
              <a:t>May 9, 2019</a:t>
            </a:r>
          </a:p>
          <a:p>
            <a:pPr>
              <a:defRPr/>
            </a:pPr>
            <a:endParaRPr lang="en-US" dirty="0"/>
          </a:p>
        </p:txBody>
      </p:sp>
    </p:spTree>
    <p:extLst>
      <p:ext uri="{BB962C8B-B14F-4D97-AF65-F5344CB8AC3E}">
        <p14:creationId xmlns:p14="http://schemas.microsoft.com/office/powerpoint/2010/main" val="2810143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sz="2400" dirty="0" smtClean="0"/>
              <a:t>Schedule of Changes in Cash Balance</a:t>
            </a:r>
          </a:p>
          <a:p>
            <a:pPr lvl="1"/>
            <a:r>
              <a:rPr lang="en-US" sz="2000" dirty="0" smtClean="0"/>
              <a:t>For use in the Schedules of the General Fund – Schedule 2 </a:t>
            </a:r>
          </a:p>
          <a:p>
            <a:pPr lvl="1"/>
            <a:endParaRPr lang="en-US" sz="2000" dirty="0"/>
          </a:p>
          <a:p>
            <a:r>
              <a:rPr lang="en-US" sz="2400" dirty="0" smtClean="0"/>
              <a:t>Statements of Changes in Cash Balance</a:t>
            </a:r>
          </a:p>
          <a:p>
            <a:pPr lvl="1"/>
            <a:r>
              <a:rPr lang="en-US" sz="2000" dirty="0" smtClean="0"/>
              <a:t>For use in the U.S Financial Report – Budgetary Statements </a:t>
            </a:r>
            <a:endParaRPr lang="en-US" sz="2000" dirty="0"/>
          </a:p>
          <a:p>
            <a:pPr marL="914400" lvl="2" indent="0">
              <a:buNone/>
            </a:pPr>
            <a:endParaRPr lang="en-US" sz="1600" dirty="0" smtClean="0"/>
          </a:p>
          <a:p>
            <a:pPr lvl="2"/>
            <a:endParaRPr lang="en-US" sz="1600" dirty="0" smtClean="0"/>
          </a:p>
          <a:p>
            <a:pPr marL="0" indent="0">
              <a:buNone/>
            </a:pPr>
            <a:endParaRPr lang="en-US" sz="2400" dirty="0" smtClean="0"/>
          </a:p>
          <a:p>
            <a:endParaRPr lang="en-US" dirty="0"/>
          </a:p>
        </p:txBody>
      </p:sp>
      <p:sp>
        <p:nvSpPr>
          <p:cNvPr id="3" name="Content Placeholder 2"/>
          <p:cNvSpPr>
            <a:spLocks noGrp="1"/>
          </p:cNvSpPr>
          <p:nvPr>
            <p:ph sz="quarter" idx="11"/>
          </p:nvPr>
        </p:nvSpPr>
        <p:spPr>
          <a:xfrm>
            <a:off x="228600" y="76200"/>
            <a:ext cx="8686800" cy="838200"/>
          </a:xfrm>
        </p:spPr>
        <p:txBody>
          <a:bodyPr/>
          <a:lstStyle/>
          <a:p>
            <a:pPr lvl="0"/>
            <a:r>
              <a:rPr lang="en-US" sz="2400" dirty="0" smtClean="0">
                <a:solidFill>
                  <a:prstClr val="black"/>
                </a:solidFill>
              </a:rPr>
              <a:t>Schedule of Changes in Cash Balance Vs. the Statements of Changes in Cash Balance</a:t>
            </a:r>
            <a:endParaRPr lang="en-US" sz="2400" dirty="0"/>
          </a:p>
        </p:txBody>
      </p:sp>
    </p:spTree>
    <p:extLst>
      <p:ext uri="{BB962C8B-B14F-4D97-AF65-F5344CB8AC3E}">
        <p14:creationId xmlns:p14="http://schemas.microsoft.com/office/powerpoint/2010/main" val="3365281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228600" y="0"/>
            <a:ext cx="8686800" cy="914400"/>
          </a:xfrm>
        </p:spPr>
        <p:txBody>
          <a:bodyPr/>
          <a:lstStyle/>
          <a:p>
            <a:r>
              <a:rPr lang="en-US" sz="2800" dirty="0" smtClean="0"/>
              <a:t>Statements of Changes in Cash Balance from Budget and Other Activities </a:t>
            </a:r>
          </a:p>
          <a:p>
            <a:endParaRPr lang="en-US" sz="2400" dirty="0"/>
          </a:p>
        </p:txBody>
      </p:sp>
      <p:pic>
        <p:nvPicPr>
          <p:cNvPr id="5" name="Picture 4"/>
          <p:cNvPicPr>
            <a:picLocks noChangeAspect="1"/>
          </p:cNvPicPr>
          <p:nvPr/>
        </p:nvPicPr>
        <p:blipFill>
          <a:blip r:embed="rId3"/>
          <a:stretch>
            <a:fillRect/>
          </a:stretch>
        </p:blipFill>
        <p:spPr>
          <a:xfrm>
            <a:off x="228600" y="1066800"/>
            <a:ext cx="7162800" cy="4663593"/>
          </a:xfrm>
          <a:prstGeom prst="rect">
            <a:avLst/>
          </a:prstGeom>
        </p:spPr>
      </p:pic>
      <p:sp>
        <p:nvSpPr>
          <p:cNvPr id="6" name="Rectangle 5"/>
          <p:cNvSpPr/>
          <p:nvPr/>
        </p:nvSpPr>
        <p:spPr>
          <a:xfrm>
            <a:off x="228600" y="4267200"/>
            <a:ext cx="7315200" cy="146319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6509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228600" y="0"/>
            <a:ext cx="8686800" cy="914400"/>
          </a:xfrm>
        </p:spPr>
        <p:txBody>
          <a:bodyPr/>
          <a:lstStyle/>
          <a:p>
            <a:r>
              <a:rPr lang="en-US" sz="2800" dirty="0" smtClean="0"/>
              <a:t>Statements of Changes in Cash Balance from Budget and Other Activities </a:t>
            </a:r>
          </a:p>
          <a:p>
            <a:endParaRPr lang="en-US" sz="2400" dirty="0"/>
          </a:p>
        </p:txBody>
      </p:sp>
      <p:pic>
        <p:nvPicPr>
          <p:cNvPr id="2" name="Picture 1"/>
          <p:cNvPicPr>
            <a:picLocks noChangeAspect="1"/>
          </p:cNvPicPr>
          <p:nvPr/>
        </p:nvPicPr>
        <p:blipFill>
          <a:blip r:embed="rId3"/>
          <a:stretch>
            <a:fillRect/>
          </a:stretch>
        </p:blipFill>
        <p:spPr>
          <a:xfrm>
            <a:off x="228600" y="990600"/>
            <a:ext cx="7267517" cy="4706815"/>
          </a:xfrm>
          <a:prstGeom prst="rect">
            <a:avLst/>
          </a:prstGeom>
        </p:spPr>
      </p:pic>
      <p:sp>
        <p:nvSpPr>
          <p:cNvPr id="6" name="Rectangle 5"/>
          <p:cNvSpPr/>
          <p:nvPr/>
        </p:nvSpPr>
        <p:spPr>
          <a:xfrm>
            <a:off x="254977" y="1828801"/>
            <a:ext cx="7241140" cy="12954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2657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228600" y="228600"/>
            <a:ext cx="8686800" cy="914400"/>
          </a:xfrm>
        </p:spPr>
        <p:txBody>
          <a:bodyPr/>
          <a:lstStyle/>
          <a:p>
            <a:r>
              <a:rPr lang="en-US" sz="4000" dirty="0" smtClean="0"/>
              <a:t>BETC Proposal</a:t>
            </a:r>
            <a:endParaRPr lang="en-US" sz="4000" dirty="0" smtClean="0"/>
          </a:p>
          <a:p>
            <a:endParaRPr lang="en-US" sz="2400" dirty="0"/>
          </a:p>
        </p:txBody>
      </p:sp>
      <p:pic>
        <p:nvPicPr>
          <p:cNvPr id="4" name="Picture 3"/>
          <p:cNvPicPr>
            <a:picLocks noChangeAspect="1"/>
          </p:cNvPicPr>
          <p:nvPr/>
        </p:nvPicPr>
        <p:blipFill>
          <a:blip r:embed="rId3"/>
          <a:stretch>
            <a:fillRect/>
          </a:stretch>
        </p:blipFill>
        <p:spPr>
          <a:xfrm>
            <a:off x="95250" y="1143000"/>
            <a:ext cx="9048750" cy="3562350"/>
          </a:xfrm>
          <a:prstGeom prst="rect">
            <a:avLst/>
          </a:prstGeom>
        </p:spPr>
      </p:pic>
    </p:spTree>
    <p:extLst>
      <p:ext uri="{BB962C8B-B14F-4D97-AF65-F5344CB8AC3E}">
        <p14:creationId xmlns:p14="http://schemas.microsoft.com/office/powerpoint/2010/main" val="36857452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228599" y="381000"/>
            <a:ext cx="8686800" cy="685800"/>
          </a:xfrm>
        </p:spPr>
        <p:txBody>
          <a:bodyPr/>
          <a:lstStyle/>
          <a:p>
            <a:r>
              <a:rPr lang="en-US" sz="2800" dirty="0" smtClean="0"/>
              <a:t>Questions? </a:t>
            </a:r>
            <a:endParaRPr lang="en-US" sz="2800" dirty="0"/>
          </a:p>
        </p:txBody>
      </p:sp>
      <p:pic>
        <p:nvPicPr>
          <p:cNvPr id="4" name="Content Placeholder 3" descr="C:\Users\apotts01.FISCALAD\AppData\Local\Microsoft\Windows\Temporary Internet Files\Content.IE5\ADJJ4V69\question-mark[1].png"/>
          <p:cNvPicPr>
            <a:picLocks noGrp="1"/>
          </p:cNvPicPr>
          <p:nvPr>
            <p:ph sz="quarter" idx="10"/>
          </p:nvPr>
        </p:nvPicPr>
        <p:blipFill>
          <a:blip r:embed="rId2" cstate="print">
            <a:extLst>
              <a:ext uri="{28A0092B-C50C-407E-A947-70E740481C1C}">
                <a14:useLocalDpi xmlns:a14="http://schemas.microsoft.com/office/drawing/2010/main" val="0"/>
              </a:ext>
            </a:extLst>
          </a:blip>
          <a:srcRect/>
          <a:stretch>
            <a:fillRect/>
          </a:stretch>
        </p:blipFill>
        <p:spPr bwMode="auto">
          <a:xfrm>
            <a:off x="2132647" y="965200"/>
            <a:ext cx="4878705" cy="5207000"/>
          </a:xfrm>
          <a:prstGeom prst="rect">
            <a:avLst/>
          </a:prstGeom>
          <a:noFill/>
          <a:extLst/>
        </p:spPr>
      </p:pic>
    </p:spTree>
    <p:extLst>
      <p:ext uri="{BB962C8B-B14F-4D97-AF65-F5344CB8AC3E}">
        <p14:creationId xmlns:p14="http://schemas.microsoft.com/office/powerpoint/2010/main" val="2515081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8746" y="2438400"/>
            <a:ext cx="7664654" cy="3477875"/>
          </a:xfrm>
          <a:prstGeom prst="rect">
            <a:avLst/>
          </a:prstGeom>
          <a:noFill/>
        </p:spPr>
        <p:txBody>
          <a:bodyPr wrap="square" rtlCol="0">
            <a:spAutoFit/>
          </a:bodyPr>
          <a:lstStyle/>
          <a:p>
            <a:r>
              <a:rPr lang="en-US" sz="2000" b="1" dirty="0" smtClean="0">
                <a:latin typeface="Arial" panose="020B0604020202020204" pitchFamily="34" charset="0"/>
                <a:cs typeface="Arial" panose="020B0604020202020204" pitchFamily="34" charset="0"/>
              </a:rPr>
              <a:t>Primary Contact</a:t>
            </a:r>
          </a:p>
          <a:p>
            <a:r>
              <a:rPr lang="en-US" sz="2000" dirty="0" smtClean="0">
                <a:latin typeface="Arial" panose="020B0604020202020204" pitchFamily="34" charset="0"/>
                <a:cs typeface="Arial" panose="020B0604020202020204" pitchFamily="34" charset="0"/>
              </a:rPr>
              <a:t>	Missy D. Williams</a:t>
            </a:r>
          </a:p>
          <a:p>
            <a:r>
              <a:rPr lang="en-US" sz="2000" dirty="0" smtClean="0">
                <a:latin typeface="Arial" panose="020B0604020202020204" pitchFamily="34" charset="0"/>
                <a:cs typeface="Arial" panose="020B0604020202020204" pitchFamily="34" charset="0"/>
              </a:rPr>
              <a:t>	Supervisory Accountant</a:t>
            </a:r>
          </a:p>
          <a:p>
            <a:r>
              <a:rPr lang="en-US" sz="2000" dirty="0" smtClean="0">
                <a:latin typeface="Arial" panose="020B0604020202020204" pitchFamily="34" charset="0"/>
                <a:cs typeface="Arial" panose="020B0604020202020204" pitchFamily="34" charset="0"/>
              </a:rPr>
              <a:t>	(304) 480-7125</a:t>
            </a:r>
          </a:p>
          <a:p>
            <a:r>
              <a:rPr lang="en-US" sz="2000" dirty="0" smtClean="0">
                <a:latin typeface="Arial" panose="020B0604020202020204" pitchFamily="34" charset="0"/>
                <a:cs typeface="Arial" panose="020B0604020202020204" pitchFamily="34" charset="0"/>
              </a:rPr>
              <a:t>	Melissa.Williams@fiscal.treasury.gov</a:t>
            </a:r>
          </a:p>
          <a:p>
            <a:endParaRPr lang="en-US" sz="2000" dirty="0" smtClean="0">
              <a:latin typeface="Arial" panose="020B0604020202020204" pitchFamily="34" charset="0"/>
              <a:cs typeface="Arial" panose="020B0604020202020204" pitchFamily="34" charset="0"/>
            </a:endParaRPr>
          </a:p>
          <a:p>
            <a:r>
              <a:rPr lang="en-US" sz="2000" b="1" dirty="0" smtClean="0">
                <a:latin typeface="Arial" panose="020B0604020202020204" pitchFamily="34" charset="0"/>
                <a:cs typeface="Arial" panose="020B0604020202020204" pitchFamily="34" charset="0"/>
              </a:rPr>
              <a:t>Secondary Contact</a:t>
            </a:r>
          </a:p>
          <a:p>
            <a:r>
              <a:rPr lang="en-US" sz="2000" dirty="0" smtClean="0">
                <a:latin typeface="Arial" panose="020B0604020202020204" pitchFamily="34" charset="0"/>
                <a:cs typeface="Arial" panose="020B0604020202020204" pitchFamily="34" charset="0"/>
              </a:rPr>
              <a:t>	D. Lynn Petty</a:t>
            </a:r>
          </a:p>
          <a:p>
            <a:r>
              <a:rPr lang="en-US" sz="2000" dirty="0" smtClean="0">
                <a:latin typeface="Arial" panose="020B0604020202020204" pitchFamily="34" charset="0"/>
                <a:cs typeface="Arial" panose="020B0604020202020204" pitchFamily="34" charset="0"/>
              </a:rPr>
              <a:t>	Accountant</a:t>
            </a:r>
          </a:p>
          <a:p>
            <a:r>
              <a:rPr lang="en-US" sz="2000" dirty="0" smtClean="0">
                <a:latin typeface="Arial" panose="020B0604020202020204" pitchFamily="34" charset="0"/>
                <a:cs typeface="Arial" panose="020B0604020202020204" pitchFamily="34" charset="0"/>
              </a:rPr>
              <a:t>	(304) 480-7404</a:t>
            </a:r>
          </a:p>
          <a:p>
            <a:r>
              <a:rPr lang="en-US" sz="2000" dirty="0" smtClean="0">
                <a:latin typeface="Arial" panose="020B0604020202020204" pitchFamily="34" charset="0"/>
                <a:cs typeface="Arial" panose="020B0604020202020204" pitchFamily="34" charset="0"/>
              </a:rPr>
              <a:t>	Deborah.Petty@fiscal.treasury.gov</a:t>
            </a:r>
            <a:endParaRPr lang="en-US" sz="2000" dirty="0">
              <a:latin typeface="Arial" panose="020B0604020202020204" pitchFamily="34" charset="0"/>
              <a:cs typeface="Arial" panose="020B0604020202020204" pitchFamily="34" charset="0"/>
            </a:endParaRPr>
          </a:p>
        </p:txBody>
      </p:sp>
      <p:pic>
        <p:nvPicPr>
          <p:cNvPr id="4" name="Picture Placeholder 3"/>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rcRect l="2206" r="2206"/>
          <a:stretch>
            <a:fillRect/>
          </a:stretch>
        </p:blipFill>
        <p:spPr bwMode="auto">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0380096"/>
      </p:ext>
    </p:extLst>
  </p:cSld>
  <p:clrMapOvr>
    <a:masterClrMapping/>
  </p:clrMapOvr>
  <p:timing>
    <p:tnLst>
      <p:par>
        <p:cTn id="1" dur="indefinite" restart="never" nodeType="tmRoot"/>
      </p:par>
    </p:tnLst>
  </p:timing>
</p:sld>
</file>

<file path=ppt/theme/theme1.xml><?xml version="1.0" encoding="utf-8"?>
<a:theme xmlns:a="http://schemas.openxmlformats.org/drawingml/2006/main" name="Bureau of the Fiscal Service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p:properties xmlns:p="http://schemas.microsoft.com/office/2006/metadata/properties" xmlns:xsi="http://www.w3.org/2001/XMLSchema-instance" xmlns:pc="http://schemas.microsoft.com/office/infopath/2007/PartnerControls">
  <documentManagement>
    <CutOffDate xmlns="077ee27c-cd7f-49ea-bbed-c40511799fe1" xsi:nil="true"/>
    <DocStatus xmlns="077ee27c-cd7f-49ea-bbed-c40511799fe1">Active</DocStatus>
    <CorrespondenceAddressees xmlns="077ee27c-cd7f-49ea-bbed-c40511799fe1" xsi:nil="true"/>
    <Color xmlns="bfb7484d-b799-46f8-90dd-63a753cb605c" xsi:nil="true"/>
    <DocInactiveDate xmlns="077ee27c-cd7f-49ea-bbed-c40511799fe1" xsi:nil="true"/>
    <ActivityDate xmlns="077ee27c-cd7f-49ea-bbed-c40511799fe1">2014-06-05T04:00:00+00:00</ActivityDate>
    <DateDeclaredAsRecord xmlns="077ee27c-cd7f-49ea-bbed-c40511799fe1" xsi:nil="true"/>
    <_dlc_DocId xmlns="52222ef0-b167-44f5-92f7-438fda0857cd">FSSPT-576-208</_dlc_DocId>
    <_dlc_DocIdUrl xmlns="52222ef0-b167-44f5-92f7-438fda0857cd">
      <Url>https://fiscalservice.treasuryecm.gov/fs/support/GAC/_layouts/15/DocIdRedir.aspx?ID=FSSPT-576-208</Url>
      <Description>FSSPT-576-208</Description>
    </_dlc_DocIdUrl>
    <Audience xmlns="bfb7484d-b799-46f8-90dd-63a753cb605c" xsi:nil="true"/>
    <FileType xmlns="bfb7484d-b799-46f8-90dd-63a753cb605c">Style Guide</FileType>
    <DeleteDate xmlns="077ee27c-cd7f-49ea-bbed-c40511799fe1" xsi:nil="true"/>
    <_dlc_ExpireDateSaved xmlns="http://schemas.microsoft.com/sharepoint/v3" xsi:nil="true"/>
    <_dlc_ExpireDate xmlns="http://schemas.microsoft.com/sharepoint/v3">2014-06-20T17:24:49+00:00</_dlc_ExpireDate>
  </documentManagement>
</p:properties>
</file>

<file path=customXml/item2.xml><?xml version="1.0" encoding="utf-8"?>
<?mso-contentType ?>
<SharedContentType xmlns="Microsoft.SharePoint.Taxonomy.ContentTypeSync" SourceId="d708172b-2ced-4d43-bfa0-d4568dce9ba6" ContentTypeId="0x010100F2A49D9997933B479E73B45BD20EE2CECD"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p:Policy xmlns:p="office.server.policy" id="" local="true">
  <p:Name>Word Processing, Spreadsheets, Access Data Tables, and Electronic Working Files - 7215.01</p:Name>
  <p:Description/>
  <p:Statement/>
  <p:PolicyItems>
    <p:PolicyItem featureId="Microsoft.Office.RecordsManagement.PolicyFeatures.Expiration" staticId="0x010100F2A49D9997933B479E73B45BD20EE2CECD|-941506551" UniqueId="d2bd333f-68b6-41df-a6a5-aa28c40b5cd4">
      <p:Name>Retention</p:Name>
      <p:Description>Automatic scheduling of content for processing, and performing a retention action on content that has reached its due date.</p:Description>
      <p:CustomData>
        <Schedules nextStageId="4" default="false">
          <Schedule type="Default">
            <stages>
              <data stageId="1">
                <formula id="Microsoft.Office.RecordsManagement.PolicyFeatures.Expiration.Formula.BuiltIn">
                  <number>0</number>
                  <property>Modified</property>
                  <propertyId>28cf69c5-fa48-462a-b5cd-27b6f9d2bd5f</propertyId>
                  <period>days</period>
                </formula>
                <action type="workflow" id="bc2ce0a3-2ac6-4dec-821d-10114aa96235"/>
              </data>
            </stages>
          </Schedule>
          <Schedule type="Record">
            <stages>
              <data stageId="2">
                <formula id="Microsoft.Office.RecordsManagement.PolicyFeatures.Expiration.Formula.BuiltIn">
                  <number>0</number>
                  <property>DateDeclaredAsRecord</property>
                  <propertyId>2e647766-aaf5-4aca-a666-93211ca77118</propertyId>
                  <period>days</period>
                </formula>
                <action type="workflow" id="4424af61-fbcc-4909-af17-dbf67e9af050"/>
              </data>
              <data stageId="3">
                <formula id="Microsoft.Office.RecordsManagement.PolicyFeatures.Expiration.Formula.BuiltIn">
                  <number>0</number>
                  <property>DeleteDate</property>
                  <propertyId>7f5f5ef3-dbe1-4f20-9a7f-9f4a912a2624</propertyId>
                  <period>days</period>
                </formula>
                <action type="action" id="Microsoft.Office.RecordsManagement.PolicyFeatures.Expiration.Action.Delete"/>
              </data>
            </stages>
          </Schedule>
        </Schedules>
      </p:CustomData>
    </p:PolicyItem>
  </p:PolicyItems>
</p:Policy>
</file>

<file path=customXml/item5.xml><?xml version="1.0" encoding="utf-8"?>
<ct:contentTypeSchema xmlns:ct="http://schemas.microsoft.com/office/2006/metadata/contentType" xmlns:ma="http://schemas.microsoft.com/office/2006/metadata/properties/metaAttributes" ct:_="" ma:_="" ma:contentTypeName="Word Processing, Spreadsheets, Access Data Tables, and Electronic Working Files - 7215.01" ma:contentTypeID="0x010100F2A49D9997933B479E73B45BD20EE2CECD001116EB1E15AA1F4BB832B3E0300E04E0" ma:contentTypeVersion="115" ma:contentTypeDescription="Documents such as letters, memoranda, reports, handbooks, directives, templates, forms, and manuals recorded on electronic media such as style libraries in SharePoint, hard disks or floppy diskettes after they have been copied to an electronic record keeping system, paper, or microform for record keeping purposes.&#10;&#10;Cutoff when created. Destroy when superseded, obsolete, data transferred to masterfile, or no longer needed for business, administrative or legal purposes." ma:contentTypeScope="" ma:versionID="ac87376f56dc2b0a3fe0deed1d93796e">
  <xsd:schema xmlns:xsd="http://www.w3.org/2001/XMLSchema" xmlns:xs="http://www.w3.org/2001/XMLSchema" xmlns:p="http://schemas.microsoft.com/office/2006/metadata/properties" xmlns:ns1="http://schemas.microsoft.com/sharepoint/v3" xmlns:ns2="077ee27c-cd7f-49ea-bbed-c40511799fe1" xmlns:ns3="52222ef0-b167-44f5-92f7-438fda0857cd" xmlns:ns4="bfb7484d-b799-46f8-90dd-63a753cb605c" targetNamespace="http://schemas.microsoft.com/office/2006/metadata/properties" ma:root="true" ma:fieldsID="1efe4e14f70acb5bbb7b27c2e1ddc63d" ns1:_="" ns2:_="" ns3:_="" ns4:_="">
    <xsd:import namespace="http://schemas.microsoft.com/sharepoint/v3"/>
    <xsd:import namespace="077ee27c-cd7f-49ea-bbed-c40511799fe1"/>
    <xsd:import namespace="52222ef0-b167-44f5-92f7-438fda0857cd"/>
    <xsd:import namespace="bfb7484d-b799-46f8-90dd-63a753cb605c"/>
    <xsd:element name="properties">
      <xsd:complexType>
        <xsd:sequence>
          <xsd:element name="documentManagement">
            <xsd:complexType>
              <xsd:all>
                <xsd:element ref="ns2:ActivityDate" minOccurs="0"/>
                <xsd:element ref="ns2:DocStatus"/>
                <xsd:element ref="ns2:DateDeclaredAsRecord" minOccurs="0"/>
                <xsd:element ref="ns2:DocInactiveDate" minOccurs="0"/>
                <xsd:element ref="ns2:CorrespondenceAddressees" minOccurs="0"/>
                <xsd:element ref="ns3:_dlc_DocIdUrl" minOccurs="0"/>
                <xsd:element ref="ns3:_dlc_DocIdPersistId" minOccurs="0"/>
                <xsd:element ref="ns3:_dlc_DocId" minOccurs="0"/>
                <xsd:element ref="ns2:CutOffDate" minOccurs="0"/>
                <xsd:element ref="ns2:DeleteDate" minOccurs="0"/>
                <xsd:element ref="ns1:_dlc_ExpireDateSaved" minOccurs="0"/>
                <xsd:element ref="ns1:_dlc_ExpireDate" minOccurs="0"/>
                <xsd:element ref="ns1:_dlc_Exempt" minOccurs="0"/>
                <xsd:element ref="ns4:Audience" minOccurs="0"/>
                <xsd:element ref="ns4:FileType" minOccurs="0"/>
                <xsd:element ref="ns4:Colo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pireDateSaved" ma:index="19" nillable="true" ma:displayName="Original Expiration Date" ma:hidden="true" ma:internalName="_dlc_ExpireDateSaved" ma:readOnly="true">
      <xsd:simpleType>
        <xsd:restriction base="dms:DateTime"/>
      </xsd:simpleType>
    </xsd:element>
    <xsd:element name="_dlc_ExpireDate" ma:index="20" nillable="true" ma:displayName="Expiration Date" ma:description="" ma:hidden="true" ma:indexed="true" ma:internalName="_dlc_ExpireDate" ma:readOnly="true">
      <xsd:simpleType>
        <xsd:restriction base="dms:DateTime"/>
      </xsd:simpleType>
    </xsd:element>
    <xsd:element name="_dlc_Exempt" ma:index="21"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77ee27c-cd7f-49ea-bbed-c40511799fe1" elementFormDefault="qualified">
    <xsd:import namespace="http://schemas.microsoft.com/office/2006/documentManagement/types"/>
    <xsd:import namespace="http://schemas.microsoft.com/office/infopath/2007/PartnerControls"/>
    <xsd:element name="ActivityDate" ma:index="2" nillable="true" ma:displayName="Activity Date" ma:format="DateOnly" ma:internalName="ActivityDate">
      <xsd:simpleType>
        <xsd:restriction base="dms:DateTime"/>
      </xsd:simpleType>
    </xsd:element>
    <xsd:element name="DocStatus" ma:index="3" ma:displayName="Doc Status" ma:default="Active" ma:description="Doc can be set to active (default) or inactive based on disposition rules set forth in file plan for relevant content type" ma:format="Dropdown" ma:internalName="DocStatus">
      <xsd:simpleType>
        <xsd:restriction base="dms:Choice">
          <xsd:enumeration value="Active"/>
          <xsd:enumeration value="Inactive"/>
          <xsd:enumeration value="Published"/>
          <xsd:enumeration value="On Hold"/>
          <xsd:enumeration value="Waiting on Approval for Distruction"/>
          <xsd:enumeration value="Approved for Destruction"/>
          <xsd:enumeration value="Transfer to NARA"/>
        </xsd:restriction>
      </xsd:simpleType>
    </xsd:element>
    <xsd:element name="DateDeclaredAsRecord" ma:index="4" nillable="true" ma:displayName="Date Declared As Record" ma:description="Date doc is declared as a record" ma:format="DateOnly" ma:internalName="DateDeclaredAsRecord">
      <xsd:simpleType>
        <xsd:restriction base="dms:DateTime"/>
      </xsd:simpleType>
    </xsd:element>
    <xsd:element name="DocInactiveDate" ma:index="5" nillable="true" ma:displayName="Doc Inactive Date" ma:description="Date doc is set to inactive based on disposition rules set forth in file plan for relevant content type" ma:format="DateOnly" ma:internalName="DocInactiveDate">
      <xsd:simpleType>
        <xsd:restriction base="dms:DateTime"/>
      </xsd:simpleType>
    </xsd:element>
    <xsd:element name="CorrespondenceAddressees" ma:index="7" nillable="true" ma:displayName="Correspondence Addressees" ma:description="For correspondence, the people/organizations to whom the document was addressed" ma:internalName="CorrespondenceAddressees">
      <xsd:simpleType>
        <xsd:restriction base="dms:Note">
          <xsd:maxLength value="255"/>
        </xsd:restriction>
      </xsd:simpleType>
    </xsd:element>
    <xsd:element name="CutOffDate" ma:index="17" nillable="true" ma:displayName="Cut Off Date" ma:format="DateOnly" ma:hidden="true" ma:internalName="CutOffDate" ma:readOnly="false">
      <xsd:simpleType>
        <xsd:restriction base="dms:DateTime"/>
      </xsd:simpleType>
    </xsd:element>
    <xsd:element name="DeleteDate" ma:index="18" nillable="true" ma:displayName="Delete Date" ma:format="DateOnly" ma:internalName="Delete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52222ef0-b167-44f5-92f7-438fda0857cd" elementFormDefault="qualified">
    <xsd:import namespace="http://schemas.microsoft.com/office/2006/documentManagement/types"/>
    <xsd:import namespace="http://schemas.microsoft.com/office/infopath/2007/PartnerControls"/>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_dlc_DocId" ma:index="15" nillable="true" ma:displayName="Document ID Value" ma:description="The value of the document ID assigned to this item." ma:internalName="_dlc_DocId"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fb7484d-b799-46f8-90dd-63a753cb605c" elementFormDefault="qualified">
    <xsd:import namespace="http://schemas.microsoft.com/office/2006/documentManagement/types"/>
    <xsd:import namespace="http://schemas.microsoft.com/office/infopath/2007/PartnerControls"/>
    <xsd:element name="Audience" ma:index="22" nillable="true" ma:displayName="Audience" ma:format="Dropdown" ma:internalName="Audience">
      <xsd:simpleType>
        <xsd:restriction base="dms:Choice">
          <xsd:enumeration value="Internal"/>
          <xsd:enumeration value="External"/>
        </xsd:restriction>
      </xsd:simpleType>
    </xsd:element>
    <xsd:element name="FileType" ma:index="23" nillable="true" ma:displayName="FileType" ma:format="Dropdown" ma:internalName="FileType">
      <xsd:simpleType>
        <xsd:restriction base="dms:Choice">
          <xsd:enumeration value="Style Guide"/>
          <xsd:enumeration value="Logo"/>
          <xsd:enumeration value="Seal"/>
          <xsd:enumeration value="SubLogo"/>
        </xsd:restriction>
      </xsd:simpleType>
    </xsd:element>
    <xsd:element name="Color" ma:index="24" nillable="true" ma:displayName="Color" ma:format="Dropdown" ma:internalName="Color">
      <xsd:simpleType>
        <xsd:restriction base="dms:Choice">
          <xsd:enumeration value="Color"/>
          <xsd:enumeration value="Black &amp; Whit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xml><?xml version="1.0" encoding="utf-8"?>
<?mso-contentType ?>
<spe:Receivers xmlns:spe="http://schemas.microsoft.com/sharepoint/events">
  <Receiver>
    <Name>Microsoft.Office.RecordsManagement.PolicyFeatures.ExpirationEventReceiver</Name>
    <Synchronization>Synchronous</Synchronization>
    <Type>10001</Type>
    <SequenceNumber>101</SequenceNumber>
    <Url/>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10002</Type>
    <SequenceNumber>102</SequenceNumber>
    <Url/>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10004</Type>
    <SequenceNumber>103</SequenceNumber>
    <Url/>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10006</Type>
    <SequenceNumber>104</SequenceNumber>
    <Url/>
    <Assembly>Microsoft.Office.Policy, Version=14.0.0.0, Culture=neutral, PublicKeyToken=71e9bce111e9429c</Assembly>
    <Class>Microsoft.Office.RecordsManagement.Internal.UpdateExpireDate</Class>
    <Data/>
    <Filter/>
  </Receiver>
  <Receiver>
    <Name>Microsoft.Office.RecordsManagement.PolicyFeatures.ExpirationEventReceiver</Name>
    <Synchronization>Synchronous</Synchronization>
    <Type>10009</Type>
    <SequenceNumber>105</SequenceNumber>
    <Url/>
    <Assembly>Microsoft.Office.Policy, Version=14.0.0.0, Culture=neutral, PublicKeyToken=71e9bce111e9429c</Assembly>
    <Class>Microsoft.Office.RecordsManagement.Internal.UpdateExpireDate</Class>
    <Data/>
    <Filter/>
  </Receiver>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07614194-65B4-4975-B73C-5B2B7065A0A0}">
  <ds:schemaRefs>
    <ds:schemaRef ds:uri="http://schemas.microsoft.com/office/2006/metadata/properties"/>
    <ds:schemaRef ds:uri="http://www.w3.org/XML/1998/namespace"/>
    <ds:schemaRef ds:uri="http://purl.org/dc/terms/"/>
    <ds:schemaRef ds:uri="http://purl.org/dc/dcmitype/"/>
    <ds:schemaRef ds:uri="http://schemas.microsoft.com/sharepoint/v3"/>
    <ds:schemaRef ds:uri="http://purl.org/dc/elements/1.1/"/>
    <ds:schemaRef ds:uri="http://schemas.microsoft.com/office/2006/documentManagement/types"/>
    <ds:schemaRef ds:uri="http://schemas.microsoft.com/office/infopath/2007/PartnerControls"/>
    <ds:schemaRef ds:uri="bfb7484d-b799-46f8-90dd-63a753cb605c"/>
    <ds:schemaRef ds:uri="http://schemas.openxmlformats.org/package/2006/metadata/core-properties"/>
    <ds:schemaRef ds:uri="52222ef0-b167-44f5-92f7-438fda0857cd"/>
    <ds:schemaRef ds:uri="077ee27c-cd7f-49ea-bbed-c40511799fe1"/>
  </ds:schemaRefs>
</ds:datastoreItem>
</file>

<file path=customXml/itemProps2.xml><?xml version="1.0" encoding="utf-8"?>
<ds:datastoreItem xmlns:ds="http://schemas.openxmlformats.org/officeDocument/2006/customXml" ds:itemID="{78A54A5B-C0CF-479F-96E9-38C7C0C688E2}">
  <ds:schemaRefs>
    <ds:schemaRef ds:uri="Microsoft.SharePoint.Taxonomy.ContentTypeSync"/>
  </ds:schemaRefs>
</ds:datastoreItem>
</file>

<file path=customXml/itemProps3.xml><?xml version="1.0" encoding="utf-8"?>
<ds:datastoreItem xmlns:ds="http://schemas.openxmlformats.org/officeDocument/2006/customXml" ds:itemID="{90F1A206-462C-4E19-A065-65B85FB8812C}">
  <ds:schemaRefs>
    <ds:schemaRef ds:uri="http://schemas.microsoft.com/sharepoint/v3/contenttype/forms"/>
  </ds:schemaRefs>
</ds:datastoreItem>
</file>

<file path=customXml/itemProps4.xml><?xml version="1.0" encoding="utf-8"?>
<ds:datastoreItem xmlns:ds="http://schemas.openxmlformats.org/officeDocument/2006/customXml" ds:itemID="{84FC51A9-12CD-4754-BABF-3F8E413D30D7}">
  <ds:schemaRefs>
    <ds:schemaRef ds:uri="office.server.policy"/>
  </ds:schemaRefs>
</ds:datastoreItem>
</file>

<file path=customXml/itemProps5.xml><?xml version="1.0" encoding="utf-8"?>
<ds:datastoreItem xmlns:ds="http://schemas.openxmlformats.org/officeDocument/2006/customXml" ds:itemID="{C7C178BA-2D93-42B1-ADB1-4E475DE0CE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77ee27c-cd7f-49ea-bbed-c40511799fe1"/>
    <ds:schemaRef ds:uri="52222ef0-b167-44f5-92f7-438fda0857cd"/>
    <ds:schemaRef ds:uri="bfb7484d-b799-46f8-90dd-63a753cb60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xml><?xml version="1.0" encoding="utf-8"?>
<ds:datastoreItem xmlns:ds="http://schemas.openxmlformats.org/officeDocument/2006/customXml" ds:itemID="{A0AD3139-8EAF-4261-A992-D8741D0DFC59}">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Bureau of the Fiscal Service PPT Template</Template>
  <TotalTime>1858</TotalTime>
  <Words>94</Words>
  <Application>Microsoft Office PowerPoint</Application>
  <PresentationFormat>On-screen Show (4:3)</PresentationFormat>
  <Paragraphs>31</Paragraphs>
  <Slides>7</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Bureau of the Fiscal Service PPT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Dept. of the Treasury, FMS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April D. Battle</dc:creator>
  <cp:lastModifiedBy>Melissa D. Williams</cp:lastModifiedBy>
  <cp:revision>104</cp:revision>
  <dcterms:created xsi:type="dcterms:W3CDTF">2014-06-05T14:12:22Z</dcterms:created>
  <dcterms:modified xsi:type="dcterms:W3CDTF">2019-05-03T20:08:21Z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96ae1424-2645-4f5b-88c4-f91665cf5260</vt:lpwstr>
  </property>
  <property fmtid="{D5CDD505-2E9C-101B-9397-08002B2CF9AE}" pid="3" name="ContentTypeId">
    <vt:lpwstr>0x010100F2A49D9997933B479E73B45BD20EE2CECD001116EB1E15AA1F4BB832B3E0300E04E0</vt:lpwstr>
  </property>
  <property fmtid="{D5CDD505-2E9C-101B-9397-08002B2CF9AE}" pid="4" name="_dlc_policyId">
    <vt:lpwstr>0x010100F2A49D9997933B479E73B45BD20EE2CECD|-941506551</vt:lpwstr>
  </property>
  <property fmtid="{D5CDD505-2E9C-101B-9397-08002B2CF9AE}" pid="5" name="ItemRetentionFormula">
    <vt:lpwstr>&lt;formula id="Microsoft.Office.RecordsManagement.PolicyFeatures.Expiration.Formula.BuiltIn"&gt;&lt;number&gt;0&lt;/number&gt;&lt;property&gt;Modified&lt;/property&gt;&lt;propertyId&gt;28cf69c5-fa48-462a-b5cd-27b6f9d2bd5f&lt;/propertyId&gt;&lt;period&gt;days&lt;/period&gt;&lt;/formula&gt;</vt:lpwstr>
  </property>
</Properties>
</file>