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9" r:id="rId2"/>
    <p:sldMasterId id="2147483668" r:id="rId3"/>
  </p:sldMasterIdLst>
  <p:notesMasterIdLst>
    <p:notesMasterId r:id="rId19"/>
  </p:notesMasterIdLst>
  <p:handoutMasterIdLst>
    <p:handoutMasterId r:id="rId20"/>
  </p:handoutMasterIdLst>
  <p:sldIdLst>
    <p:sldId id="466" r:id="rId4"/>
    <p:sldId id="515" r:id="rId5"/>
    <p:sldId id="535" r:id="rId6"/>
    <p:sldId id="550" r:id="rId7"/>
    <p:sldId id="555" r:id="rId8"/>
    <p:sldId id="553" r:id="rId9"/>
    <p:sldId id="554" r:id="rId10"/>
    <p:sldId id="552" r:id="rId11"/>
    <p:sldId id="551" r:id="rId12"/>
    <p:sldId id="560" r:id="rId13"/>
    <p:sldId id="542" r:id="rId14"/>
    <p:sldId id="558" r:id="rId15"/>
    <p:sldId id="561" r:id="rId16"/>
    <p:sldId id="562" r:id="rId17"/>
    <p:sldId id="547"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ke" initials="m" lastIdx="13" clrIdx="0"/>
  <p:cmAuthor id="1" name="Douglas Orr" initials="DO" lastIdx="19" clrIdx="1"/>
  <p:cmAuthor id="2" name="SCriss" initials="SRC" lastIdx="0" clrIdx="2"/>
  <p:cmAuthor id="3" name="Sarah Rae Criss" initials="SRC" lastIdx="2" clrIdx="3">
    <p:extLst>
      <p:ext uri="{19B8F6BF-5375-455C-9EA6-DF929625EA0E}">
        <p15:presenceInfo xmlns:p15="http://schemas.microsoft.com/office/powerpoint/2012/main" userId="S-1-5-21-3265410665-4112887084-1777731901-7956" providerId="AD"/>
      </p:ext>
    </p:extLst>
  </p:cmAuthor>
  <p:cmAuthor id="4" name="Monica L. Allen" initials="MLA" lastIdx="5" clrIdx="4">
    <p:extLst>
      <p:ext uri="{19B8F6BF-5375-455C-9EA6-DF929625EA0E}">
        <p15:presenceInfo xmlns:p15="http://schemas.microsoft.com/office/powerpoint/2012/main" userId="S-1-5-21-3265410665-4112887084-1777731901-8715" providerId="AD"/>
      </p:ext>
    </p:extLst>
  </p:cmAuthor>
  <p:cmAuthor id="5" name="Mallory N. Beck" initials="MNB" lastIdx="5" clrIdx="5">
    <p:extLst>
      <p:ext uri="{19B8F6BF-5375-455C-9EA6-DF929625EA0E}">
        <p15:presenceInfo xmlns:p15="http://schemas.microsoft.com/office/powerpoint/2012/main" userId="S-1-5-21-3265410665-4112887084-1777731901-79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A3E"/>
    <a:srgbClr val="043253"/>
    <a:srgbClr val="36ADE1"/>
    <a:srgbClr val="B9E5C0"/>
    <a:srgbClr val="036A37"/>
    <a:srgbClr val="5EC26F"/>
    <a:srgbClr val="E4E404"/>
    <a:srgbClr val="C2CD33"/>
    <a:srgbClr val="E544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47" autoAdjust="0"/>
    <p:restoredTop sz="96344" autoAdjust="0"/>
  </p:normalViewPr>
  <p:slideViewPr>
    <p:cSldViewPr>
      <p:cViewPr varScale="1">
        <p:scale>
          <a:sx n="68" d="100"/>
          <a:sy n="68" d="100"/>
        </p:scale>
        <p:origin x="1512" y="60"/>
      </p:cViewPr>
      <p:guideLst>
        <p:guide orient="horz" pos="2160"/>
        <p:guide pos="2880"/>
      </p:guideLst>
    </p:cSldViewPr>
  </p:slideViewPr>
  <p:outlineViewPr>
    <p:cViewPr>
      <p:scale>
        <a:sx n="33" d="100"/>
        <a:sy n="33" d="100"/>
      </p:scale>
      <p:origin x="0" y="20016"/>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7" d="100"/>
          <a:sy n="77" d="100"/>
        </p:scale>
        <p:origin x="-2142" y="-90"/>
      </p:cViewPr>
      <p:guideLst>
        <p:guide orient="horz" pos="2928"/>
        <p:guide pos="2208"/>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commentAuthors" Target="commentAuthor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763" tIns="45881" rIns="91763" bIns="45881" rtlCol="0"/>
          <a:lstStyle>
            <a:lvl1pPr algn="l">
              <a:defRPr sz="11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1763" tIns="45881" rIns="91763" bIns="45881" rtlCol="0"/>
          <a:lstStyle>
            <a:lvl1pPr algn="r">
              <a:defRPr sz="1100"/>
            </a:lvl1pPr>
          </a:lstStyle>
          <a:p>
            <a:fld id="{88B72C4B-9D2E-48EF-B63D-9EC6DE19A3C8}" type="datetimeFigureOut">
              <a:rPr lang="en-US" smtClean="0"/>
              <a:t>4/28/2022</a:t>
            </a:fld>
            <a:endParaRPr lang="en-US" dirty="0"/>
          </a:p>
        </p:txBody>
      </p:sp>
      <p:sp>
        <p:nvSpPr>
          <p:cNvPr id="4" name="Footer Placeholder 3"/>
          <p:cNvSpPr>
            <a:spLocks noGrp="1"/>
          </p:cNvSpPr>
          <p:nvPr>
            <p:ph type="ftr" sz="quarter" idx="2"/>
          </p:nvPr>
        </p:nvSpPr>
        <p:spPr>
          <a:xfrm>
            <a:off x="0" y="8829968"/>
            <a:ext cx="3037840" cy="464820"/>
          </a:xfrm>
          <a:prstGeom prst="rect">
            <a:avLst/>
          </a:prstGeom>
        </p:spPr>
        <p:txBody>
          <a:bodyPr vert="horz" lIns="91763" tIns="45881" rIns="91763" bIns="45881" rtlCol="0" anchor="b"/>
          <a:lstStyle>
            <a:lvl1pPr algn="l">
              <a:defRPr sz="1100"/>
            </a:lvl1pPr>
          </a:lstStyle>
          <a:p>
            <a:endParaRPr lang="en-US" dirty="0"/>
          </a:p>
        </p:txBody>
      </p:sp>
      <p:sp>
        <p:nvSpPr>
          <p:cNvPr id="5" name="Slide Number Placeholder 4"/>
          <p:cNvSpPr>
            <a:spLocks noGrp="1"/>
          </p:cNvSpPr>
          <p:nvPr>
            <p:ph type="sldNum" sz="quarter" idx="3"/>
          </p:nvPr>
        </p:nvSpPr>
        <p:spPr>
          <a:xfrm>
            <a:off x="3970938" y="8829968"/>
            <a:ext cx="3037840" cy="464820"/>
          </a:xfrm>
          <a:prstGeom prst="rect">
            <a:avLst/>
          </a:prstGeom>
        </p:spPr>
        <p:txBody>
          <a:bodyPr vert="horz" lIns="91763" tIns="45881" rIns="91763" bIns="45881" rtlCol="0" anchor="b"/>
          <a:lstStyle>
            <a:lvl1pPr algn="r">
              <a:defRPr sz="1100"/>
            </a:lvl1pPr>
          </a:lstStyle>
          <a:p>
            <a:fld id="{6948DC64-BE8D-464E-916C-2D0985625559}" type="slidenum">
              <a:rPr lang="en-US" smtClean="0"/>
              <a:t>‹#›</a:t>
            </a:fld>
            <a:endParaRPr lang="en-US" dirty="0"/>
          </a:p>
        </p:txBody>
      </p:sp>
    </p:spTree>
    <p:extLst>
      <p:ext uri="{BB962C8B-B14F-4D97-AF65-F5344CB8AC3E}">
        <p14:creationId xmlns:p14="http://schemas.microsoft.com/office/powerpoint/2010/main" val="10191046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763" tIns="45881" rIns="91763" bIns="45881" rtlCol="0"/>
          <a:lstStyle>
            <a:lvl1pPr algn="l">
              <a:defRPr sz="11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1763" tIns="45881" rIns="91763" bIns="45881" rtlCol="0"/>
          <a:lstStyle>
            <a:lvl1pPr algn="r">
              <a:defRPr sz="1100"/>
            </a:lvl1pPr>
          </a:lstStyle>
          <a:p>
            <a:fld id="{59E45C4A-76D3-4E86-ADC8-C599867EC4DB}" type="datetimeFigureOut">
              <a:rPr lang="en-US" smtClean="0"/>
              <a:t>4/28/2022</a:t>
            </a:fld>
            <a:endParaRPr lang="en-US" dirty="0"/>
          </a:p>
        </p:txBody>
      </p:sp>
      <p:sp>
        <p:nvSpPr>
          <p:cNvPr id="4" name="Slide Image Placeholder 3"/>
          <p:cNvSpPr>
            <a:spLocks noGrp="1" noRot="1" noChangeAspect="1"/>
          </p:cNvSpPr>
          <p:nvPr>
            <p:ph type="sldImg" idx="2"/>
          </p:nvPr>
        </p:nvSpPr>
        <p:spPr>
          <a:xfrm>
            <a:off x="1182688" y="696913"/>
            <a:ext cx="4646612" cy="3486150"/>
          </a:xfrm>
          <a:prstGeom prst="rect">
            <a:avLst/>
          </a:prstGeom>
          <a:noFill/>
          <a:ln w="12700">
            <a:solidFill>
              <a:prstClr val="black"/>
            </a:solidFill>
          </a:ln>
        </p:spPr>
        <p:txBody>
          <a:bodyPr vert="horz" lIns="91763" tIns="45881" rIns="91763" bIns="45881"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1763" tIns="45881" rIns="91763" bIns="4588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4820"/>
          </a:xfrm>
          <a:prstGeom prst="rect">
            <a:avLst/>
          </a:prstGeom>
        </p:spPr>
        <p:txBody>
          <a:bodyPr vert="horz" lIns="91763" tIns="45881" rIns="91763" bIns="45881" rtlCol="0" anchor="b"/>
          <a:lstStyle>
            <a:lvl1pPr algn="l">
              <a:defRPr sz="1100"/>
            </a:lvl1pPr>
          </a:lstStyle>
          <a:p>
            <a:endParaRPr lang="en-US" dirty="0"/>
          </a:p>
        </p:txBody>
      </p:sp>
      <p:sp>
        <p:nvSpPr>
          <p:cNvPr id="7" name="Slide Number Placeholder 6"/>
          <p:cNvSpPr>
            <a:spLocks noGrp="1"/>
          </p:cNvSpPr>
          <p:nvPr>
            <p:ph type="sldNum" sz="quarter" idx="5"/>
          </p:nvPr>
        </p:nvSpPr>
        <p:spPr>
          <a:xfrm>
            <a:off x="3970938" y="8829968"/>
            <a:ext cx="3037840" cy="464820"/>
          </a:xfrm>
          <a:prstGeom prst="rect">
            <a:avLst/>
          </a:prstGeom>
        </p:spPr>
        <p:txBody>
          <a:bodyPr vert="horz" lIns="91763" tIns="45881" rIns="91763" bIns="45881" rtlCol="0" anchor="b"/>
          <a:lstStyle>
            <a:lvl1pPr algn="r">
              <a:defRPr sz="1100"/>
            </a:lvl1pPr>
          </a:lstStyle>
          <a:p>
            <a:fld id="{F84A17C7-C699-4286-8B95-0D2EA1AEB026}" type="slidenum">
              <a:rPr lang="en-US" smtClean="0"/>
              <a:t>‹#›</a:t>
            </a:fld>
            <a:endParaRPr lang="en-US" dirty="0"/>
          </a:p>
        </p:txBody>
      </p:sp>
    </p:spTree>
    <p:extLst>
      <p:ext uri="{BB962C8B-B14F-4D97-AF65-F5344CB8AC3E}">
        <p14:creationId xmlns:p14="http://schemas.microsoft.com/office/powerpoint/2010/main" val="2081347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4A17C7-C699-4286-8B95-0D2EA1AEB026}" type="slidenum">
              <a:rPr lang="en-US" smtClean="0"/>
              <a:t>1</a:t>
            </a:fld>
            <a:endParaRPr lang="en-US" dirty="0"/>
          </a:p>
        </p:txBody>
      </p:sp>
    </p:spTree>
    <p:extLst>
      <p:ext uri="{BB962C8B-B14F-4D97-AF65-F5344CB8AC3E}">
        <p14:creationId xmlns:p14="http://schemas.microsoft.com/office/powerpoint/2010/main" val="39640727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008649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954159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270732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0D2F72-E011-4DA7-800E-0AC7DF7FBDC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76219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7208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35079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85314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756528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936248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02171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053136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743305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iscal Service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12856"/>
              </a:solidFill>
            </a:endParaRPr>
          </a:p>
        </p:txBody>
      </p:sp>
      <p:pic>
        <p:nvPicPr>
          <p:cNvPr id="6" name="Picture 2" descr="http://fiscalservice.treasuryecm.gov/fs/support/GAC/StyleGuideLogos/Fiscal%20Service%20-%20Horizontal%20-%20Color%20-%20Treasury.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600" y="345820"/>
            <a:ext cx="5212079" cy="1645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8322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ub Logo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12856"/>
              </a:solidFill>
              <a:effectLst/>
              <a:uLnTx/>
              <a:uFillTx/>
              <a:latin typeface="Calibri"/>
              <a:ea typeface="+mn-ea"/>
              <a:cs typeface="+mn-cs"/>
            </a:endParaRPr>
          </a:p>
        </p:txBody>
      </p:sp>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l="-3683"/>
          <a:stretch/>
        </p:blipFill>
        <p:spPr>
          <a:xfrm>
            <a:off x="7040492" y="6212133"/>
            <a:ext cx="1821992" cy="554935"/>
          </a:xfrm>
          <a:prstGeom prst="rect">
            <a:avLst/>
          </a:prstGeom>
        </p:spPr>
      </p:pic>
      <p:sp>
        <p:nvSpPr>
          <p:cNvPr id="4" name="Picture Placeholder 3"/>
          <p:cNvSpPr>
            <a:spLocks noGrp="1"/>
          </p:cNvSpPr>
          <p:nvPr>
            <p:ph type="pic" sz="quarter" idx="10" hasCustomPrompt="1"/>
          </p:nvPr>
        </p:nvSpPr>
        <p:spPr>
          <a:xfrm>
            <a:off x="228600" y="335280"/>
            <a:ext cx="5212080" cy="1645920"/>
          </a:xfrm>
          <a:prstGeom prst="rect">
            <a:avLst/>
          </a:prstGeom>
        </p:spPr>
        <p:txBody>
          <a:bodyPr/>
          <a:lstStyle>
            <a:lvl1pPr marL="0" indent="0" algn="ctr">
              <a:buNone/>
              <a:defRPr sz="2200" baseline="0">
                <a:latin typeface="Arial" panose="020B0604020202020204" pitchFamily="34" charset="0"/>
                <a:cs typeface="Arial" panose="020B0604020202020204" pitchFamily="34" charset="0"/>
              </a:defRPr>
            </a:lvl1pPr>
          </a:lstStyle>
          <a:p>
            <a:r>
              <a:rPr lang="en-US" dirty="0"/>
              <a:t>Click picture to add business line or product/ service sub logo</a:t>
            </a:r>
          </a:p>
        </p:txBody>
      </p:sp>
    </p:spTree>
    <p:extLst>
      <p:ext uri="{BB962C8B-B14F-4D97-AF65-F5344CB8AC3E}">
        <p14:creationId xmlns:p14="http://schemas.microsoft.com/office/powerpoint/2010/main" val="3171230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Content">
    <p:spTree>
      <p:nvGrpSpPr>
        <p:cNvPr id="1" name=""/>
        <p:cNvGrpSpPr/>
        <p:nvPr/>
      </p:nvGrpSpPr>
      <p:grpSpPr>
        <a:xfrm>
          <a:off x="0" y="0"/>
          <a:ext cx="0" cy="0"/>
          <a:chOff x="0" y="0"/>
          <a:chExt cx="0" cy="0"/>
        </a:xfrm>
      </p:grpSpPr>
      <p:sp>
        <p:nvSpPr>
          <p:cNvPr id="15" name="Content Placeholder 2"/>
          <p:cNvSpPr txBox="1">
            <a:spLocks/>
          </p:cNvSpPr>
          <p:nvPr userDrawn="1"/>
        </p:nvSpPr>
        <p:spPr>
          <a:xfrm>
            <a:off x="228600" y="965676"/>
            <a:ext cx="8686800" cy="520652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cxnSp>
        <p:nvCxnSpPr>
          <p:cNvPr id="16" name="Straight Connector 15"/>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7"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L</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EAD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T</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RANSFORM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D</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ELIVER</a:t>
            </a:r>
            <a:endParaRPr kumimoji="0" lang="en-US" sz="18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endParaRPr>
          </a:p>
        </p:txBody>
      </p:sp>
      <p:cxnSp>
        <p:nvCxnSpPr>
          <p:cNvPr id="18" name="Straight Connector 17"/>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Page </a:t>
            </a:r>
            <a:fld id="{23B54F64-4D77-425A-BD5E-0504AD8FCA49}" type="slidenum">
              <a:rPr kumimoji="0" lang="en-US" sz="14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20" name="Picture 19"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2" name="Content Placeholder 21"/>
          <p:cNvSpPr>
            <a:spLocks noGrp="1"/>
          </p:cNvSpPr>
          <p:nvPr>
            <p:ph sz="quarter" idx="10" hasCustomPrompt="1"/>
          </p:nvPr>
        </p:nvSpPr>
        <p:spPr>
          <a:xfrm>
            <a:off x="228600" y="965676"/>
            <a:ext cx="8686800" cy="5206524"/>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Tree>
    <p:extLst>
      <p:ext uri="{BB962C8B-B14F-4D97-AF65-F5344CB8AC3E}">
        <p14:creationId xmlns:p14="http://schemas.microsoft.com/office/powerpoint/2010/main" val="6547797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990600"/>
            <a:ext cx="4267200" cy="5135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90600"/>
            <a:ext cx="4267200" cy="5135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1"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L</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EAD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T</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RANSFORM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D</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ELIVER</a:t>
            </a:r>
            <a:endParaRPr kumimoji="0" lang="en-US" sz="18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endParaRPr>
          </a:p>
        </p:txBody>
      </p:sp>
      <p:cxnSp>
        <p:nvCxnSpPr>
          <p:cNvPr id="12" name="Straight Connector 11"/>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pic>
        <p:nvPicPr>
          <p:cNvPr id="14" name="Picture 13"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15"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
        <p:nvSpPr>
          <p:cNvPr id="22"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Page </a:t>
            </a:r>
            <a:fld id="{23B54F64-4D77-425A-BD5E-0504AD8FCA49}" type="slidenum">
              <a:rPr kumimoji="0" lang="en-US" sz="14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8950440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990600"/>
            <a:ext cx="4270811" cy="639762"/>
          </a:xfrm>
          <a:prstGeom prst="rect">
            <a:avLst/>
          </a:prstGeom>
        </p:spPr>
        <p:txBody>
          <a:bodyPr anchor="b"/>
          <a:lstStyle>
            <a:lvl1pPr marL="0" indent="0">
              <a:buNone/>
              <a:defRPr sz="2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28600" y="1676400"/>
            <a:ext cx="4268788" cy="4449763"/>
          </a:xfrm>
          <a:prstGeom prst="rect">
            <a:avLst/>
          </a:prstGeom>
        </p:spPr>
        <p:txBody>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048" y="990600"/>
            <a:ext cx="4238007" cy="639762"/>
          </a:xfrm>
          <a:prstGeom prst="rect">
            <a:avLst/>
          </a:prstGeom>
        </p:spPr>
        <p:txBody>
          <a:bodyPr anchor="b"/>
          <a:lstStyle>
            <a:lvl1pPr marL="0" indent="0">
              <a:buNone/>
              <a:defRPr sz="2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4" y="1676400"/>
            <a:ext cx="4242816" cy="4449763"/>
          </a:xfrm>
          <a:prstGeom prst="rect">
            <a:avLst/>
          </a:prstGeom>
        </p:spPr>
        <p:txBody>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8" name="Straight Connector 17"/>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L</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EAD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T</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RANSFORM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D</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ELIVER</a:t>
            </a:r>
            <a:endParaRPr kumimoji="0" lang="en-US" sz="18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endParaRPr>
          </a:p>
        </p:txBody>
      </p:sp>
      <p:cxnSp>
        <p:nvCxnSpPr>
          <p:cNvPr id="20" name="Straight Connector 19"/>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pic>
        <p:nvPicPr>
          <p:cNvPr id="22" name="Picture 21"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3"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
        <p:nvSpPr>
          <p:cNvPr id="24"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Page </a:t>
            </a:r>
            <a:fld id="{23B54F64-4D77-425A-BD5E-0504AD8FCA49}" type="slidenum">
              <a:rPr kumimoji="0" lang="en-US" sz="14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181386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8" name="Straight Connector 7"/>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1"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L</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EAD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T</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RANSFORM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D</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ELIVER</a:t>
            </a:r>
            <a:endParaRPr kumimoji="0" lang="en-US" sz="18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endParaRPr>
          </a:p>
        </p:txBody>
      </p:sp>
      <p:pic>
        <p:nvPicPr>
          <p:cNvPr id="13" name="Picture 12"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14"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Page </a:t>
            </a:r>
            <a:fld id="{23B54F64-4D77-425A-BD5E-0504AD8FCA49}" type="slidenum">
              <a:rPr kumimoji="0" lang="en-US" sz="14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7289488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cxnSp>
        <p:nvCxnSpPr>
          <p:cNvPr id="11" name="Straight Connector 10"/>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2"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L</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EAD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T</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RANSFORM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D</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ELIVER</a:t>
            </a:r>
            <a:endParaRPr kumimoji="0" lang="en-US" sz="18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endParaRPr>
          </a:p>
        </p:txBody>
      </p:sp>
      <p:pic>
        <p:nvPicPr>
          <p:cNvPr id="14" name="Picture 13"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cxnSp>
        <p:nvCxnSpPr>
          <p:cNvPr id="15" name="Straight Connector 14"/>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8" name="Title 2"/>
          <p:cNvSpPr txBox="1">
            <a:spLocks/>
          </p:cNvSpPr>
          <p:nvPr userDrawn="1"/>
        </p:nvSpPr>
        <p:spPr>
          <a:xfrm>
            <a:off x="228600" y="152400"/>
            <a:ext cx="8686800"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110000"/>
              </a:lnSpc>
              <a:spcBef>
                <a:spcPct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Contact Information</a:t>
            </a:r>
          </a:p>
        </p:txBody>
      </p:sp>
      <p:sp>
        <p:nvSpPr>
          <p:cNvPr id="19" name="Picture Placeholder 3"/>
          <p:cNvSpPr>
            <a:spLocks noGrp="1"/>
          </p:cNvSpPr>
          <p:nvPr>
            <p:ph type="pic" sz="quarter" idx="10" hasCustomPrompt="1"/>
          </p:nvPr>
        </p:nvSpPr>
        <p:spPr>
          <a:xfrm>
            <a:off x="484632" y="1243584"/>
            <a:ext cx="2944368" cy="1042416"/>
          </a:xfrm>
          <a:prstGeom prst="rect">
            <a:avLst/>
          </a:prstGeom>
        </p:spPr>
        <p:txBody>
          <a:bodyPr/>
          <a:lstStyle>
            <a:lvl1pPr marL="0" indent="0" algn="l">
              <a:buNone/>
              <a:defRPr sz="2200" baseline="0">
                <a:latin typeface="Arial" panose="020B0604020202020204" pitchFamily="34" charset="0"/>
                <a:cs typeface="Arial" panose="020B0604020202020204" pitchFamily="34" charset="0"/>
              </a:defRPr>
            </a:lvl1pPr>
          </a:lstStyle>
          <a:p>
            <a:r>
              <a:rPr lang="en-US" dirty="0"/>
              <a:t>Click picture to add sub logo</a:t>
            </a:r>
          </a:p>
        </p:txBody>
      </p:sp>
      <p:sp>
        <p:nvSpPr>
          <p:cNvPr id="21"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Page </a:t>
            </a:r>
            <a:fld id="{23B54F64-4D77-425A-BD5E-0504AD8FCA49}" type="slidenum">
              <a:rPr kumimoji="0" lang="en-US" sz="14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0807734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Usage Guide">
    <p:spTree>
      <p:nvGrpSpPr>
        <p:cNvPr id="1" name=""/>
        <p:cNvGrpSpPr/>
        <p:nvPr/>
      </p:nvGrpSpPr>
      <p:grpSpPr>
        <a:xfrm>
          <a:off x="0" y="0"/>
          <a:ext cx="0" cy="0"/>
          <a:chOff x="0" y="0"/>
          <a:chExt cx="0" cy="0"/>
        </a:xfrm>
      </p:grpSpPr>
      <p:pic>
        <p:nvPicPr>
          <p:cNvPr id="2050"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6711"/>
          <a:stretch/>
        </p:blipFill>
        <p:spPr bwMode="auto">
          <a:xfrm>
            <a:off x="1905000" y="3212538"/>
            <a:ext cx="5334000" cy="1054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t="25009"/>
          <a:stretch/>
        </p:blipFill>
        <p:spPr bwMode="auto">
          <a:xfrm>
            <a:off x="1570788" y="2438400"/>
            <a:ext cx="6002424" cy="8394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Connector 3"/>
          <p:cNvCxnSpPr/>
          <p:nvPr userDrawn="1"/>
        </p:nvCxnSpPr>
        <p:spPr>
          <a:xfrm>
            <a:off x="228600" y="4267200"/>
            <a:ext cx="8686800" cy="0"/>
          </a:xfrm>
          <a:prstGeom prst="line">
            <a:avLst/>
          </a:prstGeom>
          <a:ln w="28575">
            <a:solidFill>
              <a:srgbClr val="043253"/>
            </a:solidFill>
            <a:prstDash val="dash"/>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533400" y="5827693"/>
            <a:ext cx="3733800"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If you wish to use the business line or product/service sub logo title slide, please insert the appropriate sub logo by clicking the picture icon on the “Sub Logo”  title slide.</a:t>
            </a:r>
          </a:p>
        </p:txBody>
      </p:sp>
      <p:sp>
        <p:nvSpPr>
          <p:cNvPr id="6" name="Title 2"/>
          <p:cNvSpPr txBox="1">
            <a:spLocks/>
          </p:cNvSpPr>
          <p:nvPr userDrawn="1"/>
        </p:nvSpPr>
        <p:spPr>
          <a:xfrm>
            <a:off x="228600" y="838200"/>
            <a:ext cx="8686800" cy="173237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2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General tips:</a:t>
            </a:r>
          </a:p>
          <a:p>
            <a:pPr marL="285750" marR="0" lvl="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These templates can be used for all external and internal presentations and handouts. </a:t>
            </a:r>
          </a:p>
          <a:p>
            <a:pPr marL="285750" marR="0" lvl="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Insert page numbers from the “Insert” tab. </a:t>
            </a:r>
          </a:p>
          <a:p>
            <a:pPr marL="285750" marR="0" lvl="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Ensure all text is in “Arial” font.</a:t>
            </a:r>
          </a:p>
          <a:p>
            <a:pPr marL="285750" marR="0" lvl="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If color is used, ensure color selection is consistent with the template. For your reference, a few of the Fiscal Service colors are provided below.</a:t>
            </a:r>
          </a:p>
        </p:txBody>
      </p:sp>
      <p:cxnSp>
        <p:nvCxnSpPr>
          <p:cNvPr id="12" name="Straight Connector 11"/>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5" name="Title 2"/>
          <p:cNvSpPr txBox="1">
            <a:spLocks/>
          </p:cNvSpPr>
          <p:nvPr userDrawn="1"/>
        </p:nvSpPr>
        <p:spPr>
          <a:xfrm>
            <a:off x="228600" y="152400"/>
            <a:ext cx="8686800"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110000"/>
              </a:lnSpc>
              <a:spcBef>
                <a:spcPct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PowerPoint Usage Guide</a:t>
            </a:r>
          </a:p>
        </p:txBody>
      </p:sp>
      <p:pic>
        <p:nvPicPr>
          <p:cNvPr id="13"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485900" y="4424304"/>
            <a:ext cx="1828800" cy="136689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9" name="Picture 2"/>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5718571" y="4424303"/>
            <a:ext cx="1821656" cy="13716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0" name="TextBox 19"/>
          <p:cNvSpPr txBox="1"/>
          <p:nvPr userDrawn="1"/>
        </p:nvSpPr>
        <p:spPr>
          <a:xfrm>
            <a:off x="4800599" y="5827693"/>
            <a:ext cx="3657600"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Please insert the appropriate business line or product/service sub logo by clicking the picture icon on the “Contact Information” slide.</a:t>
            </a:r>
          </a:p>
        </p:txBody>
      </p:sp>
    </p:spTree>
    <p:extLst>
      <p:ext uri="{BB962C8B-B14F-4D97-AF65-F5344CB8AC3E}">
        <p14:creationId xmlns:p14="http://schemas.microsoft.com/office/powerpoint/2010/main" val="29899581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F09E73A-268B-4C9D-A3E2-BCE515329CA8}" type="datetimeFigureOut">
              <a:rPr lang="en-US" smtClean="0"/>
              <a:t>4/28/2022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1258451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09E73A-268B-4C9D-A3E2-BCE515329CA8}" type="datetimeFigureOut">
              <a:rPr lang="en-US" smtClean="0"/>
              <a:t>4/28/2022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5382639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09E73A-268B-4C9D-A3E2-BCE515329CA8}" type="datetimeFigureOut">
              <a:rPr lang="en-US" smtClean="0"/>
              <a:t>4/28/2022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904728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 Logo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12856"/>
              </a:solidFill>
            </a:endParaRPr>
          </a:p>
        </p:txBody>
      </p:sp>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l="-3683"/>
          <a:stretch/>
        </p:blipFill>
        <p:spPr>
          <a:xfrm>
            <a:off x="7040492" y="6212133"/>
            <a:ext cx="1821992" cy="554935"/>
          </a:xfrm>
          <a:prstGeom prst="rect">
            <a:avLst/>
          </a:prstGeom>
        </p:spPr>
      </p:pic>
      <p:sp>
        <p:nvSpPr>
          <p:cNvPr id="4" name="Picture Placeholder 3"/>
          <p:cNvSpPr>
            <a:spLocks noGrp="1"/>
          </p:cNvSpPr>
          <p:nvPr>
            <p:ph type="pic" sz="quarter" idx="10" hasCustomPrompt="1"/>
          </p:nvPr>
        </p:nvSpPr>
        <p:spPr>
          <a:xfrm>
            <a:off x="228600" y="335280"/>
            <a:ext cx="5212080" cy="1645920"/>
          </a:xfrm>
          <a:prstGeom prst="rect">
            <a:avLst/>
          </a:prstGeom>
        </p:spPr>
        <p:txBody>
          <a:bodyPr/>
          <a:lstStyle>
            <a:lvl1pPr marL="0" indent="0" algn="ctr">
              <a:buNone/>
              <a:defRPr sz="2200" baseline="0">
                <a:latin typeface="Arial" panose="020B0604020202020204" pitchFamily="34" charset="0"/>
                <a:cs typeface="Arial" panose="020B0604020202020204" pitchFamily="34" charset="0"/>
              </a:defRPr>
            </a:lvl1pPr>
          </a:lstStyle>
          <a:p>
            <a:r>
              <a:rPr lang="en-US" dirty="0"/>
              <a:t>Click picture to add business line or product/ service sub logo</a:t>
            </a:r>
          </a:p>
        </p:txBody>
      </p:sp>
    </p:spTree>
    <p:extLst>
      <p:ext uri="{BB962C8B-B14F-4D97-AF65-F5344CB8AC3E}">
        <p14:creationId xmlns:p14="http://schemas.microsoft.com/office/powerpoint/2010/main" val="9562897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F09E73A-268B-4C9D-A3E2-BCE515329CA8}" type="datetimeFigureOut">
              <a:rPr lang="en-US" smtClean="0"/>
              <a:t>4/28/2022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5718051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F09E73A-268B-4C9D-A3E2-BCE515329CA8}" type="datetimeFigureOut">
              <a:rPr lang="en-US" smtClean="0"/>
              <a:t>4/28/2022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29467034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09E73A-268B-4C9D-A3E2-BCE515329CA8}" type="datetimeFigureOut">
              <a:rPr lang="en-US" smtClean="0"/>
              <a:t>4/28/2022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2960606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09E73A-268B-4C9D-A3E2-BCE515329CA8}" type="datetimeFigureOut">
              <a:rPr lang="en-US" smtClean="0"/>
              <a:t>4/28/2022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6792919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09E73A-268B-4C9D-A3E2-BCE515329CA8}" type="datetimeFigureOut">
              <a:rPr lang="en-US" smtClean="0"/>
              <a:t>4/28/2022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15362217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09E73A-268B-4C9D-A3E2-BCE515329CA8}" type="datetimeFigureOut">
              <a:rPr lang="en-US" smtClean="0"/>
              <a:t>4/28/2022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15943487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09E73A-268B-4C9D-A3E2-BCE515329CA8}" type="datetimeFigureOut">
              <a:rPr lang="en-US" smtClean="0"/>
              <a:t>4/28/2022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2813306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09E73A-268B-4C9D-A3E2-BCE515329CA8}" type="datetimeFigureOut">
              <a:rPr lang="en-US" smtClean="0"/>
              <a:t>4/28/2022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39000805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Text Content">
    <p:spTree>
      <p:nvGrpSpPr>
        <p:cNvPr id="1" name=""/>
        <p:cNvGrpSpPr/>
        <p:nvPr/>
      </p:nvGrpSpPr>
      <p:grpSpPr>
        <a:xfrm>
          <a:off x="0" y="0"/>
          <a:ext cx="0" cy="0"/>
          <a:chOff x="0" y="0"/>
          <a:chExt cx="0" cy="0"/>
        </a:xfrm>
      </p:grpSpPr>
      <p:sp>
        <p:nvSpPr>
          <p:cNvPr id="15" name="Content Placeholder 2"/>
          <p:cNvSpPr txBox="1">
            <a:spLocks/>
          </p:cNvSpPr>
          <p:nvPr userDrawn="1"/>
        </p:nvSpPr>
        <p:spPr>
          <a:xfrm>
            <a:off x="228600" y="965676"/>
            <a:ext cx="8686800" cy="520652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dirty="0">
              <a:latin typeface="Arial" panose="020B0604020202020204" pitchFamily="34" charset="0"/>
              <a:cs typeface="Arial" panose="020B0604020202020204" pitchFamily="34" charset="0"/>
            </a:endParaRPr>
          </a:p>
        </p:txBody>
      </p:sp>
      <p:cxnSp>
        <p:nvCxnSpPr>
          <p:cNvPr id="16" name="Straight Connector 15"/>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7"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18" name="Straight Connector 17"/>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pic>
        <p:nvPicPr>
          <p:cNvPr id="20" name="Picture 19"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2" name="Content Placeholder 21"/>
          <p:cNvSpPr>
            <a:spLocks noGrp="1"/>
          </p:cNvSpPr>
          <p:nvPr>
            <p:ph sz="quarter" idx="10" hasCustomPrompt="1"/>
          </p:nvPr>
        </p:nvSpPr>
        <p:spPr>
          <a:xfrm>
            <a:off x="228600" y="965676"/>
            <a:ext cx="8686800" cy="5206524"/>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Tree>
    <p:extLst>
      <p:ext uri="{BB962C8B-B14F-4D97-AF65-F5344CB8AC3E}">
        <p14:creationId xmlns:p14="http://schemas.microsoft.com/office/powerpoint/2010/main" val="23585325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Contact Information">
    <p:spTree>
      <p:nvGrpSpPr>
        <p:cNvPr id="1" name=""/>
        <p:cNvGrpSpPr/>
        <p:nvPr/>
      </p:nvGrpSpPr>
      <p:grpSpPr>
        <a:xfrm>
          <a:off x="0" y="0"/>
          <a:ext cx="0" cy="0"/>
          <a:chOff x="0" y="0"/>
          <a:chExt cx="0" cy="0"/>
        </a:xfrm>
      </p:grpSpPr>
      <p:cxnSp>
        <p:nvCxnSpPr>
          <p:cNvPr id="11" name="Straight Connector 10"/>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2"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pic>
        <p:nvPicPr>
          <p:cNvPr id="14" name="Picture 13"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cxnSp>
        <p:nvCxnSpPr>
          <p:cNvPr id="15" name="Straight Connector 14"/>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8" name="Title 2"/>
          <p:cNvSpPr txBox="1">
            <a:spLocks/>
          </p:cNvSpPr>
          <p:nvPr userDrawn="1"/>
        </p:nvSpPr>
        <p:spPr>
          <a:xfrm>
            <a:off x="228600" y="152400"/>
            <a:ext cx="8686800"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10000"/>
              </a:lnSpc>
            </a:pPr>
            <a:r>
              <a:rPr lang="en-US" sz="3200" b="1" dirty="0">
                <a:solidFill>
                  <a:srgbClr val="036A37"/>
                </a:solidFill>
                <a:latin typeface="+mj-lt"/>
              </a:rPr>
              <a:t>Contact Information</a:t>
            </a:r>
          </a:p>
        </p:txBody>
      </p:sp>
      <p:sp>
        <p:nvSpPr>
          <p:cNvPr id="19" name="Picture Placeholder 3"/>
          <p:cNvSpPr>
            <a:spLocks noGrp="1"/>
          </p:cNvSpPr>
          <p:nvPr>
            <p:ph type="pic" sz="quarter" idx="10" hasCustomPrompt="1"/>
          </p:nvPr>
        </p:nvSpPr>
        <p:spPr>
          <a:xfrm>
            <a:off x="484632" y="1243584"/>
            <a:ext cx="2944368" cy="1042416"/>
          </a:xfrm>
          <a:prstGeom prst="rect">
            <a:avLst/>
          </a:prstGeom>
        </p:spPr>
        <p:txBody>
          <a:bodyPr/>
          <a:lstStyle>
            <a:lvl1pPr marL="0" indent="0" algn="l">
              <a:buNone/>
              <a:defRPr sz="2200" baseline="0">
                <a:latin typeface="Arial" panose="020B0604020202020204" pitchFamily="34" charset="0"/>
                <a:cs typeface="Arial" panose="020B0604020202020204" pitchFamily="34" charset="0"/>
              </a:defRPr>
            </a:lvl1pPr>
          </a:lstStyle>
          <a:p>
            <a:r>
              <a:rPr lang="en-US" dirty="0"/>
              <a:t>Click picture to add sub logo</a:t>
            </a:r>
          </a:p>
        </p:txBody>
      </p:sp>
      <p:sp>
        <p:nvSpPr>
          <p:cNvPr id="21"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775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Content">
    <p:spTree>
      <p:nvGrpSpPr>
        <p:cNvPr id="1" name=""/>
        <p:cNvGrpSpPr/>
        <p:nvPr/>
      </p:nvGrpSpPr>
      <p:grpSpPr>
        <a:xfrm>
          <a:off x="0" y="0"/>
          <a:ext cx="0" cy="0"/>
          <a:chOff x="0" y="0"/>
          <a:chExt cx="0" cy="0"/>
        </a:xfrm>
      </p:grpSpPr>
      <p:sp>
        <p:nvSpPr>
          <p:cNvPr id="15" name="Content Placeholder 2"/>
          <p:cNvSpPr txBox="1">
            <a:spLocks/>
          </p:cNvSpPr>
          <p:nvPr userDrawn="1"/>
        </p:nvSpPr>
        <p:spPr>
          <a:xfrm>
            <a:off x="228600" y="965676"/>
            <a:ext cx="8686800" cy="520652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dirty="0">
              <a:latin typeface="Arial" panose="020B0604020202020204" pitchFamily="34" charset="0"/>
              <a:cs typeface="Arial" panose="020B0604020202020204" pitchFamily="34" charset="0"/>
            </a:endParaRPr>
          </a:p>
        </p:txBody>
      </p:sp>
      <p:cxnSp>
        <p:nvCxnSpPr>
          <p:cNvPr id="16" name="Straight Connector 15"/>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7"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18" name="Straight Connector 17"/>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Arial" panose="020B0604020202020204" pitchFamily="34" charset="0"/>
                <a:cs typeface="Arial" panose="020B0604020202020204" pitchFamily="34" charset="0"/>
              </a:rPr>
              <a:t>Page</a:t>
            </a:r>
            <a:r>
              <a:rPr lang="en-US" sz="1400" baseline="0" dirty="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pic>
        <p:nvPicPr>
          <p:cNvPr id="20" name="Picture 19"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2" name="Content Placeholder 21"/>
          <p:cNvSpPr>
            <a:spLocks noGrp="1"/>
          </p:cNvSpPr>
          <p:nvPr>
            <p:ph sz="quarter" idx="10" hasCustomPrompt="1"/>
          </p:nvPr>
        </p:nvSpPr>
        <p:spPr>
          <a:xfrm>
            <a:off x="228600" y="965676"/>
            <a:ext cx="8686800" cy="5206524"/>
          </a:xfrm>
          <a:prstGeom prst="rect">
            <a:avLst/>
          </a:prstGeo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a:t>Click to edit text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28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Tree>
    <p:extLst>
      <p:ext uri="{BB962C8B-B14F-4D97-AF65-F5344CB8AC3E}">
        <p14:creationId xmlns:p14="http://schemas.microsoft.com/office/powerpoint/2010/main" val="358615279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Fiscal Service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12856"/>
              </a:solidFill>
            </a:endParaRPr>
          </a:p>
        </p:txBody>
      </p:sp>
      <p:pic>
        <p:nvPicPr>
          <p:cNvPr id="6" name="Picture 2" descr="http://fiscalservice.treasuryecm.gov/fs/support/GAC/StyleGuideLogos/Fiscal%20Service%20-%20Horizontal%20-%20Color%20-%20Treasury.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600" y="345820"/>
            <a:ext cx="5212079" cy="1645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6386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990600"/>
            <a:ext cx="4267200" cy="5135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90600"/>
            <a:ext cx="4267200" cy="5135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1"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12" name="Straight Connector 11"/>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pic>
        <p:nvPicPr>
          <p:cNvPr id="14" name="Picture 13"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15"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
        <p:nvSpPr>
          <p:cNvPr id="22"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Arial" panose="020B0604020202020204" pitchFamily="34" charset="0"/>
                <a:cs typeface="Arial" panose="020B0604020202020204" pitchFamily="34" charset="0"/>
              </a:rPr>
              <a:t>Page</a:t>
            </a:r>
            <a:r>
              <a:rPr lang="en-US" sz="1400" baseline="0" dirty="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1042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990600"/>
            <a:ext cx="4270811" cy="639762"/>
          </a:xfrm>
          <a:prstGeom prst="rect">
            <a:avLst/>
          </a:prstGeom>
        </p:spPr>
        <p:txBody>
          <a:bodyPr anchor="b"/>
          <a:lstStyle>
            <a:lvl1pPr marL="0" indent="0">
              <a:buNone/>
              <a:defRPr sz="2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28600" y="1676400"/>
            <a:ext cx="4268788" cy="4449763"/>
          </a:xfrm>
          <a:prstGeom prst="rect">
            <a:avLst/>
          </a:prstGeom>
        </p:spPr>
        <p:txBody>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048" y="990600"/>
            <a:ext cx="4238007" cy="639762"/>
          </a:xfrm>
          <a:prstGeom prst="rect">
            <a:avLst/>
          </a:prstGeom>
        </p:spPr>
        <p:txBody>
          <a:bodyPr anchor="b"/>
          <a:lstStyle>
            <a:lvl1pPr marL="0" indent="0">
              <a:buNone/>
              <a:defRPr sz="2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4" y="1676400"/>
            <a:ext cx="4242816" cy="4449763"/>
          </a:xfrm>
          <a:prstGeom prst="rect">
            <a:avLst/>
          </a:prstGeom>
        </p:spPr>
        <p:txBody>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8" name="Straight Connector 17"/>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20" name="Straight Connector 19"/>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pic>
        <p:nvPicPr>
          <p:cNvPr id="22" name="Picture 21"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3"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
        <p:nvSpPr>
          <p:cNvPr id="24"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Arial" panose="020B0604020202020204" pitchFamily="34" charset="0"/>
                <a:cs typeface="Arial" panose="020B0604020202020204" pitchFamily="34" charset="0"/>
              </a:rPr>
              <a:t>Page</a:t>
            </a:r>
            <a:r>
              <a:rPr lang="en-US" sz="1400" baseline="0" dirty="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6432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8" name="Straight Connector 7"/>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1"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pic>
        <p:nvPicPr>
          <p:cNvPr id="13" name="Picture 12"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14"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Arial" panose="020B0604020202020204" pitchFamily="34" charset="0"/>
                <a:cs typeface="Arial" panose="020B0604020202020204" pitchFamily="34" charset="0"/>
              </a:rPr>
              <a:t>Page</a:t>
            </a:r>
            <a:r>
              <a:rPr lang="en-US" sz="1400" baseline="0" dirty="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9080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cxnSp>
        <p:nvCxnSpPr>
          <p:cNvPr id="11" name="Straight Connector 10"/>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2"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pic>
        <p:nvPicPr>
          <p:cNvPr id="14" name="Picture 13"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cxnSp>
        <p:nvCxnSpPr>
          <p:cNvPr id="15" name="Straight Connector 14"/>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8" name="Title 2"/>
          <p:cNvSpPr txBox="1">
            <a:spLocks/>
          </p:cNvSpPr>
          <p:nvPr userDrawn="1"/>
        </p:nvSpPr>
        <p:spPr>
          <a:xfrm>
            <a:off x="228600" y="152400"/>
            <a:ext cx="8686800"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10000"/>
              </a:lnSpc>
            </a:pPr>
            <a:r>
              <a:rPr lang="en-US" sz="3600" dirty="0"/>
              <a:t>Contact Information</a:t>
            </a:r>
          </a:p>
        </p:txBody>
      </p:sp>
      <p:sp>
        <p:nvSpPr>
          <p:cNvPr id="19" name="Picture Placeholder 3"/>
          <p:cNvSpPr>
            <a:spLocks noGrp="1"/>
          </p:cNvSpPr>
          <p:nvPr>
            <p:ph type="pic" sz="quarter" idx="10" hasCustomPrompt="1"/>
          </p:nvPr>
        </p:nvSpPr>
        <p:spPr>
          <a:xfrm>
            <a:off x="484632" y="1243584"/>
            <a:ext cx="2944368" cy="1042416"/>
          </a:xfrm>
          <a:prstGeom prst="rect">
            <a:avLst/>
          </a:prstGeom>
        </p:spPr>
        <p:txBody>
          <a:bodyPr/>
          <a:lstStyle>
            <a:lvl1pPr marL="0" indent="0" algn="l">
              <a:buNone/>
              <a:defRPr sz="2200" baseline="0">
                <a:latin typeface="Arial" panose="020B0604020202020204" pitchFamily="34" charset="0"/>
                <a:cs typeface="Arial" panose="020B0604020202020204" pitchFamily="34" charset="0"/>
              </a:defRPr>
            </a:lvl1pPr>
          </a:lstStyle>
          <a:p>
            <a:r>
              <a:rPr lang="en-US" dirty="0"/>
              <a:t>Click picture to add sub logo</a:t>
            </a:r>
          </a:p>
        </p:txBody>
      </p:sp>
      <p:sp>
        <p:nvSpPr>
          <p:cNvPr id="21"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Arial" panose="020B0604020202020204" pitchFamily="34" charset="0"/>
                <a:cs typeface="Arial" panose="020B0604020202020204" pitchFamily="34" charset="0"/>
              </a:rPr>
              <a:t>Page</a:t>
            </a:r>
            <a:r>
              <a:rPr lang="en-US" sz="1400" baseline="0" dirty="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8811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Usage Guide">
    <p:spTree>
      <p:nvGrpSpPr>
        <p:cNvPr id="1" name=""/>
        <p:cNvGrpSpPr/>
        <p:nvPr/>
      </p:nvGrpSpPr>
      <p:grpSpPr>
        <a:xfrm>
          <a:off x="0" y="0"/>
          <a:ext cx="0" cy="0"/>
          <a:chOff x="0" y="0"/>
          <a:chExt cx="0" cy="0"/>
        </a:xfrm>
      </p:grpSpPr>
      <p:pic>
        <p:nvPicPr>
          <p:cNvPr id="2050"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6711"/>
          <a:stretch/>
        </p:blipFill>
        <p:spPr bwMode="auto">
          <a:xfrm>
            <a:off x="1905000" y="3212538"/>
            <a:ext cx="5334000" cy="1054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t="25009"/>
          <a:stretch/>
        </p:blipFill>
        <p:spPr bwMode="auto">
          <a:xfrm>
            <a:off x="1570788" y="2438400"/>
            <a:ext cx="6002424" cy="8394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Connector 3"/>
          <p:cNvCxnSpPr/>
          <p:nvPr userDrawn="1"/>
        </p:nvCxnSpPr>
        <p:spPr>
          <a:xfrm>
            <a:off x="228600" y="4267200"/>
            <a:ext cx="8686800" cy="0"/>
          </a:xfrm>
          <a:prstGeom prst="line">
            <a:avLst/>
          </a:prstGeom>
          <a:ln w="28575">
            <a:solidFill>
              <a:srgbClr val="043253"/>
            </a:solidFill>
            <a:prstDash val="dash"/>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533400" y="5827693"/>
            <a:ext cx="3733800" cy="954107"/>
          </a:xfrm>
          <a:prstGeom prst="rect">
            <a:avLst/>
          </a:prstGeom>
          <a:noFill/>
        </p:spPr>
        <p:txBody>
          <a:bodyPr wrap="square" rtlCol="0">
            <a:spAutoFit/>
          </a:bodyPr>
          <a:lstStyle/>
          <a:p>
            <a:pPr algn="ctr"/>
            <a:r>
              <a:rPr lang="en-US" sz="1400" dirty="0">
                <a:latin typeface="Arial" panose="020B0604020202020204" pitchFamily="34" charset="0"/>
                <a:cs typeface="Arial" panose="020B0604020202020204" pitchFamily="34" charset="0"/>
              </a:rPr>
              <a:t>If you wish to use the</a:t>
            </a:r>
            <a:r>
              <a:rPr lang="en-US" sz="1400" baseline="0" dirty="0">
                <a:latin typeface="Arial" panose="020B0604020202020204" pitchFamily="34" charset="0"/>
                <a:cs typeface="Arial" panose="020B0604020202020204" pitchFamily="34" charset="0"/>
              </a:rPr>
              <a:t> business line or product/service sub logo title slide, please insert the appropriate sub logo by clicking the picture icon on the “Sub Logo”  title slide.</a:t>
            </a:r>
            <a:endParaRPr lang="en-US" sz="1400" dirty="0">
              <a:latin typeface="Arial" panose="020B0604020202020204" pitchFamily="34" charset="0"/>
              <a:cs typeface="Arial" panose="020B0604020202020204" pitchFamily="34" charset="0"/>
            </a:endParaRPr>
          </a:p>
        </p:txBody>
      </p:sp>
      <p:sp>
        <p:nvSpPr>
          <p:cNvPr id="6" name="Title 2"/>
          <p:cNvSpPr txBox="1">
            <a:spLocks/>
          </p:cNvSpPr>
          <p:nvPr userDrawn="1"/>
        </p:nvSpPr>
        <p:spPr>
          <a:xfrm>
            <a:off x="228600" y="838200"/>
            <a:ext cx="8686800" cy="173237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r>
              <a:rPr lang="en-US" sz="2200" b="1" u="none" dirty="0"/>
              <a:t>General tips:</a:t>
            </a:r>
          </a:p>
          <a:p>
            <a:pPr marL="285750" indent="-285750">
              <a:buFont typeface="Arial" panose="020B0604020202020204" pitchFamily="34" charset="0"/>
              <a:buChar char="•"/>
            </a:pPr>
            <a:r>
              <a:rPr lang="en-US" sz="1600" dirty="0"/>
              <a:t>These templates</a:t>
            </a:r>
            <a:r>
              <a:rPr lang="en-US" sz="1600" baseline="0" dirty="0"/>
              <a:t> </a:t>
            </a:r>
            <a:r>
              <a:rPr lang="en-US" sz="1600" dirty="0"/>
              <a:t>can be used for all external and internal presentations</a:t>
            </a:r>
            <a:r>
              <a:rPr lang="en-US" sz="1600" baseline="0" dirty="0"/>
              <a:t> and handouts. </a:t>
            </a:r>
            <a:endParaRPr lang="en-US" sz="1600" dirty="0"/>
          </a:p>
          <a:p>
            <a:pPr marL="285750" indent="-285750">
              <a:buFont typeface="Arial" panose="020B0604020202020204" pitchFamily="34" charset="0"/>
              <a:buChar char="•"/>
            </a:pPr>
            <a:r>
              <a:rPr lang="en-US" sz="1600" dirty="0"/>
              <a:t>Insert</a:t>
            </a:r>
            <a:r>
              <a:rPr lang="en-US" sz="1600" baseline="0" dirty="0"/>
              <a:t> page numbers from the “Insert” tab. </a:t>
            </a:r>
            <a:endParaRPr lang="en-US" sz="1600" dirty="0"/>
          </a:p>
          <a:p>
            <a:pPr marL="285750" marR="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lang="en-US" sz="1600" dirty="0"/>
              <a:t>Ensure all text is in “Arial” font.</a:t>
            </a:r>
          </a:p>
          <a:p>
            <a:pPr marL="285750" indent="-285750">
              <a:buFont typeface="Arial" panose="020B0604020202020204" pitchFamily="34" charset="0"/>
              <a:buChar char="•"/>
            </a:pPr>
            <a:r>
              <a:rPr lang="en-US" sz="1600" dirty="0"/>
              <a:t>If</a:t>
            </a:r>
            <a:r>
              <a:rPr lang="en-US" sz="1600" baseline="0" dirty="0"/>
              <a:t> color is used</a:t>
            </a:r>
            <a:r>
              <a:rPr lang="en-US" sz="1600" dirty="0"/>
              <a:t>, ensure color selection is consistent with the template.</a:t>
            </a:r>
            <a:r>
              <a:rPr lang="en-US" sz="1600" baseline="0" dirty="0"/>
              <a:t> </a:t>
            </a:r>
            <a:r>
              <a:rPr lang="en-US" sz="1600" dirty="0"/>
              <a:t>For your reference, a few of the Fiscal Service</a:t>
            </a:r>
            <a:r>
              <a:rPr lang="en-US" sz="1600" baseline="0" dirty="0"/>
              <a:t> </a:t>
            </a:r>
            <a:r>
              <a:rPr lang="en-US" sz="1600" dirty="0"/>
              <a:t>colors are provided below.</a:t>
            </a:r>
          </a:p>
        </p:txBody>
      </p:sp>
      <p:cxnSp>
        <p:nvCxnSpPr>
          <p:cNvPr id="12" name="Straight Connector 11"/>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5" name="Title 2"/>
          <p:cNvSpPr txBox="1">
            <a:spLocks/>
          </p:cNvSpPr>
          <p:nvPr userDrawn="1"/>
        </p:nvSpPr>
        <p:spPr>
          <a:xfrm>
            <a:off x="228600" y="152400"/>
            <a:ext cx="8686800"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10000"/>
              </a:lnSpc>
            </a:pPr>
            <a:r>
              <a:rPr lang="en-US" sz="3600" dirty="0"/>
              <a:t>PowerPoint Usage Guide</a:t>
            </a:r>
          </a:p>
        </p:txBody>
      </p:sp>
      <p:pic>
        <p:nvPicPr>
          <p:cNvPr id="13"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485900" y="4424304"/>
            <a:ext cx="1828800" cy="136689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9" name="Picture 2"/>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5718571" y="4424303"/>
            <a:ext cx="1821656" cy="13716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0" name="TextBox 19"/>
          <p:cNvSpPr txBox="1"/>
          <p:nvPr userDrawn="1"/>
        </p:nvSpPr>
        <p:spPr>
          <a:xfrm>
            <a:off x="4800599" y="5827693"/>
            <a:ext cx="3657600" cy="954107"/>
          </a:xfrm>
          <a:prstGeom prst="rect">
            <a:avLst/>
          </a:prstGeom>
          <a:noFill/>
        </p:spPr>
        <p:txBody>
          <a:bodyPr wrap="square" rtlCol="0">
            <a:spAutoFit/>
          </a:bodyPr>
          <a:lstStyle/>
          <a:p>
            <a:pPr algn="ctr"/>
            <a:r>
              <a:rPr lang="en-US" sz="1400" dirty="0">
                <a:latin typeface="Arial" panose="020B0604020202020204" pitchFamily="34" charset="0"/>
                <a:cs typeface="Arial" panose="020B0604020202020204" pitchFamily="34" charset="0"/>
              </a:rPr>
              <a:t>Please insert the appropriate business line or product/service sub logo by clicking the picture</a:t>
            </a:r>
            <a:r>
              <a:rPr lang="en-US" sz="1400" baseline="0" dirty="0">
                <a:latin typeface="Arial" panose="020B0604020202020204" pitchFamily="34" charset="0"/>
                <a:cs typeface="Arial" panose="020B0604020202020204" pitchFamily="34" charset="0"/>
              </a:rPr>
              <a:t> icon </a:t>
            </a:r>
            <a:r>
              <a:rPr lang="en-US" sz="1400" dirty="0">
                <a:latin typeface="Arial" panose="020B0604020202020204" pitchFamily="34" charset="0"/>
                <a:cs typeface="Arial" panose="020B0604020202020204" pitchFamily="34" charset="0"/>
              </a:rPr>
              <a:t>on the “Contact Information” slide.</a:t>
            </a:r>
          </a:p>
        </p:txBody>
      </p:sp>
    </p:spTree>
    <p:extLst>
      <p:ext uri="{BB962C8B-B14F-4D97-AF65-F5344CB8AC3E}">
        <p14:creationId xmlns:p14="http://schemas.microsoft.com/office/powerpoint/2010/main" val="4146336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iscal Service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12856"/>
              </a:solidFill>
              <a:effectLst/>
              <a:uLnTx/>
              <a:uFillTx/>
              <a:latin typeface="Calibri"/>
              <a:ea typeface="+mn-ea"/>
              <a:cs typeface="+mn-cs"/>
            </a:endParaRPr>
          </a:p>
        </p:txBody>
      </p:sp>
      <p:pic>
        <p:nvPicPr>
          <p:cNvPr id="6" name="Picture 2" descr="http://fiscalservice.treasuryecm.gov/fs/support/GAC/StyleGuideLogos/Fiscal%20Service%20-%20Horizontal%20-%20Color%20-%20Treasury.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600" y="345820"/>
            <a:ext cx="5212079" cy="1645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6778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theme" Target="../theme/theme3.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46668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2" r:id="rId4"/>
    <p:sldLayoutId id="2147483653" r:id="rId5"/>
    <p:sldLayoutId id="2147483655" r:id="rId6"/>
    <p:sldLayoutId id="2147483656" r:id="rId7"/>
    <p:sldLayoutId id="2147483657" r:id="rId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304958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09E73A-268B-4C9D-A3E2-BCE515329CA8}" type="datetimeFigureOut">
              <a:rPr lang="en-US" smtClean="0"/>
              <a:t>4/28/2022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547635-5D16-4538-B10C-484A636EA2C5}" type="slidenum">
              <a:rPr lang="en-US" smtClean="0"/>
              <a:t>‹#›</a:t>
            </a:fld>
            <a:endParaRPr lang="en-US"/>
          </a:p>
        </p:txBody>
      </p:sp>
    </p:spTree>
    <p:extLst>
      <p:ext uri="{BB962C8B-B14F-4D97-AF65-F5344CB8AC3E}">
        <p14:creationId xmlns:p14="http://schemas.microsoft.com/office/powerpoint/2010/main" val="3654706183"/>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hyperlink" Target="https://www.fiscal.treasury.gov/ussgl/report-an-issue.html" TargetMode="Externa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hyperlink" Target="mailto:Stephen.Riley@fiscal.treasury.gov" TargetMode="External"/><Relationship Id="rId2" Type="http://schemas.openxmlformats.org/officeDocument/2006/relationships/notesSlide" Target="../notesSlides/notesSlide13.xml"/><Relationship Id="rId1" Type="http://schemas.openxmlformats.org/officeDocument/2006/relationships/slideLayout" Target="../slideLayouts/slideLayout29.xml"/><Relationship Id="rId6" Type="http://schemas.openxmlformats.org/officeDocument/2006/relationships/image" Target="../media/image8.png"/><Relationship Id="rId5" Type="http://schemas.openxmlformats.org/officeDocument/2006/relationships/hyperlink" Target="mailto:Joshua.Hudkins@fiscal.treasury.gov" TargetMode="External"/><Relationship Id="rId4" Type="http://schemas.openxmlformats.org/officeDocument/2006/relationships/hyperlink" Target="mailto:USSGL.Issues@fiscal.treasury.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9528" y="3352190"/>
            <a:ext cx="8991600" cy="1238250"/>
          </a:xfrm>
          <a:prstGeom prst="rect">
            <a:avLst/>
          </a:prstGeom>
        </p:spPr>
        <p:txBody>
          <a:bodyPr vert="horz" lIns="91440" tIns="45720" rIns="91440" bIns="45720" rtlCol="0" anchor="ctr">
            <a:noAutofit/>
          </a:bodyPr>
          <a:lstStyle>
            <a:lvl1pPr algn="r" defTabSz="914400" rtl="0" eaLnBrk="1" latinLnBrk="0" hangingPunct="1">
              <a:spcBef>
                <a:spcPct val="0"/>
              </a:spcBef>
              <a:buNone/>
              <a:defRPr sz="3200" kern="1200">
                <a:solidFill>
                  <a:srgbClr val="043253"/>
                </a:solidFill>
                <a:latin typeface="Arial" panose="020B0604020202020204" pitchFamily="34" charset="0"/>
                <a:ea typeface="+mj-ea"/>
                <a:cs typeface="Arial" panose="020B0604020202020204" pitchFamily="34" charset="0"/>
              </a:defRPr>
            </a:lvl1pPr>
          </a:lstStyle>
          <a:p>
            <a:pPr marL="0" marR="0" lvl="0" indent="0" algn="r" defTabSz="914400" rtl="0" eaLnBrk="1" fontAlgn="auto" latinLnBrk="0" hangingPunct="1">
              <a:lnSpc>
                <a:spcPct val="100000"/>
              </a:lnSpc>
              <a:spcBef>
                <a:spcPct val="0"/>
              </a:spcBef>
              <a:spcAft>
                <a:spcPts val="0"/>
              </a:spcAft>
              <a:buClrTx/>
              <a:buSzTx/>
              <a:buFontTx/>
              <a:buNone/>
              <a:tabLst/>
              <a:defRPr/>
            </a:pPr>
            <a:r>
              <a:rPr lang="en-US" sz="4000" b="1" dirty="0">
                <a:solidFill>
                  <a:schemeClr val="tx1"/>
                </a:solidFill>
                <a:latin typeface="+mj-lt"/>
              </a:rPr>
              <a:t>USSGL Account Ballot Items &amp; </a:t>
            </a:r>
          </a:p>
          <a:p>
            <a:pPr marL="0" marR="0" lvl="0" indent="0" algn="r" defTabSz="914400" rtl="0" eaLnBrk="1" fontAlgn="auto" latinLnBrk="0" hangingPunct="1">
              <a:lnSpc>
                <a:spcPct val="100000"/>
              </a:lnSpc>
              <a:spcBef>
                <a:spcPct val="0"/>
              </a:spcBef>
              <a:spcAft>
                <a:spcPts val="0"/>
              </a:spcAft>
              <a:buClrTx/>
              <a:buSzTx/>
              <a:buFontTx/>
              <a:buNone/>
              <a:tabLst/>
              <a:defRPr/>
            </a:pPr>
            <a:r>
              <a:rPr lang="en-US" sz="4000" b="1" dirty="0">
                <a:solidFill>
                  <a:schemeClr val="tx1"/>
                </a:solidFill>
                <a:latin typeface="+mj-lt"/>
              </a:rPr>
              <a:t>Upcoming Projects</a:t>
            </a:r>
          </a:p>
          <a:p>
            <a:pPr marL="0" marR="0" lvl="0" indent="0" algn="r" defTabSz="914400" rtl="0" eaLnBrk="1" fontAlgn="auto" latinLnBrk="0" hangingPunct="1">
              <a:lnSpc>
                <a:spcPct val="100000"/>
              </a:lnSpc>
              <a:spcBef>
                <a:spcPct val="0"/>
              </a:spcBef>
              <a:spcAft>
                <a:spcPts val="0"/>
              </a:spcAft>
              <a:buClrTx/>
              <a:buSzTx/>
              <a:buFontTx/>
              <a:buNone/>
              <a:tabLst/>
              <a:defRPr/>
            </a:pPr>
            <a:r>
              <a:rPr lang="en-US" sz="1600" b="1" dirty="0">
                <a:solidFill>
                  <a:schemeClr val="tx1"/>
                </a:solidFill>
                <a:latin typeface="+mj-lt"/>
              </a:rPr>
              <a:t>USSGL Board Meeting May 4, 2022</a:t>
            </a:r>
          </a:p>
          <a:p>
            <a:pPr marL="0" marR="0" lvl="0" indent="0" algn="r" defTabSz="914400" rtl="0" eaLnBrk="1" fontAlgn="auto" latinLnBrk="0" hangingPunct="1">
              <a:lnSpc>
                <a:spcPct val="100000"/>
              </a:lnSpc>
              <a:spcBef>
                <a:spcPct val="0"/>
              </a:spcBef>
              <a:spcAft>
                <a:spcPts val="0"/>
              </a:spcAft>
              <a:buClrTx/>
              <a:buSzTx/>
              <a:buFontTx/>
              <a:buNone/>
              <a:tabLst/>
              <a:defRPr/>
            </a:pPr>
            <a:endParaRPr lang="en-US" sz="1600" dirty="0">
              <a:solidFill>
                <a:schemeClr val="tx1"/>
              </a:solidFill>
              <a:latin typeface="+mj-lt"/>
            </a:endParaRPr>
          </a:p>
        </p:txBody>
      </p:sp>
    </p:spTree>
    <p:extLst>
      <p:ext uri="{BB962C8B-B14F-4D97-AF65-F5344CB8AC3E}">
        <p14:creationId xmlns:p14="http://schemas.microsoft.com/office/powerpoint/2010/main" val="1676876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600" dirty="0"/>
              <a:t>(New) 599750 – Financing Sources Transferred In From Custodial Statement Collections-Contra Account</a:t>
            </a:r>
            <a:endParaRPr lang="en-US" sz="2600" dirty="0">
              <a:highlight>
                <a:srgbClr val="FFFF00"/>
              </a:highlight>
            </a:endParaRPr>
          </a:p>
          <a:p>
            <a:pPr lvl="1"/>
            <a:r>
              <a:rPr lang="en-US" sz="2000" dirty="0">
                <a:effectLst/>
                <a:latin typeface="TimesNewRoman"/>
                <a:ea typeface="Times New Roman" panose="02020603050405020304" pitchFamily="18" charset="0"/>
                <a:cs typeface="Courier New" panose="02070309020205020404" pitchFamily="49" charset="0"/>
              </a:rPr>
              <a:t>This account is used to record an offset to USSGL Account 599700 Financing Sources Transferred in From Custodial Statement Collections. It is intended to allow the recipient entity to reclassify the collection receipt as a liability to be recognized as a revenue in a future period.</a:t>
            </a:r>
            <a:endParaRPr lang="en-US" sz="20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457200" lvl="1" indent="0">
              <a:buNone/>
            </a:pPr>
            <a:endParaRPr lang="en-US" sz="1800" dirty="0">
              <a:effectLst/>
              <a:latin typeface="Times New Roman" panose="02020603050405020304" pitchFamily="18" charset="0"/>
              <a:ea typeface="Times New Roman" panose="02020603050405020304" pitchFamily="18" charset="0"/>
            </a:endParaRPr>
          </a:p>
          <a:p>
            <a:r>
              <a:rPr lang="en-US" sz="2600" dirty="0"/>
              <a:t>(Modified) 259000 – Other Debt</a:t>
            </a:r>
            <a:endParaRPr lang="en-US" sz="2600" dirty="0">
              <a:highlight>
                <a:srgbClr val="FFFF00"/>
              </a:highlight>
            </a:endParaRPr>
          </a:p>
          <a:p>
            <a:pPr lvl="1"/>
            <a:r>
              <a:rPr lang="en-US" sz="2000" dirty="0">
                <a:solidFill>
                  <a:srgbClr val="000000"/>
                </a:solidFill>
                <a:effectLst/>
                <a:latin typeface="Times New Roman" panose="02020603050405020304" pitchFamily="18" charset="0"/>
                <a:ea typeface="Times New Roman" panose="02020603050405020304" pitchFamily="18" charset="0"/>
              </a:rPr>
              <a:t>This account is used to record all other forms of U.S. Federal Government obligations, secured and unsecured, not otherwise classified in another USSGL account. </a:t>
            </a:r>
            <a:r>
              <a:rPr lang="en-US" sz="2000" dirty="0">
                <a:solidFill>
                  <a:srgbClr val="000000"/>
                </a:solidFill>
                <a:effectLst/>
                <a:highlight>
                  <a:srgbClr val="008000"/>
                </a:highlight>
                <a:latin typeface="Times New Roman" panose="02020603050405020304" pitchFamily="18" charset="0"/>
                <a:ea typeface="Times New Roman" panose="02020603050405020304" pitchFamily="18" charset="0"/>
              </a:rPr>
              <a:t>This account excludes appropriated debt and repayable advances.  </a:t>
            </a:r>
            <a:r>
              <a:rPr lang="en-US" sz="2000" dirty="0">
                <a:solidFill>
                  <a:srgbClr val="000000"/>
                </a:solidFill>
                <a:effectLst/>
                <a:latin typeface="Times New Roman" panose="02020603050405020304" pitchFamily="18" charset="0"/>
                <a:ea typeface="Times New Roman" panose="02020603050405020304" pitchFamily="18" charset="0"/>
              </a:rPr>
              <a:t>This account does not close at year-end. </a:t>
            </a:r>
            <a:endParaRPr lang="en-US" sz="20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457200" lvl="1" indent="0">
              <a:buNone/>
            </a:pPr>
            <a:endParaRPr lang="en-US" sz="1800" dirty="0"/>
          </a:p>
          <a:p>
            <a:pPr marL="0" indent="0">
              <a:buNone/>
            </a:pPr>
            <a:endParaRPr lang="en-US" sz="1800" dirty="0">
              <a:effectLst/>
              <a:latin typeface="Times New Roman" panose="02020603050405020304" pitchFamily="18" charset="0"/>
              <a:ea typeface="Times New Roman" panose="02020603050405020304" pitchFamily="18" charset="0"/>
            </a:endParaRPr>
          </a:p>
          <a:p>
            <a:pPr lvl="1"/>
            <a:endParaRPr lang="en-US" dirty="0"/>
          </a:p>
          <a:p>
            <a:endParaRPr lang="en-US" sz="2600" dirty="0"/>
          </a:p>
          <a:p>
            <a:pPr lvl="1"/>
            <a:endParaRPr lang="en-US" sz="2200" dirty="0"/>
          </a:p>
          <a:p>
            <a:pPr marL="457200" lvl="1" indent="0">
              <a:buNone/>
            </a:pPr>
            <a:endParaRPr lang="en-US" sz="2200" dirty="0"/>
          </a:p>
          <a:p>
            <a:endParaRPr lang="en-US" sz="2600" dirty="0"/>
          </a:p>
        </p:txBody>
      </p:sp>
      <p:sp>
        <p:nvSpPr>
          <p:cNvPr id="3" name="Content Placeholder 2"/>
          <p:cNvSpPr>
            <a:spLocks noGrp="1"/>
          </p:cNvSpPr>
          <p:nvPr>
            <p:ph sz="quarter" idx="11"/>
          </p:nvPr>
        </p:nvSpPr>
        <p:spPr/>
        <p:txBody>
          <a:bodyPr/>
          <a:lstStyle/>
          <a:p>
            <a:r>
              <a:rPr lang="en-US" sz="3600" dirty="0"/>
              <a:t>FY 2023 Ballot items – New &amp; Modified</a:t>
            </a:r>
          </a:p>
        </p:txBody>
      </p:sp>
    </p:spTree>
    <p:extLst>
      <p:ext uri="{BB962C8B-B14F-4D97-AF65-F5344CB8AC3E}">
        <p14:creationId xmlns:p14="http://schemas.microsoft.com/office/powerpoint/2010/main" val="1162505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600" dirty="0"/>
              <a:t>Coordinating with OMB to address budgetary guidance</a:t>
            </a:r>
            <a:endParaRPr lang="en-US" sz="1800" dirty="0"/>
          </a:p>
          <a:p>
            <a:pPr lvl="1"/>
            <a:r>
              <a:rPr lang="en-US" sz="1800" dirty="0"/>
              <a:t>Prior-Period Adjustments (PPA) </a:t>
            </a:r>
          </a:p>
          <a:p>
            <a:pPr lvl="1"/>
            <a:r>
              <a:rPr lang="en-US" sz="1800" dirty="0"/>
              <a:t>Prior-Year Adjustments (PYA) </a:t>
            </a:r>
          </a:p>
          <a:p>
            <a:pPr lvl="1"/>
            <a:r>
              <a:rPr lang="en-US" sz="1800" dirty="0"/>
              <a:t>Economy Act Scenario</a:t>
            </a:r>
          </a:p>
          <a:p>
            <a:pPr lvl="1"/>
            <a:r>
              <a:rPr lang="en-US" sz="1800" dirty="0"/>
              <a:t>Revolving Fund Scenario</a:t>
            </a:r>
          </a:p>
          <a:p>
            <a:pPr lvl="1"/>
            <a:r>
              <a:rPr lang="en-US" sz="1800" dirty="0"/>
              <a:t>Potential Updates to Custodial Scenario</a:t>
            </a:r>
          </a:p>
          <a:p>
            <a:pPr lvl="1"/>
            <a:r>
              <a:rPr lang="en-US" sz="1800" dirty="0"/>
              <a:t>Lease Scenario(s)</a:t>
            </a:r>
          </a:p>
          <a:p>
            <a:pPr marL="457200" lvl="1" indent="0">
              <a:buNone/>
            </a:pPr>
            <a:endParaRPr lang="en-US" sz="2200" dirty="0"/>
          </a:p>
          <a:p>
            <a:pPr lvl="2"/>
            <a:endParaRPr lang="en-US" sz="1800" dirty="0"/>
          </a:p>
          <a:p>
            <a:pPr lvl="1"/>
            <a:endParaRPr lang="en-US" sz="2200" dirty="0"/>
          </a:p>
          <a:p>
            <a:pPr marL="0" indent="0">
              <a:buNone/>
            </a:pPr>
            <a:endParaRPr lang="en-US" sz="2200" dirty="0"/>
          </a:p>
          <a:p>
            <a:pPr marL="457200" lvl="1" indent="0">
              <a:buNone/>
            </a:pPr>
            <a:endParaRPr lang="en-US" sz="2200" dirty="0"/>
          </a:p>
          <a:p>
            <a:endParaRPr lang="en-US" sz="2600" dirty="0"/>
          </a:p>
        </p:txBody>
      </p:sp>
      <p:sp>
        <p:nvSpPr>
          <p:cNvPr id="3" name="Content Placeholder 2"/>
          <p:cNvSpPr>
            <a:spLocks noGrp="1"/>
          </p:cNvSpPr>
          <p:nvPr>
            <p:ph sz="quarter" idx="11"/>
          </p:nvPr>
        </p:nvSpPr>
        <p:spPr/>
        <p:txBody>
          <a:bodyPr/>
          <a:lstStyle/>
          <a:p>
            <a:r>
              <a:rPr lang="en-US" sz="4400" dirty="0">
                <a:latin typeface="+mn-lt"/>
              </a:rPr>
              <a:t>USSGL Scenarios</a:t>
            </a:r>
          </a:p>
        </p:txBody>
      </p:sp>
    </p:spTree>
    <p:extLst>
      <p:ext uri="{BB962C8B-B14F-4D97-AF65-F5344CB8AC3E}">
        <p14:creationId xmlns:p14="http://schemas.microsoft.com/office/powerpoint/2010/main" val="2822251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765BE5-CA4A-434C-91A0-5233BA722588}"/>
              </a:ext>
            </a:extLst>
          </p:cNvPr>
          <p:cNvSpPr>
            <a:spLocks noGrp="1"/>
          </p:cNvSpPr>
          <p:nvPr>
            <p:ph sz="quarter" idx="10"/>
          </p:nvPr>
        </p:nvSpPr>
        <p:spPr/>
        <p:txBody>
          <a:bodyPr/>
          <a:lstStyle/>
          <a:p>
            <a:r>
              <a:rPr lang="en-US" sz="2800" b="1" dirty="0"/>
              <a:t>Working Groups</a:t>
            </a:r>
          </a:p>
          <a:p>
            <a:pPr lvl="1"/>
            <a:r>
              <a:rPr lang="en-US" dirty="0"/>
              <a:t>Custodial Guidance</a:t>
            </a:r>
          </a:p>
          <a:p>
            <a:pPr lvl="1"/>
            <a:r>
              <a:rPr lang="en-US" dirty="0"/>
              <a:t>OMB Abnormal Balance Resolutions</a:t>
            </a:r>
          </a:p>
          <a:p>
            <a:pPr lvl="1"/>
            <a:r>
              <a:rPr lang="en-US" dirty="0"/>
              <a:t>Lease Guidance</a:t>
            </a:r>
          </a:p>
          <a:p>
            <a:pPr lvl="1"/>
            <a:endParaRPr lang="en-US" dirty="0"/>
          </a:p>
          <a:p>
            <a:pPr marL="457200" lvl="1" indent="0">
              <a:buNone/>
            </a:pPr>
            <a:endParaRPr lang="en-US" dirty="0"/>
          </a:p>
          <a:p>
            <a:r>
              <a:rPr lang="en-US" sz="2800" b="1" dirty="0"/>
              <a:t>Issues Resolution</a:t>
            </a:r>
          </a:p>
          <a:p>
            <a:pPr lvl="1"/>
            <a:r>
              <a:rPr lang="en-US" sz="2400" dirty="0"/>
              <a:t>Online issues log  </a:t>
            </a:r>
            <a:r>
              <a:rPr lang="en-US" sz="1600" dirty="0">
                <a:hlinkClick r:id="rId2"/>
              </a:rPr>
              <a:t>https://www.fiscal.treasury.gov/ussgl/report-an-issue.html</a:t>
            </a:r>
            <a:r>
              <a:rPr lang="en-US" sz="1600" dirty="0"/>
              <a:t> </a:t>
            </a:r>
          </a:p>
          <a:p>
            <a:pPr lvl="1"/>
            <a:r>
              <a:rPr lang="en-US" sz="2400" dirty="0"/>
              <a:t>USSGL Issues Template</a:t>
            </a:r>
          </a:p>
          <a:p>
            <a:pPr lvl="1"/>
            <a:endParaRPr lang="en-US" sz="2400" dirty="0"/>
          </a:p>
          <a:p>
            <a:pPr marL="0" indent="0">
              <a:buNone/>
            </a:pPr>
            <a:endParaRPr lang="en-US" dirty="0"/>
          </a:p>
        </p:txBody>
      </p:sp>
      <p:sp>
        <p:nvSpPr>
          <p:cNvPr id="3" name="Content Placeholder 2">
            <a:extLst>
              <a:ext uri="{FF2B5EF4-FFF2-40B4-BE49-F238E27FC236}">
                <a16:creationId xmlns:a16="http://schemas.microsoft.com/office/drawing/2014/main" id="{C0F24017-0060-44E0-BF53-F13656C1E698}"/>
              </a:ext>
            </a:extLst>
          </p:cNvPr>
          <p:cNvSpPr>
            <a:spLocks noGrp="1"/>
          </p:cNvSpPr>
          <p:nvPr>
            <p:ph sz="quarter" idx="11"/>
          </p:nvPr>
        </p:nvSpPr>
        <p:spPr/>
        <p:txBody>
          <a:bodyPr/>
          <a:lstStyle/>
          <a:p>
            <a:r>
              <a:rPr lang="en-US" sz="3200" dirty="0"/>
              <a:t>USSGL Working Groups &amp; Issue Resolution</a:t>
            </a:r>
          </a:p>
        </p:txBody>
      </p:sp>
    </p:spTree>
    <p:extLst>
      <p:ext uri="{BB962C8B-B14F-4D97-AF65-F5344CB8AC3E}">
        <p14:creationId xmlns:p14="http://schemas.microsoft.com/office/powerpoint/2010/main" val="10025000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600" dirty="0"/>
              <a:t>Proposed Secondary Market USSGLs</a:t>
            </a:r>
          </a:p>
          <a:p>
            <a:pPr lvl="1"/>
            <a:r>
              <a:rPr lang="en-US" sz="2000" dirty="0">
                <a:latin typeface="TimesNewRoman"/>
                <a:ea typeface="Times New Roman" panose="02020603050405020304" pitchFamily="18" charset="0"/>
                <a:cs typeface="Courier New" panose="02070309020205020404" pitchFamily="49" charset="0"/>
              </a:rPr>
              <a:t>Originally Balloted for FY22, but now FY23 effective date.</a:t>
            </a:r>
            <a:endParaRPr lang="en-US" sz="20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457200" lvl="1" indent="0">
              <a:buNone/>
            </a:pPr>
            <a:endParaRPr lang="en-US" sz="1800" dirty="0">
              <a:effectLst/>
              <a:latin typeface="Times New Roman" panose="02020603050405020304" pitchFamily="18" charset="0"/>
              <a:ea typeface="Times New Roman" panose="02020603050405020304" pitchFamily="18" charset="0"/>
            </a:endParaRPr>
          </a:p>
          <a:p>
            <a:r>
              <a:rPr lang="en-US" sz="2600" dirty="0"/>
              <a:t>Modification to Transaction Code (TC) F148</a:t>
            </a:r>
          </a:p>
          <a:p>
            <a:pPr lvl="1"/>
            <a:r>
              <a:rPr lang="en-US" sz="1800" dirty="0">
                <a:effectLst/>
                <a:latin typeface="TimesNewRoman"/>
                <a:ea typeface="Times New Roman" panose="02020603050405020304" pitchFamily="18" charset="0"/>
                <a:cs typeface="Courier New" panose="02070309020205020404" pitchFamily="49" charset="0"/>
              </a:rPr>
              <a:t>It now says To record the return of an appropriation originally derived from the General Fund of the U.S. Government that is reduced by </a:t>
            </a:r>
            <a:r>
              <a:rPr lang="en-US" sz="1800" dirty="0">
                <a:effectLst/>
                <a:highlight>
                  <a:srgbClr val="008A3E"/>
                </a:highlight>
                <a:latin typeface="TimesNewRoman"/>
                <a:ea typeface="Times New Roman" panose="02020603050405020304" pitchFamily="18" charset="0"/>
                <a:cs typeface="Courier New" panose="02070309020205020404" pitchFamily="49" charset="0"/>
              </a:rPr>
              <a:t>an amount equivalent to the offsetting collections or receipts</a:t>
            </a:r>
            <a:r>
              <a:rPr lang="en-US" sz="1800" dirty="0">
                <a:effectLst/>
                <a:latin typeface="TimesNewRoman"/>
                <a:ea typeface="Times New Roman" panose="02020603050405020304" pitchFamily="18" charset="0"/>
                <a:cs typeface="Courier New" panose="02070309020205020404" pitchFamily="49" charset="0"/>
              </a:rPr>
              <a:t>.  This transaction is accomplished with a negative appropriation warrant request submitted to Treasury.</a:t>
            </a: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p>
            <a:r>
              <a:rPr lang="en-US" sz="2600" dirty="0"/>
              <a:t>599750 – Financing Sources Transferred In From the Custodial Statement Collections – Contract Account</a:t>
            </a:r>
          </a:p>
          <a:p>
            <a:pPr lvl="1"/>
            <a:r>
              <a:rPr lang="en-US" sz="1800" dirty="0"/>
              <a:t>Added to the background to make clear that it is for FY 2023 and later and disclaimer that the published Custodial Guidance is still to be used by the recipient agency.</a:t>
            </a:r>
          </a:p>
          <a:p>
            <a:pPr lvl="1"/>
            <a:endParaRPr lang="en-US" sz="20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457200" lvl="1" indent="0">
              <a:buNone/>
            </a:pPr>
            <a:endParaRPr lang="en-US" sz="1800" dirty="0"/>
          </a:p>
          <a:p>
            <a:pPr marL="0" indent="0">
              <a:buNone/>
            </a:pPr>
            <a:endParaRPr lang="en-US" sz="1800" dirty="0">
              <a:effectLst/>
              <a:latin typeface="Times New Roman" panose="02020603050405020304" pitchFamily="18" charset="0"/>
              <a:ea typeface="Times New Roman" panose="02020603050405020304" pitchFamily="18" charset="0"/>
            </a:endParaRPr>
          </a:p>
          <a:p>
            <a:pPr lvl="1"/>
            <a:endParaRPr lang="en-US" dirty="0"/>
          </a:p>
          <a:p>
            <a:endParaRPr lang="en-US" sz="2600" dirty="0"/>
          </a:p>
          <a:p>
            <a:pPr lvl="1"/>
            <a:endParaRPr lang="en-US" sz="2200" dirty="0"/>
          </a:p>
          <a:p>
            <a:pPr marL="457200" lvl="1" indent="0">
              <a:buNone/>
            </a:pPr>
            <a:endParaRPr lang="en-US" sz="2200" dirty="0"/>
          </a:p>
          <a:p>
            <a:endParaRPr lang="en-US" sz="2600" dirty="0"/>
          </a:p>
        </p:txBody>
      </p:sp>
      <p:sp>
        <p:nvSpPr>
          <p:cNvPr id="3" name="Content Placeholder 2"/>
          <p:cNvSpPr>
            <a:spLocks noGrp="1"/>
          </p:cNvSpPr>
          <p:nvPr>
            <p:ph sz="quarter" idx="11"/>
          </p:nvPr>
        </p:nvSpPr>
        <p:spPr/>
        <p:txBody>
          <a:bodyPr/>
          <a:lstStyle/>
          <a:p>
            <a:r>
              <a:rPr lang="en-US" dirty="0"/>
              <a:t>Updates After April IRC Meeting</a:t>
            </a:r>
            <a:endParaRPr lang="en-US" sz="3600" dirty="0"/>
          </a:p>
        </p:txBody>
      </p:sp>
    </p:spTree>
    <p:extLst>
      <p:ext uri="{BB962C8B-B14F-4D97-AF65-F5344CB8AC3E}">
        <p14:creationId xmlns:p14="http://schemas.microsoft.com/office/powerpoint/2010/main" val="39664746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600" dirty="0"/>
              <a:t>161020 - Investments in Marketable U.S. Treasury Securities Purchased on the Secondary Market</a:t>
            </a:r>
          </a:p>
          <a:p>
            <a:pPr lvl="1"/>
            <a:r>
              <a:rPr lang="en-US" sz="2200" dirty="0"/>
              <a:t>This USSGL needs to crosswalk to Schedule P – Lines 5000 and 5001.  Please note this USSGL also crosswalks to the Balance Sheet.</a:t>
            </a:r>
            <a:endParaRPr lang="en-US" sz="1800" dirty="0">
              <a:effectLst/>
              <a:latin typeface="Times New Roman" panose="02020603050405020304" pitchFamily="18" charset="0"/>
              <a:ea typeface="Times New Roman" panose="02020603050405020304" pitchFamily="18" charset="0"/>
            </a:endParaRPr>
          </a:p>
          <a:p>
            <a:r>
              <a:rPr lang="en-US" sz="2600" dirty="0"/>
              <a:t>Modification to Statement of Budgetary Resources</a:t>
            </a:r>
          </a:p>
          <a:p>
            <a:pPr lvl="1"/>
            <a:r>
              <a:rPr lang="en-US" sz="1800" dirty="0">
                <a:latin typeface="TimesNewRoman"/>
                <a:ea typeface="Times New Roman" panose="02020603050405020304" pitchFamily="18" charset="0"/>
                <a:cs typeface="Courier New" panose="02070309020205020404" pitchFamily="49" charset="0"/>
              </a:rPr>
              <a:t>On both the FY 2022 and FY 2023 crosswalks on line 1071 for USSGLs 487200 and 497200 we mistakenly left the F/N indicator off on four lines.  Updates have been made.</a:t>
            </a: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p>
            <a:r>
              <a:rPr lang="en-US" sz="2600" dirty="0"/>
              <a:t>Balance Sheet - New Lines 6.3 and 26.6</a:t>
            </a:r>
          </a:p>
          <a:p>
            <a:pPr lvl="1"/>
            <a:r>
              <a:rPr lang="en-US" sz="2200" dirty="0"/>
              <a:t>At the IRC several agencies raised concerns about the word “reimbursable” being part of the title.  At the time of publication, several options are being discussed and will be shared soon.</a:t>
            </a:r>
          </a:p>
          <a:p>
            <a:pPr lvl="1"/>
            <a:endParaRPr lang="en-US" sz="1800" dirty="0"/>
          </a:p>
          <a:p>
            <a:pPr lvl="1"/>
            <a:endParaRPr lang="en-US" sz="20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457200" lvl="1" indent="0">
              <a:buNone/>
            </a:pPr>
            <a:endParaRPr lang="en-US" sz="1800" dirty="0"/>
          </a:p>
          <a:p>
            <a:pPr marL="0" indent="0">
              <a:buNone/>
            </a:pPr>
            <a:endParaRPr lang="en-US" sz="1800" dirty="0">
              <a:effectLst/>
              <a:latin typeface="Times New Roman" panose="02020603050405020304" pitchFamily="18" charset="0"/>
              <a:ea typeface="Times New Roman" panose="02020603050405020304" pitchFamily="18" charset="0"/>
            </a:endParaRPr>
          </a:p>
          <a:p>
            <a:pPr lvl="1"/>
            <a:endParaRPr lang="en-US" dirty="0"/>
          </a:p>
          <a:p>
            <a:endParaRPr lang="en-US" sz="2600" dirty="0"/>
          </a:p>
          <a:p>
            <a:pPr lvl="1"/>
            <a:endParaRPr lang="en-US" sz="2200" dirty="0"/>
          </a:p>
          <a:p>
            <a:pPr marL="457200" lvl="1" indent="0">
              <a:buNone/>
            </a:pPr>
            <a:endParaRPr lang="en-US" sz="2200" dirty="0"/>
          </a:p>
          <a:p>
            <a:endParaRPr lang="en-US" sz="2600" dirty="0"/>
          </a:p>
        </p:txBody>
      </p:sp>
      <p:sp>
        <p:nvSpPr>
          <p:cNvPr id="3" name="Content Placeholder 2"/>
          <p:cNvSpPr>
            <a:spLocks noGrp="1"/>
          </p:cNvSpPr>
          <p:nvPr>
            <p:ph sz="quarter" idx="11"/>
          </p:nvPr>
        </p:nvSpPr>
        <p:spPr/>
        <p:txBody>
          <a:bodyPr/>
          <a:lstStyle/>
          <a:p>
            <a:r>
              <a:rPr lang="en-US" dirty="0"/>
              <a:t>Updates After April IRC Meeting</a:t>
            </a:r>
            <a:endParaRPr lang="en-US" sz="3600" dirty="0"/>
          </a:p>
        </p:txBody>
      </p:sp>
    </p:spTree>
    <p:extLst>
      <p:ext uri="{BB962C8B-B14F-4D97-AF65-F5344CB8AC3E}">
        <p14:creationId xmlns:p14="http://schemas.microsoft.com/office/powerpoint/2010/main" val="11497724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2235" y="973892"/>
            <a:ext cx="8121854" cy="48320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prstClr val="black"/>
                </a:solidFill>
                <a:latin typeface="Arial" panose="020B0604020202020204" pitchFamily="34" charset="0"/>
                <a:cs typeface="Arial" panose="020B0604020202020204" pitchFamily="34" charset="0"/>
              </a:rPr>
              <a:t>Stephen Riley</a:t>
            </a: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Department of the Treasury</a:t>
            </a:r>
            <a:b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br>
            <a: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Bureau of the Fiscal Service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(304) 480-7536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3"/>
              </a:rPr>
              <a:t>Stephen.Riley@fiscal.treasury.gov</a:t>
            </a: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4"/>
              </a:rPr>
              <a:t>USSGL.Issues@fiscal.treasury.gov</a:t>
            </a: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prstClr val="black"/>
              </a:solidFill>
              <a:latin typeface="Arial" panose="020B0604020202020204" pitchFamily="34" charset="0"/>
              <a:cs typeface="Arial" panose="020B0604020202020204" pitchFamily="34" charset="0"/>
            </a:endParaRPr>
          </a:p>
          <a:p>
            <a:pPr lvl="0">
              <a:defRPr/>
            </a:pPr>
            <a:r>
              <a:rPr lang="en-US" sz="1600" b="1" dirty="0">
                <a:solidFill>
                  <a:prstClr val="black"/>
                </a:solidFill>
                <a:latin typeface="Arial" panose="020B0604020202020204" pitchFamily="34" charset="0"/>
                <a:cs typeface="Arial" panose="020B0604020202020204" pitchFamily="34" charset="0"/>
              </a:rPr>
              <a:t>Josh Hudkins</a:t>
            </a:r>
          </a:p>
          <a:p>
            <a:pPr lvl="0">
              <a:defRPr/>
            </a:pPr>
            <a:r>
              <a:rPr lang="en-US" sz="1600" dirty="0">
                <a:solidFill>
                  <a:prstClr val="black"/>
                </a:solidFill>
                <a:latin typeface="Arial" panose="020B0604020202020204" pitchFamily="34" charset="0"/>
                <a:cs typeface="Arial" panose="020B0604020202020204" pitchFamily="34" charset="0"/>
              </a:rPr>
              <a:t>	Department of the Treasury</a:t>
            </a:r>
            <a:br>
              <a:rPr lang="en-US" sz="1600" dirty="0">
                <a:solidFill>
                  <a:prstClr val="black"/>
                </a:solidFill>
                <a:latin typeface="Arial" panose="020B0604020202020204" pitchFamily="34" charset="0"/>
                <a:cs typeface="Arial" panose="020B0604020202020204" pitchFamily="34" charset="0"/>
              </a:rPr>
            </a:br>
            <a:r>
              <a:rPr lang="en-US" sz="1600" dirty="0">
                <a:solidFill>
                  <a:prstClr val="black"/>
                </a:solidFill>
                <a:latin typeface="Arial" panose="020B0604020202020204" pitchFamily="34" charset="0"/>
                <a:cs typeface="Arial" panose="020B0604020202020204" pitchFamily="34" charset="0"/>
              </a:rPr>
              <a:t>	Bureau of the Fiscal Service</a:t>
            </a:r>
          </a:p>
          <a:p>
            <a:pPr lvl="0">
              <a:defRPr/>
            </a:pPr>
            <a:r>
              <a:rPr lang="en-US" sz="1600" dirty="0">
                <a:solidFill>
                  <a:prstClr val="black"/>
                </a:solidFill>
                <a:latin typeface="Arial" panose="020B0604020202020204" pitchFamily="34" charset="0"/>
                <a:cs typeface="Arial" panose="020B0604020202020204" pitchFamily="34" charset="0"/>
              </a:rPr>
              <a:t>	(304) 480-7602</a:t>
            </a:r>
          </a:p>
          <a:p>
            <a:pPr>
              <a:defRPr/>
            </a:pPr>
            <a:r>
              <a:rPr lang="en-US" sz="1600" dirty="0">
                <a:solidFill>
                  <a:prstClr val="black"/>
                </a:solidFill>
                <a:latin typeface="Arial" panose="020B0604020202020204" pitchFamily="34" charset="0"/>
                <a:cs typeface="Arial" panose="020B0604020202020204" pitchFamily="34" charset="0"/>
              </a:rPr>
              <a:t>	</a:t>
            </a:r>
            <a:r>
              <a:rPr lang="en-US" sz="1600" dirty="0">
                <a:solidFill>
                  <a:srgbClr val="7030A0"/>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Joshua.Hudkins@fiscal.treasury.gov</a:t>
            </a:r>
            <a:endParaRPr lang="en-US" sz="1600" dirty="0">
              <a:solidFill>
                <a:srgbClr val="7030A0"/>
              </a:solidFill>
              <a:latin typeface="Arial" panose="020B0604020202020204" pitchFamily="34" charset="0"/>
              <a:cs typeface="Arial" panose="020B0604020202020204" pitchFamily="34" charset="0"/>
            </a:endParaRPr>
          </a:p>
          <a:p>
            <a:pPr>
              <a:defRPr/>
            </a:pPr>
            <a:r>
              <a:rPr lang="en-US" sz="1600" dirty="0">
                <a:solidFill>
                  <a:srgbClr val="7030A0"/>
                </a:solidFill>
                <a:latin typeface="Arial" panose="020B0604020202020204" pitchFamily="34" charset="0"/>
                <a:cs typeface="Arial" panose="020B0604020202020204" pitchFamily="34" charset="0"/>
              </a:rPr>
              <a:t>        	</a:t>
            </a:r>
            <a:r>
              <a:rPr lang="en-US" sz="1600" dirty="0">
                <a:solidFill>
                  <a:srgbClr val="7030A0"/>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USSGL.Issues@fiscal.treasury.gov  </a:t>
            </a:r>
            <a:endParaRPr lang="en-US" sz="1600" dirty="0">
              <a:solidFill>
                <a:srgbClr val="7030A0"/>
              </a:solidFill>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 y="1041051"/>
            <a:ext cx="3571875" cy="13973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02125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7450" y="126170"/>
            <a:ext cx="5760750" cy="830997"/>
          </a:xfrm>
          <a:prstGeom prst="rect">
            <a:avLst/>
          </a:prstGeom>
          <a:noFill/>
        </p:spPr>
        <p:txBody>
          <a:bodyPr wrap="square" rtlCol="0">
            <a:spAutoFit/>
          </a:bodyPr>
          <a:lstStyle/>
          <a:p>
            <a:r>
              <a:rPr lang="en-US" sz="4800" dirty="0"/>
              <a:t>Agenda</a:t>
            </a:r>
          </a:p>
        </p:txBody>
      </p:sp>
      <p:sp>
        <p:nvSpPr>
          <p:cNvPr id="4" name="TextBox 3"/>
          <p:cNvSpPr txBox="1"/>
          <p:nvPr/>
        </p:nvSpPr>
        <p:spPr>
          <a:xfrm>
            <a:off x="232235" y="957167"/>
            <a:ext cx="8449100" cy="4893647"/>
          </a:xfrm>
          <a:prstGeom prst="rect">
            <a:avLst/>
          </a:prstGeom>
          <a:noFill/>
        </p:spPr>
        <p:txBody>
          <a:bodyPr wrap="square" rtlCol="0">
            <a:spAutoFit/>
          </a:bodyPr>
          <a:lstStyle/>
          <a:p>
            <a:pPr marL="914400" lvl="1"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Fiscal Year 2022 Ballot Items</a:t>
            </a:r>
          </a:p>
          <a:p>
            <a:pPr lvl="1"/>
            <a:endParaRPr lang="en-US" sz="2200"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Fiscal Year 2023 Ballot items</a:t>
            </a:r>
          </a:p>
          <a:p>
            <a:pPr lvl="1"/>
            <a:endParaRPr lang="en-US" sz="2200"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USSGL Scenarios</a:t>
            </a:r>
          </a:p>
          <a:p>
            <a:pPr marL="914400" lvl="1" indent="-45720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USSGL Working Groups</a:t>
            </a:r>
          </a:p>
          <a:p>
            <a:pPr marL="914400" lvl="1" indent="-45720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USSGL Issues Resolution</a:t>
            </a:r>
          </a:p>
          <a:p>
            <a:pPr marL="914400" lvl="1" indent="-45720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Updates on Information provided at April IRC meeting</a:t>
            </a:r>
          </a:p>
          <a:p>
            <a:pPr marL="914400" lvl="1" indent="-45720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lvl="1"/>
            <a:endParaRPr lang="en-US" sz="2200"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endParaRPr lang="en-US"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353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600" dirty="0"/>
              <a:t>421000 Anticipated Reimbursements</a:t>
            </a:r>
          </a:p>
          <a:p>
            <a:pPr marR="0" lvl="1">
              <a:spcAft>
                <a:spcPts val="0"/>
              </a:spcAft>
            </a:pPr>
            <a:r>
              <a:rPr lang="en-US" sz="2200" dirty="0"/>
              <a:t>This account is used to record the estimate of reimbursements expected to be earned during the current fiscal year, based on customer orders or services received or provided. </a:t>
            </a:r>
            <a:r>
              <a:rPr lang="en-US" sz="2200" dirty="0">
                <a:highlight>
                  <a:srgbClr val="008000"/>
                </a:highlight>
              </a:rPr>
              <a:t>Although the normal balance for this account is debit, it is acceptable for this account to have a credit balance.</a:t>
            </a:r>
          </a:p>
          <a:p>
            <a:pPr lvl="1"/>
            <a:endParaRPr lang="en-US" sz="2600" dirty="0"/>
          </a:p>
          <a:p>
            <a:r>
              <a:rPr lang="en-US" sz="2600" dirty="0"/>
              <a:t>421100 Anticipated Reimbursements Used for Substitution </a:t>
            </a:r>
            <a:r>
              <a:rPr lang="en-US" sz="2600" dirty="0">
                <a:highlight>
                  <a:srgbClr val="008000"/>
                </a:highlight>
              </a:rPr>
              <a:t>or Liquidation </a:t>
            </a:r>
            <a:r>
              <a:rPr lang="en-US" sz="2600" dirty="0"/>
              <a:t>of Contract Authority</a:t>
            </a:r>
          </a:p>
          <a:p>
            <a:pPr lvl="1"/>
            <a:r>
              <a:rPr lang="en-US" sz="1800" dirty="0">
                <a:effectLst/>
                <a:latin typeface="Times New Roman" panose="02020603050405020304" pitchFamily="18" charset="0"/>
                <a:ea typeface="Times New Roman" panose="02020603050405020304" pitchFamily="18" charset="0"/>
              </a:rPr>
              <a:t>This account is used for estimating the amount of spending authority from offsetting collections represented by unfilled customer orders </a:t>
            </a:r>
            <a:r>
              <a:rPr lang="en-US" sz="1800" dirty="0">
                <a:effectLst/>
                <a:highlight>
                  <a:srgbClr val="008000"/>
                </a:highlight>
                <a:latin typeface="Times New Roman" panose="02020603050405020304" pitchFamily="18" charset="0"/>
                <a:ea typeface="Times New Roman" panose="02020603050405020304" pitchFamily="18" charset="0"/>
              </a:rPr>
              <a:t>with or without advances </a:t>
            </a:r>
            <a:r>
              <a:rPr lang="en-US" sz="1800" strike="sngStrike" dirty="0">
                <a:solidFill>
                  <a:srgbClr val="FF0000"/>
                </a:solidFill>
                <a:effectLst/>
                <a:latin typeface="Times New Roman" panose="02020603050405020304" pitchFamily="18" charset="0"/>
                <a:ea typeface="Times New Roman" panose="02020603050405020304" pitchFamily="18" charset="0"/>
              </a:rPr>
              <a:t>or accounts receivable</a:t>
            </a:r>
            <a:r>
              <a:rPr lang="en-US" sz="1800" dirty="0">
                <a:effectLst/>
                <a:latin typeface="Times New Roman" panose="02020603050405020304" pitchFamily="18" charset="0"/>
                <a:ea typeface="Times New Roman" panose="02020603050405020304" pitchFamily="18" charset="0"/>
              </a:rPr>
              <a:t> used to replace obligated contract authority as a budgetary resource during the current fiscal year subject to Office of Management and Budget apportionment that will be used for substitution of contract authority. This USSGL account can only be used by the Department of Defense Working Capital Fund.</a:t>
            </a:r>
            <a:endParaRPr lang="en-US" sz="2200" dirty="0"/>
          </a:p>
          <a:p>
            <a:pPr marL="0" indent="0">
              <a:buNone/>
            </a:pPr>
            <a:endParaRPr lang="en-US" sz="2600" dirty="0"/>
          </a:p>
          <a:p>
            <a:pPr marL="457200" lvl="1" indent="0">
              <a:buNone/>
            </a:pPr>
            <a:endParaRPr lang="en-US" dirty="0"/>
          </a:p>
        </p:txBody>
      </p:sp>
      <p:sp>
        <p:nvSpPr>
          <p:cNvPr id="3" name="Content Placeholder 2"/>
          <p:cNvSpPr>
            <a:spLocks noGrp="1"/>
          </p:cNvSpPr>
          <p:nvPr>
            <p:ph sz="quarter" idx="11"/>
          </p:nvPr>
        </p:nvSpPr>
        <p:spPr/>
        <p:txBody>
          <a:bodyPr/>
          <a:lstStyle/>
          <a:p>
            <a:r>
              <a:rPr lang="en-US" dirty="0">
                <a:latin typeface="+mn-lt"/>
              </a:rPr>
              <a:t>Fiscal Year 2022 Ballot Items - Modifications</a:t>
            </a:r>
          </a:p>
        </p:txBody>
      </p:sp>
    </p:spTree>
    <p:extLst>
      <p:ext uri="{BB962C8B-B14F-4D97-AF65-F5344CB8AC3E}">
        <p14:creationId xmlns:p14="http://schemas.microsoft.com/office/powerpoint/2010/main" val="3595309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28600" y="1239914"/>
            <a:ext cx="8686800" cy="4932285"/>
          </a:xfrm>
        </p:spPr>
        <p:txBody>
          <a:bodyPr/>
          <a:lstStyle/>
          <a:p>
            <a:r>
              <a:rPr lang="en-US" sz="2600" dirty="0"/>
              <a:t>449000 Anticipated Resources – </a:t>
            </a:r>
            <a:r>
              <a:rPr lang="en-US" sz="2600" dirty="0" err="1"/>
              <a:t>Unapportioned</a:t>
            </a:r>
            <a:r>
              <a:rPr lang="en-US" sz="2600" dirty="0"/>
              <a:t> Authority</a:t>
            </a:r>
          </a:p>
          <a:p>
            <a:pPr marR="0" lvl="1">
              <a:spcAft>
                <a:spcPts val="0"/>
              </a:spcAft>
            </a:pPr>
            <a:r>
              <a:rPr lang="en-US" sz="1800" dirty="0"/>
              <a:t>This account is used for the amount of anticipated unobligated budgetary resources not yet apportioned. These funds are not available for obligation. </a:t>
            </a:r>
            <a:r>
              <a:rPr lang="en-US" sz="1800" dirty="0">
                <a:highlight>
                  <a:srgbClr val="008000"/>
                </a:highlight>
              </a:rPr>
              <a:t>Although the normal balance for this account is credit, it is acceptable for this account to have a debit balance.</a:t>
            </a:r>
          </a:p>
          <a:p>
            <a:pPr marL="457200" lvl="1" indent="0">
              <a:buNone/>
            </a:pPr>
            <a:endParaRPr lang="en-US" sz="2600" dirty="0"/>
          </a:p>
          <a:p>
            <a:r>
              <a:rPr lang="en-US" sz="2600" dirty="0"/>
              <a:t>459000 Apportionments – Anticipated Resources – Programs Subject to Apportionment</a:t>
            </a:r>
          </a:p>
          <a:p>
            <a:pPr lvl="1"/>
            <a:r>
              <a:rPr lang="en-US" sz="1800" dirty="0"/>
              <a:t>This account is used to record anticipated amounts apportioned for the current or subsequent periods, for programs subject to apportionment. These amounts are unavailable for obligation. </a:t>
            </a:r>
            <a:r>
              <a:rPr lang="en-US" sz="1800" dirty="0">
                <a:highlight>
                  <a:srgbClr val="008000"/>
                </a:highlight>
              </a:rPr>
              <a:t>Although the normal balance for this account is credit, it is acceptable for this account to have a debit balance.</a:t>
            </a:r>
          </a:p>
          <a:p>
            <a:pPr marL="0" indent="0">
              <a:buNone/>
            </a:pPr>
            <a:endParaRPr lang="en-US" sz="1800" dirty="0"/>
          </a:p>
          <a:p>
            <a:pPr lvl="1"/>
            <a:endParaRPr lang="en-US" sz="1800" dirty="0"/>
          </a:p>
          <a:p>
            <a:pPr marL="0" indent="0">
              <a:buNone/>
            </a:pPr>
            <a:endParaRPr lang="en-US" sz="1800" dirty="0"/>
          </a:p>
          <a:p>
            <a:pPr marL="0" indent="0">
              <a:buNone/>
            </a:pPr>
            <a:endParaRPr lang="en-US" sz="2200" dirty="0"/>
          </a:p>
          <a:p>
            <a:pPr marL="0" indent="0">
              <a:buNone/>
            </a:pPr>
            <a:endParaRPr lang="en-US" sz="2200" dirty="0"/>
          </a:p>
          <a:p>
            <a:pPr lvl="1"/>
            <a:endParaRPr lang="en-US" sz="2200" dirty="0"/>
          </a:p>
          <a:p>
            <a:pPr marL="457200" lvl="1" indent="0">
              <a:buNone/>
            </a:pPr>
            <a:endParaRPr lang="en-US" sz="2200" dirty="0"/>
          </a:p>
          <a:p>
            <a:endParaRPr lang="en-US" sz="2600" dirty="0"/>
          </a:p>
        </p:txBody>
      </p:sp>
      <p:sp>
        <p:nvSpPr>
          <p:cNvPr id="3" name="Content Placeholder 2"/>
          <p:cNvSpPr>
            <a:spLocks noGrp="1"/>
          </p:cNvSpPr>
          <p:nvPr>
            <p:ph sz="quarter" idx="11"/>
          </p:nvPr>
        </p:nvSpPr>
        <p:spPr>
          <a:xfrm>
            <a:off x="228600" y="152401"/>
            <a:ext cx="8686800" cy="1087514"/>
          </a:xfrm>
        </p:spPr>
        <p:txBody>
          <a:bodyPr/>
          <a:lstStyle/>
          <a:p>
            <a:pPr marL="0" lvl="1" indent="0">
              <a:spcBef>
                <a:spcPts val="0"/>
              </a:spcBef>
              <a:buNone/>
            </a:pPr>
            <a:r>
              <a:rPr lang="en-US" sz="3600" dirty="0">
                <a:latin typeface="+mn-lt"/>
              </a:rPr>
              <a:t>Fiscal Year 2022 Ballot items - Modifications </a:t>
            </a:r>
          </a:p>
        </p:txBody>
      </p:sp>
    </p:spTree>
    <p:extLst>
      <p:ext uri="{BB962C8B-B14F-4D97-AF65-F5344CB8AC3E}">
        <p14:creationId xmlns:p14="http://schemas.microsoft.com/office/powerpoint/2010/main" val="3654576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28600" y="1239914"/>
            <a:ext cx="8686800" cy="4932285"/>
          </a:xfrm>
        </p:spPr>
        <p:txBody>
          <a:bodyPr/>
          <a:lstStyle/>
          <a:p>
            <a:r>
              <a:rPr lang="en-US" sz="2600" dirty="0"/>
              <a:t>469000 Anticipated Resources – Programs Exempt From Apportionment</a:t>
            </a:r>
          </a:p>
          <a:p>
            <a:pPr marL="0" indent="0">
              <a:buNone/>
            </a:pPr>
            <a:r>
              <a:rPr lang="en-US" sz="2600" dirty="0"/>
              <a:t>	- </a:t>
            </a:r>
            <a:r>
              <a:rPr lang="en-US" sz="2400" dirty="0">
                <a:effectLst/>
                <a:latin typeface="Times New Roman" panose="02020603050405020304" pitchFamily="18" charset="0"/>
                <a:ea typeface="Times New Roman" panose="02020603050405020304" pitchFamily="18" charset="0"/>
              </a:rPr>
              <a:t>This account is used to record anticipated amounts in programs exempt from apportionment. </a:t>
            </a:r>
            <a:r>
              <a:rPr lang="en-US" sz="2400" dirty="0">
                <a:effectLst/>
                <a:highlight>
                  <a:srgbClr val="008000"/>
                </a:highlight>
                <a:latin typeface="Times New Roman" panose="02020603050405020304" pitchFamily="18" charset="0"/>
                <a:ea typeface="Times New Roman" panose="02020603050405020304" pitchFamily="18" charset="0"/>
              </a:rPr>
              <a:t>Although the normal balance for this account is credit, it is acceptable for this account to have a debit balance.</a:t>
            </a:r>
          </a:p>
          <a:p>
            <a:pPr marL="0" indent="0">
              <a:buNone/>
            </a:pPr>
            <a:endParaRPr lang="en-US" sz="1800" dirty="0"/>
          </a:p>
          <a:p>
            <a:pPr lvl="1"/>
            <a:endParaRPr lang="en-US" sz="2200" dirty="0"/>
          </a:p>
          <a:p>
            <a:pPr marL="457200" lvl="1" indent="0">
              <a:buNone/>
            </a:pPr>
            <a:endParaRPr lang="en-US" sz="2200" dirty="0"/>
          </a:p>
          <a:p>
            <a:endParaRPr lang="en-US" sz="2600" dirty="0"/>
          </a:p>
        </p:txBody>
      </p:sp>
      <p:sp>
        <p:nvSpPr>
          <p:cNvPr id="3" name="Content Placeholder 2"/>
          <p:cNvSpPr>
            <a:spLocks noGrp="1"/>
          </p:cNvSpPr>
          <p:nvPr>
            <p:ph sz="quarter" idx="11"/>
          </p:nvPr>
        </p:nvSpPr>
        <p:spPr>
          <a:xfrm>
            <a:off x="228600" y="152400"/>
            <a:ext cx="8686800" cy="1010705"/>
          </a:xfrm>
        </p:spPr>
        <p:txBody>
          <a:bodyPr/>
          <a:lstStyle/>
          <a:p>
            <a:pPr marL="0" lvl="1" indent="0">
              <a:spcBef>
                <a:spcPts val="0"/>
              </a:spcBef>
              <a:buNone/>
            </a:pPr>
            <a:r>
              <a:rPr lang="en-US" sz="3600" dirty="0">
                <a:latin typeface="+mn-lt"/>
              </a:rPr>
              <a:t>Fiscal Year 2022 Ballot items - Modification</a:t>
            </a:r>
          </a:p>
        </p:txBody>
      </p:sp>
    </p:spTree>
    <p:extLst>
      <p:ext uri="{BB962C8B-B14F-4D97-AF65-F5344CB8AC3E}">
        <p14:creationId xmlns:p14="http://schemas.microsoft.com/office/powerpoint/2010/main" val="3124951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600" dirty="0"/>
              <a:t>134900 – Interest Receivable on Uninvested Funds</a:t>
            </a:r>
          </a:p>
          <a:p>
            <a:pPr lvl="1"/>
            <a:r>
              <a:rPr lang="en-US" sz="1800" dirty="0">
                <a:effectLst/>
                <a:latin typeface="Times New Roman" panose="02020603050405020304" pitchFamily="18" charset="0"/>
                <a:ea typeface="Times New Roman" panose="02020603050405020304" pitchFamily="18" charset="0"/>
              </a:rPr>
              <a:t>Interest receivable on uninvested funds (further described in TFM Volume I, Part 2, Chapter 4600) currently is reported within USSGL 134000 “Interest Receivable - Not Otherwise Classified.”  However, the portion of interest receivable on uninvested funds needs distinguished from other types of federal interest receivable and federal receivables.  Interest receivable on uninvested funds should crosswalk to Interest Receivable, Loans (Line 4.1 of the Balance Sheet) within the Loans Receivable, Net line on the Balance Sheet, while other types of federal receivables</a:t>
            </a:r>
            <a:r>
              <a:rPr lang="en-US" sz="1800" dirty="0">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crosswalk elsewhere.</a:t>
            </a:r>
            <a:endParaRPr lang="en-US" sz="1800" dirty="0"/>
          </a:p>
          <a:p>
            <a:r>
              <a:rPr lang="en-US" sz="2600" dirty="0"/>
              <a:t>161020 – Investments in Marketable U.S. Treasury Securities Purchased on the Secondary Market</a:t>
            </a:r>
          </a:p>
          <a:p>
            <a:pPr lvl="1"/>
            <a:r>
              <a:rPr lang="en-US" sz="1800" dirty="0">
                <a:effectLst/>
                <a:latin typeface="Times New Roman" panose="02020603050405020304" pitchFamily="18" charset="0"/>
                <a:ea typeface="Times New Roman" panose="02020603050405020304" pitchFamily="18" charset="0"/>
              </a:rPr>
              <a:t>Certain U.S. Treasury securities may be purchased on the secondary market rather than directly through the Treasury.  When agencies hold these securities purchased on the secondary market, the securities must be manually reclassified from debt held by the public to intragovernmental debt holdings.   Currently, there is no specific USSGL account in which agencies can report this activity.</a:t>
            </a:r>
          </a:p>
          <a:p>
            <a:pPr lvl="1"/>
            <a:endParaRPr lang="en-US" sz="1400" dirty="0"/>
          </a:p>
          <a:p>
            <a:pPr marL="0" indent="0">
              <a:buNone/>
            </a:pPr>
            <a:endParaRPr lang="en-US" sz="1800" dirty="0"/>
          </a:p>
          <a:p>
            <a:pPr lvl="1"/>
            <a:endParaRPr lang="en-US" sz="1800" dirty="0"/>
          </a:p>
          <a:p>
            <a:pPr marL="457200" lvl="1" indent="0">
              <a:buNone/>
            </a:pPr>
            <a:endParaRPr lang="en-US" sz="2200" dirty="0"/>
          </a:p>
          <a:p>
            <a:pPr marL="0" indent="0">
              <a:buNone/>
            </a:pPr>
            <a:endParaRPr lang="en-US" sz="2200" dirty="0"/>
          </a:p>
          <a:p>
            <a:pPr lvl="1"/>
            <a:endParaRPr lang="en-US" sz="2200" dirty="0"/>
          </a:p>
          <a:p>
            <a:pPr marL="457200" lvl="1" indent="0">
              <a:buNone/>
            </a:pPr>
            <a:endParaRPr lang="en-US" sz="2200" dirty="0"/>
          </a:p>
          <a:p>
            <a:endParaRPr lang="en-US" sz="2600" dirty="0"/>
          </a:p>
        </p:txBody>
      </p:sp>
      <p:sp>
        <p:nvSpPr>
          <p:cNvPr id="3" name="Content Placeholder 2"/>
          <p:cNvSpPr>
            <a:spLocks noGrp="1"/>
          </p:cNvSpPr>
          <p:nvPr>
            <p:ph sz="quarter" idx="11"/>
          </p:nvPr>
        </p:nvSpPr>
        <p:spPr/>
        <p:txBody>
          <a:bodyPr/>
          <a:lstStyle/>
          <a:p>
            <a:r>
              <a:rPr lang="en-US" dirty="0">
                <a:latin typeface="+mn-lt"/>
              </a:rPr>
              <a:t>Fiscal Year 2023 Ballot items - New</a:t>
            </a:r>
          </a:p>
        </p:txBody>
      </p:sp>
    </p:spTree>
    <p:extLst>
      <p:ext uri="{BB962C8B-B14F-4D97-AF65-F5344CB8AC3E}">
        <p14:creationId xmlns:p14="http://schemas.microsoft.com/office/powerpoint/2010/main" val="3188374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600" dirty="0"/>
              <a:t>161120 – Discount on Marketable U.S. Treasury Securities Purchased on the Secondary Market</a:t>
            </a:r>
            <a:endParaRPr lang="en-US" sz="2600" dirty="0">
              <a:highlight>
                <a:srgbClr val="FFFF00"/>
              </a:highlight>
            </a:endParaRPr>
          </a:p>
          <a:p>
            <a:pPr lvl="1"/>
            <a:r>
              <a:rPr lang="en-US" sz="1800" dirty="0"/>
              <a:t>Same justification as 161020, but this one is for the discount reporting.</a:t>
            </a:r>
            <a:endParaRPr lang="en-US" sz="2200" dirty="0"/>
          </a:p>
          <a:p>
            <a:r>
              <a:rPr lang="en-US" sz="2600" dirty="0"/>
              <a:t>161220 – Premium on Marketable U.S. Treasury Securities Purchased on the Secondary Market</a:t>
            </a:r>
            <a:endParaRPr lang="en-US" sz="2600" dirty="0">
              <a:highlight>
                <a:srgbClr val="FFFF00"/>
              </a:highlight>
            </a:endParaRPr>
          </a:p>
          <a:p>
            <a:pPr lvl="1"/>
            <a:r>
              <a:rPr lang="en-US" sz="1800" dirty="0"/>
              <a:t>Same justification as 161020, but this one is for the premium reporting.</a:t>
            </a:r>
            <a:endParaRPr lang="en-US" sz="2200" dirty="0"/>
          </a:p>
          <a:p>
            <a:r>
              <a:rPr lang="en-US" sz="2600" dirty="0"/>
              <a:t>161320 – Amortization of Discount and Premium on Marketable U.S. Treasury Securities Purchased on the Secondary Market</a:t>
            </a:r>
            <a:endParaRPr lang="en-US" sz="2600" dirty="0">
              <a:highlight>
                <a:srgbClr val="FFFF00"/>
              </a:highlight>
            </a:endParaRPr>
          </a:p>
          <a:p>
            <a:pPr lvl="1"/>
            <a:r>
              <a:rPr lang="en-US" sz="1800" dirty="0"/>
              <a:t>Same justification as 161020, but this one is for the amortization of discounts and premiums on Secondary Market Investments.</a:t>
            </a:r>
            <a:endParaRPr lang="en-US" sz="2600" dirty="0"/>
          </a:p>
        </p:txBody>
      </p:sp>
      <p:sp>
        <p:nvSpPr>
          <p:cNvPr id="3" name="Content Placeholder 2"/>
          <p:cNvSpPr>
            <a:spLocks noGrp="1"/>
          </p:cNvSpPr>
          <p:nvPr>
            <p:ph sz="quarter" idx="11"/>
          </p:nvPr>
        </p:nvSpPr>
        <p:spPr/>
        <p:txBody>
          <a:bodyPr/>
          <a:lstStyle/>
          <a:p>
            <a:r>
              <a:rPr lang="en-US" dirty="0">
                <a:latin typeface="+mn-lt"/>
              </a:rPr>
              <a:t>Fiscal Year 2023 Ballot items - New</a:t>
            </a:r>
          </a:p>
        </p:txBody>
      </p:sp>
    </p:spTree>
    <p:extLst>
      <p:ext uri="{BB962C8B-B14F-4D97-AF65-F5344CB8AC3E}">
        <p14:creationId xmlns:p14="http://schemas.microsoft.com/office/powerpoint/2010/main" val="3835742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1800" dirty="0"/>
              <a:t> </a:t>
            </a:r>
            <a:r>
              <a:rPr lang="en-US" sz="2600" dirty="0"/>
              <a:t>214900 – Accrued Interest Payable on Uninvested Funds</a:t>
            </a:r>
          </a:p>
          <a:p>
            <a:pPr lvl="1"/>
            <a:r>
              <a:rPr lang="en-US" sz="1600" dirty="0"/>
              <a:t>Accrued interest payable on uninvested funds (further described in TFM Volume I, Part 2, Chapter 4600) currently is reported within USSGL 214000 “Accrued Interest Payable - Not Otherwise Classified.”  However, the portion of interest payable on uninvested funds needs distinguished from other types of federal accrued interest payable and federal payables.  Accrued interest payable on uninvested funds should crosswalk to Interest Payable, Loans (Line 24.1 of the Balance Sheet) within the Debt line on the Balance Sheet, while other types of federal receivables crosswalk to separate payable lines.</a:t>
            </a:r>
          </a:p>
          <a:p>
            <a:r>
              <a:rPr lang="en-US" sz="2600" dirty="0"/>
              <a:t>259100 – Repayable Advance Debt</a:t>
            </a:r>
            <a:endParaRPr lang="en-US" sz="2600" dirty="0">
              <a:highlight>
                <a:srgbClr val="FFFF00"/>
              </a:highlight>
            </a:endParaRPr>
          </a:p>
          <a:p>
            <a:pPr lvl="1"/>
            <a:r>
              <a:rPr lang="en-US" sz="1800" dirty="0"/>
              <a:t>Separate USSGL account is needed to be able to report on the amount of outstanding repayable advance debt on Office of Management and Budget (OMB) Budget Program and Financing Schedule.</a:t>
            </a:r>
            <a:endParaRPr lang="en-US" dirty="0"/>
          </a:p>
          <a:p>
            <a:pPr lvl="1"/>
            <a:endParaRPr lang="en-US" dirty="0"/>
          </a:p>
        </p:txBody>
      </p:sp>
      <p:sp>
        <p:nvSpPr>
          <p:cNvPr id="3" name="Content Placeholder 2"/>
          <p:cNvSpPr>
            <a:spLocks noGrp="1"/>
          </p:cNvSpPr>
          <p:nvPr>
            <p:ph sz="quarter" idx="11"/>
          </p:nvPr>
        </p:nvSpPr>
        <p:spPr/>
        <p:txBody>
          <a:bodyPr/>
          <a:lstStyle/>
          <a:p>
            <a:r>
              <a:rPr lang="en-US" sz="3200" dirty="0"/>
              <a:t>Fiscal Year 2023 Ballot items - New</a:t>
            </a:r>
          </a:p>
        </p:txBody>
      </p:sp>
    </p:spTree>
    <p:extLst>
      <p:ext uri="{BB962C8B-B14F-4D97-AF65-F5344CB8AC3E}">
        <p14:creationId xmlns:p14="http://schemas.microsoft.com/office/powerpoint/2010/main" val="576062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600" dirty="0"/>
              <a:t>259200 – Appropriated Debt</a:t>
            </a:r>
            <a:endParaRPr lang="en-US" sz="2600" dirty="0">
              <a:highlight>
                <a:srgbClr val="FFFF00"/>
              </a:highlight>
            </a:endParaRPr>
          </a:p>
          <a:p>
            <a:pPr lvl="1"/>
            <a:r>
              <a:rPr lang="en-US" sz="1800" dirty="0">
                <a:effectLst/>
                <a:latin typeface="Times New Roman" panose="02020603050405020304" pitchFamily="18" charset="0"/>
                <a:ea typeface="Times New Roman" panose="02020603050405020304" pitchFamily="18" charset="0"/>
              </a:rPr>
              <a:t>Separate USSGL account is needed to be able to report on the amount of outstanding appropriated debt on Office of Management and Budget (OMB) Budget Program and Financing schedule.</a:t>
            </a:r>
          </a:p>
          <a:p>
            <a:pPr marL="457200" lvl="1" indent="0">
              <a:buNone/>
            </a:pPr>
            <a:endParaRPr lang="en-US" sz="1800" dirty="0"/>
          </a:p>
          <a:p>
            <a:r>
              <a:rPr lang="en-US" sz="2600" dirty="0"/>
              <a:t>403500 – Anticipated Adjustments of Unobligated Balances of Indefinite Contract Authority Withdrawn</a:t>
            </a:r>
            <a:endParaRPr lang="en-US" sz="2600" dirty="0">
              <a:highlight>
                <a:srgbClr val="FFFF00"/>
              </a:highlight>
            </a:endParaRPr>
          </a:p>
          <a:p>
            <a:pPr lvl="1"/>
            <a:r>
              <a:rPr lang="en-US" sz="1800" dirty="0">
                <a:effectLst/>
                <a:latin typeface="Times New Roman" panose="02020603050405020304" pitchFamily="18" charset="0"/>
                <a:ea typeface="Times New Roman" panose="02020603050405020304" pitchFamily="18" charset="0"/>
              </a:rPr>
              <a:t>To anticipate contract authority withdrawn associated with recoveries of prior year undelivered orders unpaid (recoveries.)</a:t>
            </a:r>
            <a:endParaRPr lang="en-US" sz="3200" dirty="0">
              <a:effectLst/>
              <a:latin typeface="Times New Roman" panose="02020603050405020304" pitchFamily="18" charset="0"/>
              <a:ea typeface="Times New Roman" panose="02020603050405020304" pitchFamily="18" charset="0"/>
            </a:endParaRPr>
          </a:p>
          <a:p>
            <a:pPr lvl="1"/>
            <a:endParaRPr lang="en-US" sz="1800" dirty="0"/>
          </a:p>
          <a:p>
            <a:r>
              <a:rPr lang="en-US" sz="2600" dirty="0"/>
              <a:t>427000 – Other Actual Collections – Intergovernmental Cooperation Act Non-Federal Pay for Services</a:t>
            </a:r>
            <a:endParaRPr lang="en-US" sz="2600" dirty="0">
              <a:highlight>
                <a:srgbClr val="FFFF00"/>
              </a:highlight>
            </a:endParaRPr>
          </a:p>
          <a:p>
            <a:pPr lvl="1"/>
            <a:r>
              <a:rPr lang="en-US" sz="1800" dirty="0">
                <a:effectLst/>
                <a:latin typeface="Times New Roman" panose="02020603050405020304" pitchFamily="18" charset="0"/>
                <a:ea typeface="Times New Roman" panose="02020603050405020304" pitchFamily="18" charset="0"/>
              </a:rPr>
              <a:t>To create an account for direct offsetting collections that may be credited to any non-financing fund type.</a:t>
            </a:r>
          </a:p>
          <a:p>
            <a:pPr lvl="1"/>
            <a:endParaRPr lang="en-US" dirty="0"/>
          </a:p>
          <a:p>
            <a:endParaRPr lang="en-US" sz="2600" dirty="0"/>
          </a:p>
          <a:p>
            <a:pPr lvl="1"/>
            <a:endParaRPr lang="en-US" sz="2200" dirty="0"/>
          </a:p>
          <a:p>
            <a:pPr marL="457200" lvl="1" indent="0">
              <a:buNone/>
            </a:pPr>
            <a:endParaRPr lang="en-US" sz="2200" dirty="0"/>
          </a:p>
          <a:p>
            <a:endParaRPr lang="en-US" sz="2600" dirty="0"/>
          </a:p>
        </p:txBody>
      </p:sp>
      <p:sp>
        <p:nvSpPr>
          <p:cNvPr id="3" name="Content Placeholder 2"/>
          <p:cNvSpPr>
            <a:spLocks noGrp="1"/>
          </p:cNvSpPr>
          <p:nvPr>
            <p:ph sz="quarter" idx="11"/>
          </p:nvPr>
        </p:nvSpPr>
        <p:spPr/>
        <p:txBody>
          <a:bodyPr/>
          <a:lstStyle/>
          <a:p>
            <a:r>
              <a:rPr lang="en-US" sz="3600" dirty="0"/>
              <a:t>Fiscal Year 2023 Ballot items - New</a:t>
            </a:r>
          </a:p>
        </p:txBody>
      </p:sp>
    </p:spTree>
    <p:extLst>
      <p:ext uri="{BB962C8B-B14F-4D97-AF65-F5344CB8AC3E}">
        <p14:creationId xmlns:p14="http://schemas.microsoft.com/office/powerpoint/2010/main" val="1538134439"/>
      </p:ext>
    </p:extLst>
  </p:cSld>
  <p:clrMapOvr>
    <a:masterClrMapping/>
  </p:clrMapOvr>
</p:sld>
</file>

<file path=ppt/theme/theme1.xml><?xml version="1.0" encoding="utf-8"?>
<a:theme xmlns:a="http://schemas.openxmlformats.org/drawingml/2006/main" name="Bureau of the Fiscal Service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Bureau of the Fiscal Service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79154</TotalTime>
  <Words>1467</Words>
  <Application>Microsoft Office PowerPoint</Application>
  <PresentationFormat>On-screen Show (4:3)</PresentationFormat>
  <Paragraphs>163</Paragraphs>
  <Slides>15</Slides>
  <Notes>13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15</vt:i4>
      </vt:variant>
    </vt:vector>
  </HeadingPairs>
  <TitlesOfParts>
    <vt:vector size="23" baseType="lpstr">
      <vt:lpstr>Arial</vt:lpstr>
      <vt:lpstr>Calibri</vt:lpstr>
      <vt:lpstr>Courier New</vt:lpstr>
      <vt:lpstr>Times New Roman</vt:lpstr>
      <vt:lpstr>TimesNewRoman</vt:lpstr>
      <vt:lpstr>Bureau of the Fiscal Service PPT Template</vt:lpstr>
      <vt:lpstr>1_Bureau of the Fiscal Service PPT Template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Dept. of the Treasury, FMS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April D. Battle</dc:creator>
  <cp:lastModifiedBy>Joshua E. Hudkins</cp:lastModifiedBy>
  <cp:revision>1419</cp:revision>
  <cp:lastPrinted>2018-02-14T19:42:11Z</cp:lastPrinted>
  <dcterms:created xsi:type="dcterms:W3CDTF">2014-06-05T14:12:22Z</dcterms:created>
  <dcterms:modified xsi:type="dcterms:W3CDTF">2022-04-28T18:24:29Z</dcterms:modified>
</cp:coreProperties>
</file>