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5" r:id="rId1"/>
  </p:sldMasterIdLst>
  <p:notesMasterIdLst>
    <p:notesMasterId r:id="rId10"/>
  </p:notesMasterIdLst>
  <p:sldIdLst>
    <p:sldId id="348" r:id="rId2"/>
    <p:sldId id="353" r:id="rId3"/>
    <p:sldId id="319" r:id="rId4"/>
    <p:sldId id="337" r:id="rId5"/>
    <p:sldId id="336" r:id="rId6"/>
    <p:sldId id="338" r:id="rId7"/>
    <p:sldId id="354" r:id="rId8"/>
    <p:sldId id="356" r:id="rId9"/>
  </p:sldIdLst>
  <p:sldSz cx="9144000" cy="6858000" type="screen4x3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316"/>
    <a:srgbClr val="D8D1C7"/>
    <a:srgbClr val="0A1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92" autoAdjust="0"/>
  </p:normalViewPr>
  <p:slideViewPr>
    <p:cSldViewPr snapToGrid="0" snapToObjects="1">
      <p:cViewPr>
        <p:scale>
          <a:sx n="77" d="100"/>
          <a:sy n="77" d="100"/>
        </p:scale>
        <p:origin x="-2604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1C784E-EA0D-404D-A53D-AE8003CFDFDD}" type="datetimeFigureOut">
              <a:rPr lang="en-US"/>
              <a:pPr>
                <a:defRPr/>
              </a:pPr>
              <a:t>03/27/2013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E7BCEB-85DF-4AA5-B9DC-D25A8C48B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90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483" tIns="46242" rIns="92483" bIns="46242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52641-2264-4C08-BECB-E02AA773C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78D9-89A0-4799-9F46-CA98AB73FD3D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2C32C-DA40-4FE2-9B4A-C62DE9E65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AD6D-7840-4E68-AD73-C9009F155F42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362DB-463B-48A2-8E87-388DAD64E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BFAE-4587-418E-815F-6B27159081F2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7A6E9-DBA5-4787-8788-42413DEE1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8562A-F1E6-4B90-8D1E-556CF91B614B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2F9D1-FCC2-44CA-9825-57FE52F6F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D2826-0F69-4E44-A362-55B6A62773BF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94874-52D2-4AB1-9ECA-E81DE3EE0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139E-FAE0-4A08-BF7F-6AF7E3755CE4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0206-B7A5-4DFA-A6E6-72BFCCEB8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C2E84-82A5-4393-B5C3-BAECD9A0BDD4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23C42-D656-4F5C-BBFE-2796EB30A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14DC-BBC5-47C1-A3D1-22D8BEA04BB7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077EE-6BBD-4E45-B614-9FE1E3C61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D928-5EC6-4E3F-9E45-CD22D41C4135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17C96-1AC7-4ADE-A7F4-FB22C154C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61068-C2A4-4738-B7D5-012E5FAD63E7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869B4-A250-4E48-B680-E2AC865AA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B2DAD-8F47-429B-99F6-B26956E9FC1D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F692D0-558C-4AB5-9350-E85EB76A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5A67049-1F01-4DA7-B3D5-9B0F269DD2FC}" type="datetime1">
              <a:rPr lang="en-US"/>
              <a:pPr>
                <a:defRPr/>
              </a:pPr>
              <a:t>03/27/2013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1508125"/>
            <a:ext cx="7772400" cy="2092325"/>
          </a:xfrm>
        </p:spPr>
        <p:txBody>
          <a:bodyPr wrap="none"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/>
                </a:solidFill>
              </a:rPr>
              <a:t>GTAS</a:t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 err="1" smtClean="0">
                <a:solidFill>
                  <a:schemeClr val="accent1"/>
                </a:solidFill>
              </a:rPr>
              <a:t>Governmentwide</a:t>
            </a:r>
            <a:r>
              <a:rPr lang="en-US" sz="3600" dirty="0" smtClean="0">
                <a:solidFill>
                  <a:schemeClr val="accent1"/>
                </a:solidFill>
              </a:rPr>
              <a:t> Treasury Account Symbol</a:t>
            </a:r>
            <a:br>
              <a:rPr lang="en-US" sz="3600" dirty="0" smtClean="0">
                <a:solidFill>
                  <a:schemeClr val="accent1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Adjusted Trial </a:t>
            </a:r>
            <a:r>
              <a:rPr lang="en-US" sz="3600" dirty="0">
                <a:solidFill>
                  <a:schemeClr val="accent1"/>
                </a:solidFill>
              </a:rPr>
              <a:t>B</a:t>
            </a:r>
            <a:r>
              <a:rPr lang="en-US" sz="3600" dirty="0" smtClean="0">
                <a:solidFill>
                  <a:schemeClr val="accent1"/>
                </a:solidFill>
              </a:rPr>
              <a:t>alance System   </a:t>
            </a:r>
            <a:br>
              <a:rPr lang="en-US" sz="3600" dirty="0" smtClean="0">
                <a:solidFill>
                  <a:schemeClr val="accent1"/>
                </a:solidFill>
              </a:rPr>
            </a:b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3509963"/>
            <a:ext cx="6400800" cy="21288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</a:rPr>
              <a:t>IRC Meeting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</a:rPr>
              <a:t>March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</a:rPr>
              <a:t>28,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</a:rPr>
              <a:t>2013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8916" name="Slide Number Placeholder 1"/>
          <p:cNvSpPr>
            <a:spLocks noGrp="1"/>
          </p:cNvSpPr>
          <p:nvPr/>
        </p:nvSpPr>
        <p:spPr bwMode="auto"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fld id="{A9EC0662-F0F1-4293-A981-9B2CDCDED9F1}" type="slidenum">
              <a:rPr lang="en-US">
                <a:solidFill>
                  <a:srgbClr val="FFFFFF"/>
                </a:solidFill>
              </a:rPr>
              <a:pPr algn="ctr"/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 Topics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Updates</a:t>
            </a:r>
          </a:p>
          <a:p>
            <a:r>
              <a:rPr lang="en-US" dirty="0" smtClean="0"/>
              <a:t>Edit Updates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3077EE-6BBD-4E45-B614-9FE1E3C616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Validation Updates</a:t>
            </a:r>
            <a:endParaRPr lang="en-US" dirty="0" smtClean="0"/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682625" y="1833563"/>
            <a:ext cx="7089775" cy="414655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Validation 23E – Borrowing Source</a:t>
            </a:r>
          </a:p>
          <a:p>
            <a:pPr marL="906463" lvl="1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Deleted lines in the exception that would cause Authority Types C, D, E, F, P, R, and S to fail if Borrowing Source is blank.</a:t>
            </a:r>
            <a:endParaRPr lang="en-US" dirty="0" smtClean="0"/>
          </a:p>
          <a:p>
            <a:pPr marL="906463" lvl="1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5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DE3159-7F52-4558-B5FA-B0BAF4B56F2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Edit Updates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081216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Edit 59 – BPD Borrowings - Receivable</a:t>
            </a:r>
          </a:p>
          <a:p>
            <a:pPr lvl="1" eaLnBrk="1" hangingPunct="1"/>
            <a:r>
              <a:rPr lang="en-US" dirty="0" smtClean="0"/>
              <a:t>Added the following Trading Partner AID and Main Account codes to USSGL 214100: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0E27A2-6F9A-499C-9044-E8A62098A8F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601362" y="2854411"/>
            <a:ext cx="7475838" cy="336092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011 1499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012 1499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013 1499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014 </a:t>
            </a:r>
            <a:r>
              <a:rPr lang="en-US" dirty="0" smtClean="0">
                <a:solidFill>
                  <a:srgbClr val="2F2B20"/>
                </a:solidFill>
                <a:latin typeface="Calibri"/>
              </a:rPr>
              <a:t>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019 1499</a:t>
            </a:r>
            <a:endParaRPr lang="en-US" dirty="0">
              <a:solidFill>
                <a:srgbClr val="2F2B20"/>
              </a:solidFill>
              <a:latin typeface="Calibri"/>
            </a:endParaRP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027 1499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036 1499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068 1499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069 1499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070 1499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071 1499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072 </a:t>
            </a:r>
            <a:r>
              <a:rPr lang="en-US" dirty="0">
                <a:solidFill>
                  <a:srgbClr val="2F2B20"/>
                </a:solidFill>
                <a:latin typeface="Calibri"/>
              </a:rPr>
              <a:t>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073 1499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075 1499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083 1499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086 1499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089 1499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091 1499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097 1499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020 1338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020 1360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020 1363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020 1408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020 1417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020 1433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675E47"/>
                </a:solidFill>
              </a:rPr>
              <a:t>Edit Updates</a:t>
            </a:r>
            <a:endParaRPr lang="en-US" sz="3200" b="1" dirty="0" smtClean="0"/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A9A57C"/>
              </a:buClr>
            </a:pPr>
            <a:r>
              <a:rPr lang="en-US" sz="2400" dirty="0">
                <a:solidFill>
                  <a:srgbClr val="2F2B20"/>
                </a:solidFill>
              </a:rPr>
              <a:t>Edit </a:t>
            </a:r>
            <a:r>
              <a:rPr lang="en-US" sz="2400" dirty="0" smtClean="0">
                <a:solidFill>
                  <a:srgbClr val="2F2B20"/>
                </a:solidFill>
              </a:rPr>
              <a:t>60 </a:t>
            </a:r>
            <a:r>
              <a:rPr lang="en-US" sz="2400" dirty="0">
                <a:solidFill>
                  <a:srgbClr val="2F2B20"/>
                </a:solidFill>
              </a:rPr>
              <a:t>– BPD Borrowings </a:t>
            </a:r>
            <a:r>
              <a:rPr lang="en-US" sz="2400" dirty="0" smtClean="0">
                <a:solidFill>
                  <a:srgbClr val="2F2B20"/>
                </a:solidFill>
              </a:rPr>
              <a:t>- Asset</a:t>
            </a:r>
          </a:p>
          <a:p>
            <a:pPr lvl="0" eaLnBrk="1" hangingPunct="1">
              <a:buClr>
                <a:srgbClr val="A9A57C"/>
              </a:buClr>
            </a:pPr>
            <a:r>
              <a:rPr lang="en-US" sz="2400" dirty="0">
                <a:solidFill>
                  <a:srgbClr val="2F2B20"/>
                </a:solidFill>
              </a:rPr>
              <a:t>A</a:t>
            </a:r>
            <a:r>
              <a:rPr lang="en-US" dirty="0" smtClean="0">
                <a:solidFill>
                  <a:srgbClr val="2F2B20"/>
                </a:solidFill>
              </a:rPr>
              <a:t>dded </a:t>
            </a:r>
            <a:r>
              <a:rPr lang="en-US" dirty="0">
                <a:solidFill>
                  <a:srgbClr val="2F2B20"/>
                </a:solidFill>
              </a:rPr>
              <a:t>the following Trading Partner AID and Main Account codes to USSGL </a:t>
            </a:r>
            <a:r>
              <a:rPr lang="en-US" dirty="0" smtClean="0">
                <a:solidFill>
                  <a:srgbClr val="2F2B20"/>
                </a:solidFill>
              </a:rPr>
              <a:t>251000</a:t>
            </a:r>
            <a:r>
              <a:rPr lang="en-US" dirty="0">
                <a:solidFill>
                  <a:srgbClr val="2F2B2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						</a:t>
            </a:r>
          </a:p>
          <a:p>
            <a:pPr lvl="2"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21A19C-69BB-4999-8BD9-CEE10B3376A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601362" y="2854411"/>
            <a:ext cx="7475838" cy="336092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011 1499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012 1499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013 1499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014 </a:t>
            </a:r>
            <a:r>
              <a:rPr lang="en-US" dirty="0" smtClean="0">
                <a:solidFill>
                  <a:srgbClr val="2F2B20"/>
                </a:solidFill>
                <a:latin typeface="Calibri"/>
              </a:rPr>
              <a:t>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019 1499</a:t>
            </a:r>
            <a:endParaRPr lang="en-US" dirty="0">
              <a:solidFill>
                <a:srgbClr val="2F2B20"/>
              </a:solidFill>
              <a:latin typeface="Calibri"/>
            </a:endParaRP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027 1499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036 1499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068 1499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069 1499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070 1499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071 1499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072 </a:t>
            </a:r>
            <a:r>
              <a:rPr lang="en-US" dirty="0">
                <a:solidFill>
                  <a:srgbClr val="2F2B20"/>
                </a:solidFill>
                <a:latin typeface="Calibri"/>
              </a:rPr>
              <a:t>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073 1499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075 1499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083 1499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086 1499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089 1499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091 1499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097 1499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020 1338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020 1360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020 1363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020 1408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020 1417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020 1433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675E47"/>
                </a:solidFill>
              </a:rPr>
              <a:t>Edit Updates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eaLnBrk="1" hangingPunct="1">
              <a:buClr>
                <a:srgbClr val="A9A57C"/>
              </a:buClr>
            </a:pPr>
            <a:r>
              <a:rPr lang="en-US" sz="2400" dirty="0">
                <a:solidFill>
                  <a:srgbClr val="2F2B20"/>
                </a:solidFill>
              </a:rPr>
              <a:t>Edit </a:t>
            </a:r>
            <a:r>
              <a:rPr lang="en-US" sz="2400" dirty="0" smtClean="0">
                <a:solidFill>
                  <a:srgbClr val="2F2B20"/>
                </a:solidFill>
              </a:rPr>
              <a:t>60 (</a:t>
            </a:r>
            <a:r>
              <a:rPr lang="en-US" sz="2400" dirty="0" err="1" smtClean="0">
                <a:solidFill>
                  <a:srgbClr val="2F2B20"/>
                </a:solidFill>
              </a:rPr>
              <a:t>cont</a:t>
            </a:r>
            <a:r>
              <a:rPr lang="en-US" sz="2400" dirty="0" smtClean="0">
                <a:solidFill>
                  <a:srgbClr val="2F2B20"/>
                </a:solidFill>
              </a:rPr>
              <a:t>) </a:t>
            </a:r>
            <a:r>
              <a:rPr lang="en-US" sz="2400" dirty="0">
                <a:solidFill>
                  <a:srgbClr val="2F2B20"/>
                </a:solidFill>
              </a:rPr>
              <a:t>– BPD Borrowings - Asset</a:t>
            </a:r>
          </a:p>
          <a:p>
            <a:pPr lvl="0" eaLnBrk="1" hangingPunct="1">
              <a:buClr>
                <a:srgbClr val="A9A57C"/>
              </a:buClr>
            </a:pPr>
            <a:r>
              <a:rPr lang="en-US" sz="2400" dirty="0">
                <a:solidFill>
                  <a:srgbClr val="2F2B20"/>
                </a:solidFill>
              </a:rPr>
              <a:t>A</a:t>
            </a:r>
            <a:r>
              <a:rPr lang="en-US" dirty="0">
                <a:solidFill>
                  <a:srgbClr val="2F2B20"/>
                </a:solidFill>
              </a:rPr>
              <a:t>dded </a:t>
            </a:r>
            <a:r>
              <a:rPr lang="en-US" dirty="0" smtClean="0">
                <a:solidFill>
                  <a:srgbClr val="2F2B20"/>
                </a:solidFill>
              </a:rPr>
              <a:t>USSGL 251100</a:t>
            </a:r>
          </a:p>
          <a:p>
            <a:pPr lvl="0" eaLnBrk="1" hangingPunct="1">
              <a:buClr>
                <a:srgbClr val="A9A57C"/>
              </a:buClr>
            </a:pPr>
            <a:r>
              <a:rPr lang="en-US" sz="2400" dirty="0">
                <a:solidFill>
                  <a:srgbClr val="2F2B20"/>
                </a:solidFill>
              </a:rPr>
              <a:t>A</a:t>
            </a:r>
            <a:r>
              <a:rPr lang="en-US" dirty="0">
                <a:solidFill>
                  <a:srgbClr val="2F2B20"/>
                </a:solidFill>
              </a:rPr>
              <a:t>dded the following Trading Partner AID and Main Account codes to USSGL </a:t>
            </a:r>
            <a:r>
              <a:rPr lang="en-US" dirty="0" smtClean="0">
                <a:solidFill>
                  <a:srgbClr val="2F2B20"/>
                </a:solidFill>
              </a:rPr>
              <a:t>251100</a:t>
            </a:r>
            <a:r>
              <a:rPr lang="en-US" dirty="0">
                <a:solidFill>
                  <a:srgbClr val="2F2B20"/>
                </a:solidFill>
              </a:rPr>
              <a:t>:</a:t>
            </a:r>
          </a:p>
          <a:p>
            <a:pPr lvl="0" eaLnBrk="1" hangingPunct="1">
              <a:buClr>
                <a:srgbClr val="A9A57C"/>
              </a:buClr>
            </a:pPr>
            <a:endParaRPr lang="en-US" dirty="0" smtClean="0">
              <a:solidFill>
                <a:srgbClr val="2F2B2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26A6F2-56D7-414F-8CAB-E6542F7C2DE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601362" y="3325319"/>
            <a:ext cx="7475838" cy="369331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020 1338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020 1350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020 1351</a:t>
            </a:r>
            <a:endParaRPr lang="en-US" dirty="0">
              <a:solidFill>
                <a:srgbClr val="2F2B20"/>
              </a:solidFill>
              <a:latin typeface="Calibri"/>
            </a:endParaRP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020 1360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020 1401</a:t>
            </a:r>
            <a:endParaRPr lang="en-US" dirty="0">
              <a:solidFill>
                <a:srgbClr val="2F2B20"/>
              </a:solidFill>
              <a:latin typeface="Calibri"/>
            </a:endParaRP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</a:t>
            </a:r>
            <a:r>
              <a:rPr lang="en-US" dirty="0">
                <a:solidFill>
                  <a:srgbClr val="2F2B20"/>
                </a:solidFill>
                <a:latin typeface="Calibri"/>
              </a:rPr>
              <a:t>1413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020 1417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020 1433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</a:t>
            </a:r>
            <a:r>
              <a:rPr lang="en-US" dirty="0">
                <a:solidFill>
                  <a:srgbClr val="2F2B20"/>
                </a:solidFill>
                <a:latin typeface="Calibri"/>
              </a:rPr>
              <a:t>1495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endParaRPr lang="en-US" dirty="0" smtClean="0">
              <a:solidFill>
                <a:srgbClr val="2F2B20"/>
              </a:solidFill>
              <a:latin typeface="Calibri"/>
            </a:endParaRP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020 </a:t>
            </a:r>
            <a:r>
              <a:rPr lang="en-US" dirty="0">
                <a:solidFill>
                  <a:srgbClr val="2F2B20"/>
                </a:solidFill>
                <a:latin typeface="Calibri"/>
              </a:rPr>
              <a:t>1497</a:t>
            </a:r>
            <a:endParaRPr lang="en-US" dirty="0">
              <a:solidFill>
                <a:srgbClr val="2F2B2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675E47"/>
                </a:solidFill>
              </a:rPr>
              <a:t>Edit Updates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eaLnBrk="1" hangingPunct="1">
              <a:buClr>
                <a:srgbClr val="A9A57C"/>
              </a:buClr>
            </a:pPr>
            <a:r>
              <a:rPr lang="en-US" sz="2400" dirty="0">
                <a:solidFill>
                  <a:srgbClr val="2F2B20"/>
                </a:solidFill>
              </a:rPr>
              <a:t>Edit </a:t>
            </a:r>
            <a:r>
              <a:rPr lang="en-US" sz="2400" dirty="0" smtClean="0">
                <a:solidFill>
                  <a:srgbClr val="2F2B20"/>
                </a:solidFill>
              </a:rPr>
              <a:t>61 </a:t>
            </a:r>
            <a:r>
              <a:rPr lang="en-US" sz="2400" dirty="0">
                <a:solidFill>
                  <a:srgbClr val="2F2B20"/>
                </a:solidFill>
              </a:rPr>
              <a:t>– BPD Borrowings - </a:t>
            </a:r>
            <a:r>
              <a:rPr lang="en-US" sz="2400" dirty="0" smtClean="0">
                <a:solidFill>
                  <a:srgbClr val="2F2B20"/>
                </a:solidFill>
              </a:rPr>
              <a:t>Revenue</a:t>
            </a:r>
            <a:endParaRPr lang="en-US" sz="2400" dirty="0">
              <a:solidFill>
                <a:srgbClr val="2F2B20"/>
              </a:solidFill>
            </a:endParaRPr>
          </a:p>
          <a:p>
            <a:pPr lvl="0" eaLnBrk="1" hangingPunct="1">
              <a:buClr>
                <a:srgbClr val="A9A57C"/>
              </a:buClr>
            </a:pPr>
            <a:r>
              <a:rPr lang="en-US" sz="2400" dirty="0" smtClean="0">
                <a:solidFill>
                  <a:srgbClr val="2F2B20"/>
                </a:solidFill>
              </a:rPr>
              <a:t>A</a:t>
            </a:r>
            <a:r>
              <a:rPr lang="en-US" dirty="0" smtClean="0">
                <a:solidFill>
                  <a:srgbClr val="2F2B20"/>
                </a:solidFill>
              </a:rPr>
              <a:t>dded </a:t>
            </a:r>
            <a:r>
              <a:rPr lang="en-US" dirty="0">
                <a:solidFill>
                  <a:srgbClr val="2F2B20"/>
                </a:solidFill>
              </a:rPr>
              <a:t>the following Trading Partner AID and Main Account codes to USSGL </a:t>
            </a:r>
            <a:r>
              <a:rPr lang="en-US" dirty="0" smtClean="0">
                <a:solidFill>
                  <a:srgbClr val="2F2B20"/>
                </a:solidFill>
              </a:rPr>
              <a:t>631000</a:t>
            </a:r>
            <a:r>
              <a:rPr lang="en-US" dirty="0">
                <a:solidFill>
                  <a:srgbClr val="2F2B20"/>
                </a:solidFill>
              </a:rPr>
              <a:t>:</a:t>
            </a:r>
          </a:p>
          <a:p>
            <a:pPr lvl="0" eaLnBrk="1" hangingPunct="1">
              <a:buClr>
                <a:srgbClr val="A9A57C"/>
              </a:buClr>
            </a:pPr>
            <a:endParaRPr lang="en-US" dirty="0" smtClean="0">
              <a:solidFill>
                <a:srgbClr val="2F2B2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26A6F2-56D7-414F-8CAB-E6542F7C2DE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601362" y="2854411"/>
            <a:ext cx="7475838" cy="336092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011 1499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012 1499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013 1499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014 </a:t>
            </a:r>
            <a:r>
              <a:rPr lang="en-US" dirty="0" smtClean="0">
                <a:solidFill>
                  <a:srgbClr val="2F2B20"/>
                </a:solidFill>
                <a:latin typeface="Calibri"/>
              </a:rPr>
              <a:t>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019 1499</a:t>
            </a:r>
            <a:endParaRPr lang="en-US" dirty="0">
              <a:solidFill>
                <a:srgbClr val="2F2B20"/>
              </a:solidFill>
              <a:latin typeface="Calibri"/>
            </a:endParaRP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027 1499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036 1499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068 1499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069 1499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070 1499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071 1499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072 </a:t>
            </a:r>
            <a:r>
              <a:rPr lang="en-US" dirty="0">
                <a:solidFill>
                  <a:srgbClr val="2F2B20"/>
                </a:solidFill>
                <a:latin typeface="Calibri"/>
              </a:rPr>
              <a:t>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073 1499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075 1499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083 1499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086 1499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089 1499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091 1499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097 1499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020 1338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020 1360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020 1401</a:t>
            </a:r>
            <a:endParaRPr lang="en-US" dirty="0">
              <a:solidFill>
                <a:srgbClr val="2F2B20"/>
              </a:solidFill>
              <a:latin typeface="Calibri"/>
            </a:endParaRP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020 </a:t>
            </a:r>
            <a:r>
              <a:rPr lang="en-US" dirty="0">
                <a:solidFill>
                  <a:srgbClr val="2F2B20"/>
                </a:solidFill>
                <a:latin typeface="Calibri"/>
              </a:rPr>
              <a:t>1413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020 1417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020 1433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</a:t>
            </a:r>
            <a:r>
              <a:rPr lang="en-US" dirty="0" smtClean="0">
                <a:solidFill>
                  <a:srgbClr val="2F2B20"/>
                </a:solidFill>
                <a:latin typeface="Calibri"/>
              </a:rPr>
              <a:t>1495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020 1497</a:t>
            </a:r>
            <a:endParaRPr lang="en-US" dirty="0">
              <a:solidFill>
                <a:srgbClr val="2F2B2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86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675E47"/>
                </a:solidFill>
              </a:rPr>
              <a:t>Edit Updates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eaLnBrk="1" hangingPunct="1">
              <a:buClr>
                <a:srgbClr val="A9A57C"/>
              </a:buClr>
            </a:pPr>
            <a:r>
              <a:rPr lang="en-US" sz="2400" dirty="0">
                <a:solidFill>
                  <a:srgbClr val="2F2B20"/>
                </a:solidFill>
              </a:rPr>
              <a:t>Edit </a:t>
            </a:r>
            <a:r>
              <a:rPr lang="en-US" sz="2400" dirty="0" smtClean="0">
                <a:solidFill>
                  <a:srgbClr val="2F2B20"/>
                </a:solidFill>
              </a:rPr>
              <a:t>61 (</a:t>
            </a:r>
            <a:r>
              <a:rPr lang="en-US" sz="2400" dirty="0" err="1" smtClean="0">
                <a:solidFill>
                  <a:srgbClr val="2F2B20"/>
                </a:solidFill>
              </a:rPr>
              <a:t>cont</a:t>
            </a:r>
            <a:r>
              <a:rPr lang="en-US" sz="2400" dirty="0" smtClean="0">
                <a:solidFill>
                  <a:srgbClr val="2F2B20"/>
                </a:solidFill>
              </a:rPr>
              <a:t>) – </a:t>
            </a:r>
            <a:r>
              <a:rPr lang="en-US" sz="2400" dirty="0">
                <a:solidFill>
                  <a:srgbClr val="2F2B20"/>
                </a:solidFill>
              </a:rPr>
              <a:t>BPD Borrowings - </a:t>
            </a:r>
            <a:r>
              <a:rPr lang="en-US" sz="2400" dirty="0" smtClean="0">
                <a:solidFill>
                  <a:srgbClr val="2F2B20"/>
                </a:solidFill>
              </a:rPr>
              <a:t>Revenue</a:t>
            </a:r>
            <a:endParaRPr lang="en-US" sz="2400" dirty="0">
              <a:solidFill>
                <a:srgbClr val="2F2B20"/>
              </a:solidFill>
            </a:endParaRPr>
          </a:p>
          <a:p>
            <a:pPr lvl="0" eaLnBrk="1" hangingPunct="1">
              <a:buClr>
                <a:srgbClr val="A9A57C"/>
              </a:buClr>
            </a:pPr>
            <a:r>
              <a:rPr lang="en-US" sz="2400" dirty="0" smtClean="0">
                <a:solidFill>
                  <a:srgbClr val="2F2B20"/>
                </a:solidFill>
              </a:rPr>
              <a:t>A</a:t>
            </a:r>
            <a:r>
              <a:rPr lang="en-US" dirty="0" smtClean="0">
                <a:solidFill>
                  <a:srgbClr val="2F2B20"/>
                </a:solidFill>
              </a:rPr>
              <a:t>dded </a:t>
            </a:r>
            <a:r>
              <a:rPr lang="en-US" dirty="0">
                <a:solidFill>
                  <a:srgbClr val="2F2B20"/>
                </a:solidFill>
              </a:rPr>
              <a:t>USSGL </a:t>
            </a:r>
            <a:r>
              <a:rPr lang="en-US" dirty="0" smtClean="0">
                <a:solidFill>
                  <a:srgbClr val="2F2B20"/>
                </a:solidFill>
              </a:rPr>
              <a:t>711200 and 721200 along with the </a:t>
            </a:r>
            <a:r>
              <a:rPr lang="en-US" dirty="0">
                <a:solidFill>
                  <a:srgbClr val="2F2B20"/>
                </a:solidFill>
              </a:rPr>
              <a:t>following Trading Partner AID and Main Account codes </a:t>
            </a:r>
            <a:r>
              <a:rPr lang="en-US" dirty="0" smtClean="0">
                <a:solidFill>
                  <a:srgbClr val="2F2B20"/>
                </a:solidFill>
              </a:rPr>
              <a:t>:</a:t>
            </a:r>
            <a:endParaRPr lang="en-US" dirty="0">
              <a:solidFill>
                <a:srgbClr val="2F2B20"/>
              </a:solidFill>
            </a:endParaRPr>
          </a:p>
          <a:p>
            <a:pPr lvl="0" eaLnBrk="1" hangingPunct="1">
              <a:buClr>
                <a:srgbClr val="A9A57C"/>
              </a:buClr>
            </a:pPr>
            <a:endParaRPr lang="en-US" dirty="0" smtClean="0">
              <a:solidFill>
                <a:srgbClr val="2F2B2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26A6F2-56D7-414F-8CAB-E6542F7C2DE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601362" y="2854411"/>
            <a:ext cx="7475838" cy="336092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020 1338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020 1350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020 1351</a:t>
            </a:r>
            <a:endParaRPr lang="en-US" dirty="0">
              <a:solidFill>
                <a:srgbClr val="2F2B20"/>
              </a:solidFill>
              <a:latin typeface="Calibri"/>
            </a:endParaRP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020 1360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2F2B20"/>
                </a:solidFill>
                <a:latin typeface="Calibri"/>
              </a:rPr>
              <a:t>020 1401</a:t>
            </a:r>
            <a:endParaRPr lang="en-US" dirty="0">
              <a:solidFill>
                <a:srgbClr val="2F2B20"/>
              </a:solidFill>
              <a:latin typeface="Calibri"/>
            </a:endParaRP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020 1408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020 1417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020 1418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020 1433</a:t>
            </a:r>
          </a:p>
          <a:p>
            <a:pPr marL="1004888" lvl="2" indent="-228600" defTabSz="9144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</a:pPr>
            <a:r>
              <a:rPr lang="en-US" dirty="0">
                <a:solidFill>
                  <a:srgbClr val="2F2B20"/>
                </a:solidFill>
                <a:latin typeface="Calibri"/>
              </a:rPr>
              <a:t>020 1495</a:t>
            </a:r>
          </a:p>
        </p:txBody>
      </p:sp>
    </p:spTree>
    <p:extLst>
      <p:ext uri="{BB962C8B-B14F-4D97-AF65-F5344CB8AC3E}">
        <p14:creationId xmlns:p14="http://schemas.microsoft.com/office/powerpoint/2010/main" val="16472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833</TotalTime>
  <Words>399</Words>
  <Application>Microsoft Office PowerPoint</Application>
  <PresentationFormat>On-screen Show (4:3)</PresentationFormat>
  <Paragraphs>150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GTAS Governmentwide Treasury Account Symbol Adjusted Trial Balance System    </vt:lpstr>
      <vt:lpstr>Agenda Topics</vt:lpstr>
      <vt:lpstr>Validation Updates</vt:lpstr>
      <vt:lpstr>Edit Updates</vt:lpstr>
      <vt:lpstr>Edit Updates</vt:lpstr>
      <vt:lpstr>Edit Updates</vt:lpstr>
      <vt:lpstr>Edit Updates</vt:lpstr>
      <vt:lpstr>Edit Updates</vt:lpstr>
    </vt:vector>
  </TitlesOfParts>
  <Company>AGA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Jerome Bruce</dc:creator>
  <cp:lastModifiedBy>BPDUser</cp:lastModifiedBy>
  <cp:revision>85</cp:revision>
  <cp:lastPrinted>2013-03-27T14:01:11Z</cp:lastPrinted>
  <dcterms:created xsi:type="dcterms:W3CDTF">2012-05-17T14:41:09Z</dcterms:created>
  <dcterms:modified xsi:type="dcterms:W3CDTF">2013-03-27T14:06:46Z</dcterms:modified>
</cp:coreProperties>
</file>