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4" r:id="rId3"/>
    <p:sldId id="329" r:id="rId4"/>
    <p:sldId id="330" r:id="rId5"/>
    <p:sldId id="328" r:id="rId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99"/>
    <a:srgbClr val="000000"/>
    <a:srgbClr val="B2B2B2"/>
    <a:srgbClr val="FF3399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80882" autoAdjust="0"/>
  </p:normalViewPr>
  <p:slideViewPr>
    <p:cSldViewPr>
      <p:cViewPr varScale="1">
        <p:scale>
          <a:sx n="126" d="100"/>
          <a:sy n="126" d="100"/>
        </p:scale>
        <p:origin x="1230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5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966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BD107ACF-6C3A-4743-AEF9-0459EB54C86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7" tIns="47418" rIns="94837" bIns="4741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118D4E12-35E8-4A16-867D-3EBECCBE1BB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2963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7" tIns="47418" rIns="94837" bIns="4741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36744423-34EF-4A57-983F-674F78D3AB0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119173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7" tIns="47418" rIns="94837" bIns="4741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4277" name="Rectangle 5">
            <a:extLst>
              <a:ext uri="{FF2B5EF4-FFF2-40B4-BE49-F238E27FC236}">
                <a16:creationId xmlns:a16="http://schemas.microsoft.com/office/drawing/2014/main" id="{0CB53C86-5103-4159-9674-A8529F2A7A4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2963" y="9119173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7" tIns="47418" rIns="94837" bIns="474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6508681-BACC-4E13-A147-B2E0FF8D456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D860FED-A700-44BB-A8FE-2972314303F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7" tIns="47418" rIns="94837" bIns="4741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A847118-3DE3-49B2-B738-ED453760A63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2963" y="0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7" tIns="47418" rIns="94837" bIns="4741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35022E18-4A95-493D-AB35-5F6A8BE8657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AB332406-FE42-47FE-A2C5-30D3630EBF3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2184" y="4561227"/>
            <a:ext cx="5850835" cy="432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7" tIns="47418" rIns="94837" bIns="474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5ED0D655-AE0D-43E0-AD07-903E9C8C515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19173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7" tIns="47418" rIns="94837" bIns="4741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08918F62-ACCA-4498-9BB0-452F6D28AC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2963" y="9119173"/>
            <a:ext cx="3170583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37" tIns="47418" rIns="94837" bIns="474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A158671-CBD8-4D64-A726-6B50B405422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04921DF2-DC5E-41ED-9EC3-9C464268E7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0549" indent="-29636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5461" indent="-23709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9644" indent="-23709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3829" indent="-23709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8013" indent="-23709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2196" indent="-23709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6381" indent="-23709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0564" indent="-23709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6FE4129-DD4C-4B5D-8FBC-0C5E78EECA24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EAE952B2-AE0F-49D6-A224-43AB977880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E148F5E2-247E-4DC7-9C7A-CEA8A6D0CE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86D699B5-B57F-44B8-AFCB-A146514D87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0549" indent="-29636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5461" indent="-23709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9644" indent="-23709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3829" indent="-23709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8013" indent="-23709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2196" indent="-23709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6381" indent="-23709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0564" indent="-23709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DC2249-5A8D-4254-BB51-640537BC4EE3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4C77AD56-BF96-4209-AAF4-9639EFF836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EE7057CE-AC84-49F9-B0B0-094A4447BA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86D699B5-B57F-44B8-AFCB-A146514D87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0549" indent="-29636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5461" indent="-23709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9644" indent="-23709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3829" indent="-23709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8013" indent="-23709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2196" indent="-23709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6381" indent="-23709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0564" indent="-23709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DC2249-5A8D-4254-BB51-640537BC4EE3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4C77AD56-BF96-4209-AAF4-9639EFF836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EE7057CE-AC84-49F9-B0B0-094A4447BA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92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86D699B5-B57F-44B8-AFCB-A146514D87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0549" indent="-29636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5461" indent="-23709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9644" indent="-23709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3829" indent="-23709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8013" indent="-23709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2196" indent="-23709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6381" indent="-23709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0564" indent="-23709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DC2249-5A8D-4254-BB51-640537BC4EE3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dirty="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4C77AD56-BF96-4209-AAF4-9639EFF836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EE7057CE-AC84-49F9-B0B0-094A4447BA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634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740197E-56EE-4EF7-A20E-EC74FBF524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Office of Management and Budget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8DAB1F-F6B5-44D5-AF7A-BE3F7F7E4D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BA92EF-233C-4B4E-8335-D7B67B25EC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1E0CD-5D1A-4C4F-95AA-7E90F1ECD60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3699580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whitehouse1.jpg">
            <a:extLst>
              <a:ext uri="{FF2B5EF4-FFF2-40B4-BE49-F238E27FC236}">
                <a16:creationId xmlns:a16="http://schemas.microsoft.com/office/drawing/2014/main" id="{36768DA4-7A16-40BC-8695-2A2C78F78DD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lum bright="54000" contrast="-5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55"/>
          <a:stretch>
            <a:fillRect/>
          </a:stretch>
        </p:blipFill>
        <p:spPr bwMode="auto">
          <a:xfrm>
            <a:off x="0" y="1281113"/>
            <a:ext cx="9144000" cy="557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C4237-C27B-43B6-9AF8-183823F863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Office of Management and Budget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32F752-0D7A-40F1-B568-01FC78ABE7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712638-837C-43FF-89EF-D025779FDA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A78C7-FE6C-41C1-823F-A2D537266F1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0031225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whitehouse1.jpg">
            <a:extLst>
              <a:ext uri="{FF2B5EF4-FFF2-40B4-BE49-F238E27FC236}">
                <a16:creationId xmlns:a16="http://schemas.microsoft.com/office/drawing/2014/main" id="{1AA7A645-DF02-4444-AD2F-D045DCDCE0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lum bright="54000" contrast="-5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55"/>
          <a:stretch>
            <a:fillRect/>
          </a:stretch>
        </p:blipFill>
        <p:spPr bwMode="auto">
          <a:xfrm>
            <a:off x="0" y="1281113"/>
            <a:ext cx="9144000" cy="557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7F5EF0-EDF5-439B-83FD-3C98AA1F4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Office of Management and Budget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8737A6-FAD5-45EE-A05A-27C99DDC15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16B018-C7A3-4514-B98B-C724E5BC36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28688-A195-4E6B-BB47-79B3B073DBE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7174388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whitehouse1.jpg">
            <a:extLst>
              <a:ext uri="{FF2B5EF4-FFF2-40B4-BE49-F238E27FC236}">
                <a16:creationId xmlns:a16="http://schemas.microsoft.com/office/drawing/2014/main" id="{CEB4793D-7D8D-4367-ABE3-48D35B4B80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lum bright="54000" contrast="-5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55"/>
          <a:stretch>
            <a:fillRect/>
          </a:stretch>
        </p:blipFill>
        <p:spPr bwMode="auto">
          <a:xfrm>
            <a:off x="0" y="1281113"/>
            <a:ext cx="9144000" cy="557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43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47ABEB-4A15-47C7-9DAA-3BD15A4679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Office of Management and Budget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6CC38BA-D528-4B00-9C30-D26D92BD36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A78622-2F6A-4C7D-9F60-C1D9F0284C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F8522-DC44-4907-A541-88E5E54FE9B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7854948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whitehouse1.jpg">
            <a:extLst>
              <a:ext uri="{FF2B5EF4-FFF2-40B4-BE49-F238E27FC236}">
                <a16:creationId xmlns:a16="http://schemas.microsoft.com/office/drawing/2014/main" id="{3FB7CB37-986C-4466-8EF6-CC9516049C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lum bright="54000" contrast="-5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55"/>
          <a:stretch>
            <a:fillRect/>
          </a:stretch>
        </p:blipFill>
        <p:spPr bwMode="auto">
          <a:xfrm>
            <a:off x="0" y="1281113"/>
            <a:ext cx="9144000" cy="557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602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02D0EA3-9D8D-45CF-804C-DC6A9D3E1B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3048000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Office of Management and Budget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D8638F3-ABC6-40DB-AB4A-A7EF14BD0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165A8D9-A379-4802-AAC4-5F10CA6CA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8F610-7C56-4C11-8EBF-335200665F4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4513889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whitehouse1.jpg">
            <a:extLst>
              <a:ext uri="{FF2B5EF4-FFF2-40B4-BE49-F238E27FC236}">
                <a16:creationId xmlns:a16="http://schemas.microsoft.com/office/drawing/2014/main" id="{F995387C-88A6-4261-A35D-4A6A5B2A3D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lum bright="54000" contrast="-5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55"/>
          <a:stretch>
            <a:fillRect/>
          </a:stretch>
        </p:blipFill>
        <p:spPr bwMode="auto">
          <a:xfrm>
            <a:off x="0" y="1281113"/>
            <a:ext cx="9144000" cy="557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C84165-BF9C-4B08-A9A1-4F85FA412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Office of Management and Budget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98139F-15AF-4D8F-8534-F6C8001B1E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AB745E-91E4-46A6-B266-1730D29C96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09246-0B3E-46FE-BA5C-F96D667204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52908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whitehouse1.jpg">
            <a:extLst>
              <a:ext uri="{FF2B5EF4-FFF2-40B4-BE49-F238E27FC236}">
                <a16:creationId xmlns:a16="http://schemas.microsoft.com/office/drawing/2014/main" id="{1AD3FF5F-CCDD-4E11-9E43-BA02C600DB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lum bright="54000" contrast="-5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55"/>
          <a:stretch>
            <a:fillRect/>
          </a:stretch>
        </p:blipFill>
        <p:spPr bwMode="auto">
          <a:xfrm>
            <a:off x="0" y="1281113"/>
            <a:ext cx="9144000" cy="557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DDC6EA-3734-40FE-8A4D-21E8E9CDC7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Office of Management and Budget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425CF94-E0E5-4043-9EA0-0C30F3E066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8584610-5179-4C8E-9B53-98654A259C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BE58A-3811-4EB8-BAB3-1B462891454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9206710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 descr="whitehouse1.jpg">
            <a:extLst>
              <a:ext uri="{FF2B5EF4-FFF2-40B4-BE49-F238E27FC236}">
                <a16:creationId xmlns:a16="http://schemas.microsoft.com/office/drawing/2014/main" id="{769269D3-8F7A-4F27-B533-9A879B9D29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lum bright="54000" contrast="-5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55"/>
          <a:stretch>
            <a:fillRect/>
          </a:stretch>
        </p:blipFill>
        <p:spPr bwMode="auto">
          <a:xfrm>
            <a:off x="0" y="1281113"/>
            <a:ext cx="9144000" cy="557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45F47A9-331E-47A9-B0EC-403C27A56E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Office of Management and Budget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E3B6614A-1489-47DB-8E72-BD09DA0972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6FD191E-EB44-463F-8495-4EFCC8B64B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A8C58-D8B4-4F5E-87B2-83E66BEA257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984853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 descr="whitehouse1.jpg">
            <a:extLst>
              <a:ext uri="{FF2B5EF4-FFF2-40B4-BE49-F238E27FC236}">
                <a16:creationId xmlns:a16="http://schemas.microsoft.com/office/drawing/2014/main" id="{0195ABF1-0835-4A27-9438-F6AD14F654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lum bright="54000" contrast="-5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55"/>
          <a:stretch>
            <a:fillRect/>
          </a:stretch>
        </p:blipFill>
        <p:spPr bwMode="auto">
          <a:xfrm>
            <a:off x="0" y="1281113"/>
            <a:ext cx="9144000" cy="557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174260-5D6F-4466-BFFA-DD40FB3CA9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Office of Management and Budget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AA31AF9-BA5F-48C3-A452-5653F2DDF4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850B92-70BE-426D-8DD0-0959FACEB8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08722-2ECD-4BD5-9D5A-CD92536C69F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0182427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whitehouse1.jpg">
            <a:extLst>
              <a:ext uri="{FF2B5EF4-FFF2-40B4-BE49-F238E27FC236}">
                <a16:creationId xmlns:a16="http://schemas.microsoft.com/office/drawing/2014/main" id="{0C26C4FD-283B-4E3B-9595-6A8845E04B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lum bright="54000" contrast="-5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55"/>
          <a:stretch>
            <a:fillRect/>
          </a:stretch>
        </p:blipFill>
        <p:spPr bwMode="auto">
          <a:xfrm>
            <a:off x="0" y="1281113"/>
            <a:ext cx="9144000" cy="557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4">
            <a:extLst>
              <a:ext uri="{FF2B5EF4-FFF2-40B4-BE49-F238E27FC236}">
                <a16:creationId xmlns:a16="http://schemas.microsoft.com/office/drawing/2014/main" id="{A6BA5BE4-2B5F-4AA8-9214-BDF7694AFB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Office of Management and Budget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6C17C37-EC35-406F-BD63-C7E07ED7A0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A2BC267-4173-4426-978E-C1C553F3C6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5362B-EEDD-4EF9-9B5A-57DBB715BB8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6299520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whitehouse1.jpg">
            <a:extLst>
              <a:ext uri="{FF2B5EF4-FFF2-40B4-BE49-F238E27FC236}">
                <a16:creationId xmlns:a16="http://schemas.microsoft.com/office/drawing/2014/main" id="{2CCCFE0F-B605-43B6-AB6F-28F7AD56DD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lum bright="54000" contrast="-5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55"/>
          <a:stretch>
            <a:fillRect/>
          </a:stretch>
        </p:blipFill>
        <p:spPr bwMode="auto">
          <a:xfrm>
            <a:off x="0" y="1281113"/>
            <a:ext cx="9144000" cy="557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9179B5C-3F85-40AF-B69E-4A8B92DA77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Office of Management and Budget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C017E64-1051-45F3-926F-280CD05515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74C8616-4182-4246-80EB-BF72E7B9C8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B3506-2291-444C-A9BC-4210C69A302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625911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whitehouse1.jpg">
            <a:extLst>
              <a:ext uri="{FF2B5EF4-FFF2-40B4-BE49-F238E27FC236}">
                <a16:creationId xmlns:a16="http://schemas.microsoft.com/office/drawing/2014/main" id="{7CEF45FC-F389-4B71-8776-05F8CBCB73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lum bright="54000" contrast="-5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55"/>
          <a:stretch>
            <a:fillRect/>
          </a:stretch>
        </p:blipFill>
        <p:spPr bwMode="auto">
          <a:xfrm>
            <a:off x="0" y="1281113"/>
            <a:ext cx="9144000" cy="557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1F74AE-4BCE-4710-8591-50B665782D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Office of Management and Budget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23AD0E0-3461-4A5D-A889-DC4B731C2F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89B036C-CDEC-4994-AC4A-64E31FBCAA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31FE0-BAD2-4A79-BD3A-BEDAC796E76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5761272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whitehouse1.jpg">
            <a:extLst>
              <a:ext uri="{FF2B5EF4-FFF2-40B4-BE49-F238E27FC236}">
                <a16:creationId xmlns:a16="http://schemas.microsoft.com/office/drawing/2014/main" id="{6A4FDBEC-D995-4269-93DC-985698CCEFE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lum bright="54000" contrast="-5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55"/>
          <a:stretch>
            <a:fillRect/>
          </a:stretch>
        </p:blipFill>
        <p:spPr bwMode="auto">
          <a:xfrm>
            <a:off x="0" y="1281113"/>
            <a:ext cx="9144000" cy="557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>
            <a:extLst>
              <a:ext uri="{FF2B5EF4-FFF2-40B4-BE49-F238E27FC236}">
                <a16:creationId xmlns:a16="http://schemas.microsoft.com/office/drawing/2014/main" id="{4A448252-EDA8-425C-83CF-629EA28DAA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53BDAFFF-63E7-49EF-92F1-EDDAF8F8A7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8CDDFB0A-5038-4F91-9F14-34E013CF593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3048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99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Office of Management and Budget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EEC756A-1220-4B49-B93C-121D9CFD3D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BA693BE-3FB6-48D7-9B8B-1CB731C3BC2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99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3A69B7A-CFAF-4A67-AB13-79DF36DE509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7" descr="ombseal">
            <a:extLst>
              <a:ext uri="{FF2B5EF4-FFF2-40B4-BE49-F238E27FC236}">
                <a16:creationId xmlns:a16="http://schemas.microsoft.com/office/drawing/2014/main" id="{3C12F22F-D5FD-42A9-8929-E83ED1ADB90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1524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8">
            <a:extLst>
              <a:ext uri="{FF2B5EF4-FFF2-40B4-BE49-F238E27FC236}">
                <a16:creationId xmlns:a16="http://schemas.microsoft.com/office/drawing/2014/main" id="{19F2DB26-F8EB-4D26-A3F6-00A74DC6CBE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57200" y="1447800"/>
            <a:ext cx="830580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34" name="Line 9">
            <a:extLst>
              <a:ext uri="{FF2B5EF4-FFF2-40B4-BE49-F238E27FC236}">
                <a16:creationId xmlns:a16="http://schemas.microsoft.com/office/drawing/2014/main" id="{7D70508A-7E0D-47AF-913F-7291810B4C7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57200" y="6248400"/>
            <a:ext cx="830580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35" name="Line 10">
            <a:extLst>
              <a:ext uri="{FF2B5EF4-FFF2-40B4-BE49-F238E27FC236}">
                <a16:creationId xmlns:a16="http://schemas.microsoft.com/office/drawing/2014/main" id="{F0FBBB46-C371-409A-BC1A-843263215A2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57200" y="6096000"/>
            <a:ext cx="8305800" cy="0"/>
          </a:xfrm>
          <a:prstGeom prst="line">
            <a:avLst/>
          </a:prstGeom>
          <a:noFill/>
          <a:ln w="254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628" r:id="rId1"/>
    <p:sldLayoutId id="2147484629" r:id="rId2"/>
    <p:sldLayoutId id="2147484630" r:id="rId3"/>
    <p:sldLayoutId id="2147484631" r:id="rId4"/>
    <p:sldLayoutId id="2147484632" r:id="rId5"/>
    <p:sldLayoutId id="2147484633" r:id="rId6"/>
    <p:sldLayoutId id="2147484634" r:id="rId7"/>
    <p:sldLayoutId id="2147484635" r:id="rId8"/>
    <p:sldLayoutId id="2147484636" r:id="rId9"/>
    <p:sldLayoutId id="2147484637" r:id="rId10"/>
    <p:sldLayoutId id="2147484638" r:id="rId11"/>
    <p:sldLayoutId id="2147484639" r:id="rId12"/>
  </p:sldLayoutIdLst>
  <p:transition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>
            <a:extLst>
              <a:ext uri="{FF2B5EF4-FFF2-40B4-BE49-F238E27FC236}">
                <a16:creationId xmlns:a16="http://schemas.microsoft.com/office/drawing/2014/main" id="{5847A9C6-CC12-495A-90D8-269E5B6B6B7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rgbClr val="000099"/>
                </a:solidFill>
                <a:latin typeface="Times New Roman" panose="02020603050405020304" pitchFamily="18" charset="0"/>
              </a:rPr>
              <a:t>Office of Management and Budget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00171427-C74D-4E60-AF1F-EDEE982D6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F0BBA2-86CD-4571-9F52-7F662273EA94}" type="slidenum">
              <a:rPr lang="en-US" altLang="en-US" sz="1400" smtClean="0">
                <a:solidFill>
                  <a:srgbClr val="00009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dirty="0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4FC90945-85D8-4B1E-85C3-896BB46808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667000"/>
            <a:ext cx="86868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 b="1" dirty="0">
              <a:solidFill>
                <a:srgbClr val="000099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 b="1" dirty="0">
              <a:solidFill>
                <a:srgbClr val="000099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Budget Object Class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November 20, 2024 Update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 b="1" dirty="0">
              <a:solidFill>
                <a:srgbClr val="000099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800" b="1" dirty="0">
              <a:solidFill>
                <a:srgbClr val="000099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000" dirty="0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A690016C-1842-49AE-BEA0-5BA8563F0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57200"/>
            <a:ext cx="8153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0099"/>
                </a:solidFill>
                <a:latin typeface="Times New Roman" panose="02020603050405020304" pitchFamily="18" charset="0"/>
              </a:rPr>
              <a:t>Fiscal Service IRC Meeting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814D1E2B-934F-42C2-BBD7-3D737B5E96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543800" cy="487362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Budget Object Class Update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FF8D60F-A242-4EB8-BF2B-EC825AA1C1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229600" cy="5592763"/>
          </a:xfrm>
        </p:spPr>
        <p:txBody>
          <a:bodyPr/>
          <a:lstStyle/>
          <a:p>
            <a:pPr marL="457200" lvl="1" indent="0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500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altLang="en-US" sz="1800" b="1" dirty="0">
                <a:solidFill>
                  <a:srgbClr val="000099"/>
                </a:solidFill>
              </a:rPr>
              <a:t>FY 2025 GTAS Reporting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en-US" altLang="en-US" sz="1800" dirty="0">
                <a:solidFill>
                  <a:srgbClr val="000099"/>
                </a:solidFill>
              </a:rPr>
              <a:t>Beginning with FY 2025-02 GTAS reporting, only Fund Families with ending balances with Budget Object Class (BOC) 9999 in FY 2024-12 data will be permitted to report beginning and ending BOC 9999 during FY 2025 GTAS reporting.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en-US" altLang="en-US" sz="1800" dirty="0">
                <a:solidFill>
                  <a:srgbClr val="000099"/>
                </a:solidFill>
              </a:rPr>
              <a:t>FY 2025-10 GTAS reporting window: No ending balances with BOC 9999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en-US" altLang="en-US" sz="1800" dirty="0">
                <a:solidFill>
                  <a:srgbClr val="000099"/>
                </a:solidFill>
              </a:rPr>
              <a:t>FY 2026 GTAS reporting windows:  No beginning and ending balances with BOC 9999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en-US" altLang="en-US" sz="1800" dirty="0">
                <a:solidFill>
                  <a:srgbClr val="000099"/>
                </a:solidFill>
              </a:rPr>
              <a:t>GTAS edit 999 (Effective FY 2025-02 GTAS reporting window)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en-US" altLang="en-US" sz="1800" dirty="0">
                <a:solidFill>
                  <a:srgbClr val="000099"/>
                </a:solidFill>
              </a:rPr>
              <a:t>GTAS validation 999 (Effective FY 2025-02 GTAS reporting window)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endParaRPr lang="en-US" altLang="en-US" sz="1800" dirty="0">
              <a:solidFill>
                <a:srgbClr val="000099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altLang="en-US" sz="1800" b="1" dirty="0">
                <a:solidFill>
                  <a:srgbClr val="000099"/>
                </a:solidFill>
              </a:rPr>
              <a:t>President’s Budget Appendix Volume </a:t>
            </a:r>
            <a:r>
              <a:rPr lang="en-US" altLang="en-US" sz="1800" dirty="0">
                <a:solidFill>
                  <a:srgbClr val="000099"/>
                </a:solidFill>
              </a:rPr>
              <a:t>[</a:t>
            </a:r>
            <a:r>
              <a:rPr lang="en-US" altLang="en-US" sz="1800" u="sng" dirty="0">
                <a:solidFill>
                  <a:srgbClr val="000099"/>
                </a:solidFill>
              </a:rPr>
              <a:t>TENTATIVE</a:t>
            </a:r>
            <a:r>
              <a:rPr lang="en-US" altLang="en-US" sz="1800" dirty="0">
                <a:solidFill>
                  <a:srgbClr val="000099"/>
                </a:solidFill>
              </a:rPr>
              <a:t>]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1800" dirty="0">
                <a:solidFill>
                  <a:srgbClr val="000099"/>
                </a:solidFill>
              </a:rPr>
              <a:t>FY 2026 Actuals in the FY 2028 President’s Budget:  Load GTAS BOC data but don’t apply MAX A-11 DE GTAS-related errors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1800" dirty="0">
                <a:solidFill>
                  <a:srgbClr val="000099"/>
                </a:solidFill>
              </a:rPr>
              <a:t>FY 2027 Actuals in the FY 2029 President’s Budget:  Load GTAS BOC data but apply MAX A-11 DE GTAS-related errors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800" dirty="0">
              <a:solidFill>
                <a:srgbClr val="000099"/>
              </a:solidFill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US" altLang="en-US" sz="1800" b="1" dirty="0">
                <a:solidFill>
                  <a:srgbClr val="000099"/>
                </a:solidFill>
              </a:rPr>
              <a:t>USASPENDING.GOV </a:t>
            </a:r>
            <a:r>
              <a:rPr lang="en-US" altLang="en-US" sz="1800" dirty="0">
                <a:solidFill>
                  <a:srgbClr val="000099"/>
                </a:solidFill>
              </a:rPr>
              <a:t>[</a:t>
            </a:r>
            <a:r>
              <a:rPr lang="en-US" altLang="en-US" sz="1800" u="sng" dirty="0">
                <a:solidFill>
                  <a:srgbClr val="000099"/>
                </a:solidFill>
              </a:rPr>
              <a:t>TENTATIVE</a:t>
            </a:r>
            <a:r>
              <a:rPr lang="en-US" altLang="en-US" sz="1800" dirty="0">
                <a:solidFill>
                  <a:srgbClr val="000099"/>
                </a:solidFill>
              </a:rPr>
              <a:t>]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n-US" sz="1800" dirty="0">
                <a:solidFill>
                  <a:srgbClr val="000099"/>
                </a:solidFill>
              </a:rPr>
              <a:t>FY2026:  Broker validation report (Nonfatal - warning)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altLang="en-US" sz="1800" dirty="0">
                <a:solidFill>
                  <a:srgbClr val="000099"/>
                </a:solidFill>
              </a:rPr>
              <a:t>FY2027:  Broker validation report (Fatal)</a:t>
            </a:r>
          </a:p>
        </p:txBody>
      </p:sp>
      <p:sp>
        <p:nvSpPr>
          <p:cNvPr id="19460" name="Date Placeholder 3">
            <a:extLst>
              <a:ext uri="{FF2B5EF4-FFF2-40B4-BE49-F238E27FC236}">
                <a16:creationId xmlns:a16="http://schemas.microsoft.com/office/drawing/2014/main" id="{564CA96F-B35A-4648-BA8C-A18B42BAE7E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rgbClr val="000099"/>
                </a:solidFill>
                <a:latin typeface="Times New Roman" panose="02020603050405020304" pitchFamily="18" charset="0"/>
              </a:rPr>
              <a:t>Office of Management and Budget</a:t>
            </a:r>
          </a:p>
        </p:txBody>
      </p:sp>
      <p:sp>
        <p:nvSpPr>
          <p:cNvPr id="19461" name="Slide Number Placeholder 5">
            <a:extLst>
              <a:ext uri="{FF2B5EF4-FFF2-40B4-BE49-F238E27FC236}">
                <a16:creationId xmlns:a16="http://schemas.microsoft.com/office/drawing/2014/main" id="{36A03009-517B-4905-8BD3-3DD126FE4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657CE2-D7F3-4E69-ACBB-82FD30A8CCDB}" type="slidenum">
              <a:rPr lang="en-US" altLang="en-US" sz="1400" smtClean="0">
                <a:solidFill>
                  <a:srgbClr val="00009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dirty="0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814D1E2B-934F-42C2-BBD7-3D737B5E96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543800" cy="487362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Budget Object Class Update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FF8D60F-A242-4EB8-BF2B-EC825AA1C1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229600" cy="5592763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en-US" altLang="en-US" sz="2000" b="1" dirty="0">
                <a:solidFill>
                  <a:srgbClr val="000099"/>
                </a:solidFill>
              </a:rPr>
              <a:t>FY 2025 GTAS Reporting 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en-US" altLang="en-US" sz="2000" b="1" dirty="0">
                <a:solidFill>
                  <a:srgbClr val="000099"/>
                </a:solidFill>
              </a:rPr>
              <a:t>(Effective FY 2025-02 GTAS reporting window)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US" altLang="en-US" sz="2000" b="1" dirty="0">
              <a:solidFill>
                <a:srgbClr val="000099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en-US" altLang="en-US" sz="2000" dirty="0">
                <a:solidFill>
                  <a:srgbClr val="000099"/>
                </a:solidFill>
              </a:rPr>
              <a:t>GTAS Edit 999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endParaRPr lang="en-US" altLang="en-US" sz="2000" dirty="0">
              <a:solidFill>
                <a:srgbClr val="000099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endParaRPr lang="en-US" altLang="en-US" sz="2000" dirty="0">
              <a:solidFill>
                <a:srgbClr val="000099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endParaRPr lang="en-US" altLang="en-US" sz="2000" dirty="0">
              <a:solidFill>
                <a:srgbClr val="000099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endParaRPr lang="en-US" altLang="en-US" sz="2000" dirty="0">
              <a:solidFill>
                <a:srgbClr val="000099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endParaRPr lang="en-US" altLang="en-US" sz="2000" dirty="0">
              <a:solidFill>
                <a:srgbClr val="000099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endParaRPr lang="en-US" altLang="en-US" sz="2000" dirty="0">
              <a:solidFill>
                <a:srgbClr val="000099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endParaRPr lang="en-US" altLang="en-US" sz="2000" dirty="0">
              <a:solidFill>
                <a:srgbClr val="000099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endParaRPr lang="en-US" altLang="en-US" sz="2000" dirty="0">
              <a:solidFill>
                <a:srgbClr val="000099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endParaRPr lang="en-US" altLang="en-US" sz="2000" dirty="0">
              <a:solidFill>
                <a:srgbClr val="000099"/>
              </a:solidFill>
            </a:endParaRPr>
          </a:p>
        </p:txBody>
      </p:sp>
      <p:sp>
        <p:nvSpPr>
          <p:cNvPr id="19460" name="Date Placeholder 3">
            <a:extLst>
              <a:ext uri="{FF2B5EF4-FFF2-40B4-BE49-F238E27FC236}">
                <a16:creationId xmlns:a16="http://schemas.microsoft.com/office/drawing/2014/main" id="{564CA96F-B35A-4648-BA8C-A18B42BAE7E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rgbClr val="000099"/>
                </a:solidFill>
                <a:latin typeface="Times New Roman" panose="02020603050405020304" pitchFamily="18" charset="0"/>
              </a:rPr>
              <a:t>Office of Management and Budget</a:t>
            </a:r>
          </a:p>
        </p:txBody>
      </p:sp>
      <p:sp>
        <p:nvSpPr>
          <p:cNvPr id="19461" name="Slide Number Placeholder 5">
            <a:extLst>
              <a:ext uri="{FF2B5EF4-FFF2-40B4-BE49-F238E27FC236}">
                <a16:creationId xmlns:a16="http://schemas.microsoft.com/office/drawing/2014/main" id="{36A03009-517B-4905-8BD3-3DD126FE4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657CE2-D7F3-4E69-ACBB-82FD30A8CCDB}" type="slidenum">
              <a:rPr lang="en-US" altLang="en-US" sz="1400" smtClean="0">
                <a:solidFill>
                  <a:srgbClr val="00009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dirty="0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F5D593-078D-40CE-8D15-9897ED6492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2238814"/>
            <a:ext cx="6019800" cy="4161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77388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814D1E2B-934F-42C2-BBD7-3D737B5E96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543800" cy="487362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000099"/>
                </a:solidFill>
                <a:latin typeface="Times New Roman" panose="02020603050405020304" pitchFamily="18" charset="0"/>
              </a:rPr>
              <a:t>Budget Object Class Update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FF8D60F-A242-4EB8-BF2B-EC825AA1C1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229600" cy="5592763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en-US" altLang="en-US" sz="2000" b="1" dirty="0">
                <a:solidFill>
                  <a:srgbClr val="000099"/>
                </a:solidFill>
              </a:rPr>
              <a:t>FY 2025 GTAS Reporting </a:t>
            </a: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en-US" altLang="en-US" sz="2000" b="1" dirty="0">
                <a:solidFill>
                  <a:srgbClr val="000099"/>
                </a:solidFill>
              </a:rPr>
              <a:t>(Effective FY 2025-02 GTAS reporting window)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US" altLang="en-US" sz="2000" b="1" dirty="0">
              <a:solidFill>
                <a:srgbClr val="000099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endParaRPr lang="en-US" altLang="en-US" sz="2000" dirty="0">
              <a:solidFill>
                <a:srgbClr val="000099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endParaRPr lang="en-US" altLang="en-US" sz="2000" dirty="0">
              <a:solidFill>
                <a:srgbClr val="000099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r>
              <a:rPr lang="en-US" altLang="en-US" sz="2000" dirty="0">
                <a:solidFill>
                  <a:srgbClr val="000099"/>
                </a:solidFill>
              </a:rPr>
              <a:t>GTAS Validation 999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US" altLang="en-US" sz="2000" dirty="0">
              <a:solidFill>
                <a:srgbClr val="000099"/>
              </a:solidFill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endParaRPr lang="en-US" altLang="en-US" sz="2000" dirty="0">
              <a:solidFill>
                <a:srgbClr val="000099"/>
              </a:solidFill>
            </a:endParaRPr>
          </a:p>
        </p:txBody>
      </p:sp>
      <p:sp>
        <p:nvSpPr>
          <p:cNvPr id="19460" name="Date Placeholder 3">
            <a:extLst>
              <a:ext uri="{FF2B5EF4-FFF2-40B4-BE49-F238E27FC236}">
                <a16:creationId xmlns:a16="http://schemas.microsoft.com/office/drawing/2014/main" id="{564CA96F-B35A-4648-BA8C-A18B42BAE7E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rgbClr val="000099"/>
                </a:solidFill>
                <a:latin typeface="Times New Roman" panose="02020603050405020304" pitchFamily="18" charset="0"/>
              </a:rPr>
              <a:t>Office of Management and Budget</a:t>
            </a:r>
          </a:p>
        </p:txBody>
      </p:sp>
      <p:sp>
        <p:nvSpPr>
          <p:cNvPr id="19461" name="Slide Number Placeholder 5">
            <a:extLst>
              <a:ext uri="{FF2B5EF4-FFF2-40B4-BE49-F238E27FC236}">
                <a16:creationId xmlns:a16="http://schemas.microsoft.com/office/drawing/2014/main" id="{36A03009-517B-4905-8BD3-3DD126FE4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657CE2-D7F3-4E69-ACBB-82FD30A8CCDB}" type="slidenum">
              <a:rPr lang="en-US" altLang="en-US" sz="1400" smtClean="0">
                <a:solidFill>
                  <a:srgbClr val="00009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dirty="0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1ABDD05-1D60-4E3B-844D-448EAA3190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124200"/>
            <a:ext cx="9144000" cy="784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98975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90CA2-FC89-487B-BF7E-BD27D9135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Office of Management and Budget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1C72A0-5477-4332-9CCA-F87A157EC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88F610-7C56-4C11-8EBF-335200665F49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B44270-91C5-4667-8C3A-8FC985E801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752600"/>
            <a:ext cx="77724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 kern="0" dirty="0">
                <a:solidFill>
                  <a:srgbClr val="000099"/>
                </a:solidFill>
                <a:latin typeface="Times New Roman" panose="02020603050405020304" pitchFamily="18" charset="0"/>
              </a:rPr>
              <a:t>QUESTIONS?</a:t>
            </a:r>
          </a:p>
          <a:p>
            <a:pPr eaLnBrk="1" hangingPunct="1"/>
            <a:endParaRPr lang="en-US" altLang="en-US" kern="0" dirty="0">
              <a:solidFill>
                <a:srgbClr val="000099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51055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3E3E5C"/>
      </a:dk1>
      <a:lt1>
        <a:srgbClr val="FFFFFF"/>
      </a:lt1>
      <a:dk2>
        <a:srgbClr val="CCCCFF"/>
      </a:dk2>
      <a:lt2>
        <a:srgbClr val="FFFFFF"/>
      </a:lt2>
      <a:accent1>
        <a:srgbClr val="60597B"/>
      </a:accent1>
      <a:accent2>
        <a:srgbClr val="6666FF"/>
      </a:accent2>
      <a:accent3>
        <a:srgbClr val="E2E2FF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3E3E5C"/>
        </a:dk1>
        <a:lt1>
          <a:srgbClr val="FFFFFF"/>
        </a:lt1>
        <a:dk2>
          <a:srgbClr val="9999FF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CACAFF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3E3E5C"/>
        </a:dk1>
        <a:lt1>
          <a:srgbClr val="FFFFFF"/>
        </a:lt1>
        <a:dk2>
          <a:srgbClr val="CCCCFF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E2E2FF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10798</TotalTime>
  <Words>257</Words>
  <Application>Microsoft Office PowerPoint</Application>
  <PresentationFormat>On-screen Show (4:3)</PresentationFormat>
  <Paragraphs>56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Wingdings</vt:lpstr>
      <vt:lpstr>Default Design</vt:lpstr>
      <vt:lpstr>PowerPoint Presentation</vt:lpstr>
      <vt:lpstr>Budget Object Class Update</vt:lpstr>
      <vt:lpstr>Budget Object Class Update</vt:lpstr>
      <vt:lpstr>Budget Object Class Update</vt:lpstr>
      <vt:lpstr>PowerPoint Presentation</vt:lpstr>
    </vt:vector>
  </TitlesOfParts>
  <Company>EOP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and Accountability Reporting- Is it Changing?</dc:title>
  <dc:creator>Kearney_R</dc:creator>
  <cp:lastModifiedBy>Tancre, Teresa A. EOP/OMB</cp:lastModifiedBy>
  <cp:revision>781</cp:revision>
  <cp:lastPrinted>2024-02-15T17:25:58Z</cp:lastPrinted>
  <dcterms:created xsi:type="dcterms:W3CDTF">2008-01-11T21:58:18Z</dcterms:created>
  <dcterms:modified xsi:type="dcterms:W3CDTF">2024-11-20T14:57:05Z</dcterms:modified>
</cp:coreProperties>
</file>