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19"/>
  </p:notesMasterIdLst>
  <p:handoutMasterIdLst>
    <p:handoutMasterId r:id="rId20"/>
  </p:handoutMasterIdLst>
  <p:sldIdLst>
    <p:sldId id="466" r:id="rId4"/>
    <p:sldId id="515" r:id="rId5"/>
    <p:sldId id="535" r:id="rId6"/>
    <p:sldId id="550" r:id="rId7"/>
    <p:sldId id="555" r:id="rId8"/>
    <p:sldId id="553" r:id="rId9"/>
    <p:sldId id="554" r:id="rId10"/>
    <p:sldId id="552" r:id="rId11"/>
    <p:sldId id="551" r:id="rId12"/>
    <p:sldId id="560" r:id="rId13"/>
    <p:sldId id="542" r:id="rId14"/>
    <p:sldId id="558" r:id="rId15"/>
    <p:sldId id="561" r:id="rId16"/>
    <p:sldId id="562" r:id="rId17"/>
    <p:sldId id="54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043253"/>
    <a:srgbClr val="36ADE1"/>
    <a:srgbClr val="B9E5C0"/>
    <a:srgbClr val="036A37"/>
    <a:srgbClr val="5EC26F"/>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47" autoAdjust="0"/>
    <p:restoredTop sz="96344" autoAdjust="0"/>
  </p:normalViewPr>
  <p:slideViewPr>
    <p:cSldViewPr>
      <p:cViewPr varScale="1">
        <p:scale>
          <a:sx n="68" d="100"/>
          <a:sy n="68" d="100"/>
        </p:scale>
        <p:origin x="1512" y="60"/>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4/28/2022</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4/28/2022</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95415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27073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3624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2171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5313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4330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4/28/2022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4/28/2022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4/28/2022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4/28/2022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hyperlink" Target="https://www.fiscal.treasury.gov/ussgl/report-an-issue.html" TargetMode="Externa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mailto:Stephen.Riley@fiscal.treasury.gov" TargetMode="External"/><Relationship Id="rId2" Type="http://schemas.openxmlformats.org/officeDocument/2006/relationships/notesSlide" Target="../notesSlides/notesSlide13.xml"/><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hyperlink" Target="mailto:Joshua.Hudkins@fiscal.treasury.gov" TargetMode="External"/><Relationship Id="rId4" Type="http://schemas.openxmlformats.org/officeDocument/2006/relationships/hyperlink" Target="mailto:USSGL.Issues@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4, 2022</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(New) 599750 – Financing Sources Transferred In From Custodial Statement Collections-Contra Account</a:t>
            </a:r>
            <a:endParaRPr lang="en-US" sz="2600" dirty="0">
              <a:highlight>
                <a:srgbClr val="FFFF00"/>
              </a:highlight>
            </a:endParaRPr>
          </a:p>
          <a:p>
            <a:pPr lvl="1"/>
            <a:r>
              <a:rPr lang="en-US" sz="2000" dirty="0">
                <a:effectLst/>
                <a:latin typeface="TimesNewRoman"/>
                <a:ea typeface="Times New Roman" panose="02020603050405020304" pitchFamily="18" charset="0"/>
                <a:cs typeface="Courier New" panose="02070309020205020404" pitchFamily="49" charset="0"/>
              </a:rPr>
              <a:t>This account is used to record an offset to USSGL Account 599700 Financing Sources Transferred in From Custodial Statement Collections. It is intended to allow the recipient entity to reclassify the collection receipt as a liability to be recognized as a revenue in a future period.</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(Modified) 259000 – Other Debt</a:t>
            </a:r>
            <a:endParaRPr lang="en-US" sz="2600" dirty="0">
              <a:highlight>
                <a:srgbClr val="FFFF00"/>
              </a:highlight>
            </a:endParaRPr>
          </a:p>
          <a:p>
            <a:pPr lvl="1"/>
            <a:r>
              <a:rPr lang="en-US" sz="2000" dirty="0">
                <a:solidFill>
                  <a:srgbClr val="000000"/>
                </a:solidFill>
                <a:effectLst/>
                <a:latin typeface="Times New Roman" panose="02020603050405020304" pitchFamily="18" charset="0"/>
                <a:ea typeface="Times New Roman" panose="02020603050405020304" pitchFamily="18" charset="0"/>
              </a:rPr>
              <a:t>This account is used to record all other forms of U.S. Federal Government obligations, secured and unsecured, not otherwise classified in another USSGL account. </a:t>
            </a:r>
            <a:r>
              <a:rPr lang="en-US" sz="2000" dirty="0">
                <a:solidFill>
                  <a:srgbClr val="000000"/>
                </a:solidFill>
                <a:effectLst/>
                <a:highlight>
                  <a:srgbClr val="008000"/>
                </a:highlight>
                <a:latin typeface="Times New Roman" panose="02020603050405020304" pitchFamily="18" charset="0"/>
                <a:ea typeface="Times New Roman" panose="02020603050405020304" pitchFamily="18" charset="0"/>
              </a:rPr>
              <a:t>This account excludes appropriated debt and repayable advances.  </a:t>
            </a:r>
            <a:r>
              <a:rPr lang="en-US" sz="2000" dirty="0">
                <a:solidFill>
                  <a:srgbClr val="000000"/>
                </a:solidFill>
                <a:effectLst/>
                <a:latin typeface="Times New Roman" panose="02020603050405020304" pitchFamily="18" charset="0"/>
                <a:ea typeface="Times New Roman" panose="02020603050405020304" pitchFamily="18" charset="0"/>
              </a:rPr>
              <a:t>This account does not close at year-end. </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3600" dirty="0"/>
              <a:t>FY 2023 Ballot items – New &amp; Modified</a:t>
            </a:r>
          </a:p>
        </p:txBody>
      </p:sp>
    </p:spTree>
    <p:extLst>
      <p:ext uri="{BB962C8B-B14F-4D97-AF65-F5344CB8AC3E}">
        <p14:creationId xmlns:p14="http://schemas.microsoft.com/office/powerpoint/2010/main" val="1162505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Coordinating with OMB to address budgetary guidance</a:t>
            </a:r>
            <a:endParaRPr lang="en-US" sz="1800" dirty="0"/>
          </a:p>
          <a:p>
            <a:pPr lvl="1"/>
            <a:r>
              <a:rPr lang="en-US" sz="1800" dirty="0"/>
              <a:t>Prior-Period Adjustments (PPA) </a:t>
            </a:r>
          </a:p>
          <a:p>
            <a:pPr lvl="1"/>
            <a:r>
              <a:rPr lang="en-US" sz="1800" dirty="0"/>
              <a:t>Prior-Year Adjustments (PYA) </a:t>
            </a:r>
          </a:p>
          <a:p>
            <a:pPr lvl="1"/>
            <a:r>
              <a:rPr lang="en-US" sz="1800" dirty="0"/>
              <a:t>Economy Act Scenario</a:t>
            </a:r>
          </a:p>
          <a:p>
            <a:pPr lvl="1"/>
            <a:r>
              <a:rPr lang="en-US" sz="1800" dirty="0"/>
              <a:t>Revolving Fund Scenario</a:t>
            </a:r>
          </a:p>
          <a:p>
            <a:pPr lvl="1"/>
            <a:r>
              <a:rPr lang="en-US" sz="1800" dirty="0"/>
              <a:t>Potential Updates to Custodial Scenario</a:t>
            </a:r>
          </a:p>
          <a:p>
            <a:pPr lvl="1"/>
            <a:r>
              <a:rPr lang="en-US" sz="1800" dirty="0"/>
              <a:t>Lease Scenario(s)</a:t>
            </a:r>
          </a:p>
          <a:p>
            <a:pPr marL="457200" lvl="1" indent="0">
              <a:buNone/>
            </a:pPr>
            <a:endParaRPr lang="en-US" sz="2200" dirty="0"/>
          </a:p>
          <a:p>
            <a:pPr lvl="2"/>
            <a:endParaRPr lang="en-US" sz="1800" dirty="0"/>
          </a:p>
          <a:p>
            <a:pPr lvl="1"/>
            <a:endParaRPr lang="en-US" sz="2200" dirty="0"/>
          </a:p>
          <a:p>
            <a:pPr marL="0"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Scenarios</a:t>
            </a:r>
          </a:p>
        </p:txBody>
      </p:sp>
    </p:spTree>
    <p:extLst>
      <p:ext uri="{BB962C8B-B14F-4D97-AF65-F5344CB8AC3E}">
        <p14:creationId xmlns:p14="http://schemas.microsoft.com/office/powerpoint/2010/main" val="2822251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800" b="1" dirty="0"/>
              <a:t>Working Groups</a:t>
            </a:r>
          </a:p>
          <a:p>
            <a:pPr lvl="1"/>
            <a:r>
              <a:rPr lang="en-US" dirty="0"/>
              <a:t>Custodial Guidance</a:t>
            </a:r>
          </a:p>
          <a:p>
            <a:pPr lvl="1"/>
            <a:r>
              <a:rPr lang="en-US" dirty="0"/>
              <a:t>OMB Abnormal Balance Resolutions</a:t>
            </a:r>
          </a:p>
          <a:p>
            <a:pPr lvl="1"/>
            <a:r>
              <a:rPr lang="en-US" dirty="0"/>
              <a:t>Lease Guidance</a:t>
            </a:r>
          </a:p>
          <a:p>
            <a:pPr lvl="1"/>
            <a:endParaRPr lang="en-US" dirty="0"/>
          </a:p>
          <a:p>
            <a:pPr marL="457200" lvl="1" indent="0">
              <a:buNone/>
            </a:pPr>
            <a:endParaRPr lang="en-US" dirty="0"/>
          </a:p>
          <a:p>
            <a:r>
              <a:rPr lang="en-US" sz="2800" b="1" dirty="0"/>
              <a:t>Issues Resolution</a:t>
            </a:r>
          </a:p>
          <a:p>
            <a:pPr lvl="1"/>
            <a:r>
              <a:rPr lang="en-US" sz="2400" dirty="0"/>
              <a:t>Online issues log  </a:t>
            </a:r>
            <a:r>
              <a:rPr lang="en-US" sz="1600" dirty="0">
                <a:hlinkClick r:id="rId2"/>
              </a:rPr>
              <a:t>https://www.fiscal.treasury.gov/ussgl/report-an-issue.html</a:t>
            </a:r>
            <a:r>
              <a:rPr lang="en-US" sz="1600" dirty="0"/>
              <a:t> </a:t>
            </a:r>
          </a:p>
          <a:p>
            <a:pPr lvl="1"/>
            <a:r>
              <a:rPr lang="en-US" sz="2400" dirty="0"/>
              <a:t>USSGL Issues Template</a:t>
            </a:r>
          </a:p>
          <a:p>
            <a:pPr lvl="1"/>
            <a:endParaRPr lang="en-US" sz="2400" dirty="0"/>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Groups &amp; Issue Resolution</a:t>
            </a:r>
          </a:p>
        </p:txBody>
      </p:sp>
    </p:spTree>
    <p:extLst>
      <p:ext uri="{BB962C8B-B14F-4D97-AF65-F5344CB8AC3E}">
        <p14:creationId xmlns:p14="http://schemas.microsoft.com/office/powerpoint/2010/main" val="100250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Proposed Secondary Market USSGLs</a:t>
            </a:r>
          </a:p>
          <a:p>
            <a:pPr lvl="1"/>
            <a:r>
              <a:rPr lang="en-US" sz="2000" dirty="0">
                <a:latin typeface="TimesNewRoman"/>
                <a:ea typeface="Times New Roman" panose="02020603050405020304" pitchFamily="18" charset="0"/>
                <a:cs typeface="Courier New" panose="02070309020205020404" pitchFamily="49" charset="0"/>
              </a:rPr>
              <a:t>Originally Balloted for FY22, but now FY23 effective date.</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Modification to Transaction Code (TC) F148</a:t>
            </a:r>
          </a:p>
          <a:p>
            <a:pPr lvl="1"/>
            <a:r>
              <a:rPr lang="en-US" sz="1800" dirty="0">
                <a:effectLst/>
                <a:latin typeface="TimesNewRoman"/>
                <a:ea typeface="Times New Roman" panose="02020603050405020304" pitchFamily="18" charset="0"/>
                <a:cs typeface="Courier New" panose="02070309020205020404" pitchFamily="49" charset="0"/>
              </a:rPr>
              <a:t>It now says To record the return of an appropriation originally derived from the General Fund of the U.S. Government that is reduced by </a:t>
            </a:r>
            <a:r>
              <a:rPr lang="en-US" sz="1800" dirty="0">
                <a:effectLst/>
                <a:highlight>
                  <a:srgbClr val="008A3E"/>
                </a:highlight>
                <a:latin typeface="TimesNewRoman"/>
                <a:ea typeface="Times New Roman" panose="02020603050405020304" pitchFamily="18" charset="0"/>
                <a:cs typeface="Courier New" panose="02070309020205020404" pitchFamily="49" charset="0"/>
              </a:rPr>
              <a:t>an amount equivalent to the offsetting collections or receipts</a:t>
            </a:r>
            <a:r>
              <a:rPr lang="en-US" sz="1800" dirty="0">
                <a:effectLst/>
                <a:latin typeface="TimesNewRoman"/>
                <a:ea typeface="Times New Roman" panose="02020603050405020304" pitchFamily="18" charset="0"/>
                <a:cs typeface="Courier New" panose="02070309020205020404" pitchFamily="49" charset="0"/>
              </a:rPr>
              <a:t>.  This transaction is accomplished with a negative appropriation warrant request submitted to Treasury.</a:t>
            </a: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r>
              <a:rPr lang="en-US" sz="2600" dirty="0"/>
              <a:t>599750 – Financing Sources Transferred In From the Custodial Statement Collections – Contract Account</a:t>
            </a:r>
          </a:p>
          <a:p>
            <a:pPr lvl="1"/>
            <a:r>
              <a:rPr lang="en-US" sz="1800" dirty="0"/>
              <a:t>Added to the background to make clear that it is for FY 2023 and later and disclaimer that the published Custodial Guidance is still to be used by the recipient agency.</a:t>
            </a:r>
          </a:p>
          <a:p>
            <a:pPr lvl="1"/>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396647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161020 - Investments in Marketable U.S. Treasury Securities Purchased on the Secondary Market</a:t>
            </a:r>
          </a:p>
          <a:p>
            <a:pPr lvl="1"/>
            <a:r>
              <a:rPr lang="en-US" sz="2200" dirty="0"/>
              <a:t>This USSGL needs to crosswalk to Schedule P – Lines 5000 and 5001.  Please note this USSGL also crosswalks to the Balance Sheet.</a:t>
            </a:r>
            <a:endParaRPr lang="en-US" sz="1800" dirty="0">
              <a:effectLst/>
              <a:latin typeface="Times New Roman" panose="02020603050405020304" pitchFamily="18" charset="0"/>
              <a:ea typeface="Times New Roman" panose="02020603050405020304" pitchFamily="18" charset="0"/>
            </a:endParaRPr>
          </a:p>
          <a:p>
            <a:r>
              <a:rPr lang="en-US" sz="2600" dirty="0"/>
              <a:t>Modification to Statement of Budgetary Resources</a:t>
            </a:r>
          </a:p>
          <a:p>
            <a:pPr lvl="1"/>
            <a:r>
              <a:rPr lang="en-US" sz="1800" dirty="0">
                <a:latin typeface="TimesNewRoman"/>
                <a:ea typeface="Times New Roman" panose="02020603050405020304" pitchFamily="18" charset="0"/>
                <a:cs typeface="Courier New" panose="02070309020205020404" pitchFamily="49" charset="0"/>
              </a:rPr>
              <a:t>On both the FY 2022 and FY 2023 crosswalks on line 1071 for USSGLs 487200 and 497200 we mistakenly left the F/N indicator off on four lines.  Updates have been made.</a:t>
            </a: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r>
              <a:rPr lang="en-US" sz="2600" dirty="0"/>
              <a:t>Balance Sheet - New Lines 6.3 and 26.6</a:t>
            </a:r>
          </a:p>
          <a:p>
            <a:pPr lvl="1"/>
            <a:r>
              <a:rPr lang="en-US" sz="2200" dirty="0"/>
              <a:t>At the IRC several agencies raised concerns about the word “reimbursable” being part of the title.  At the time of publication, several options are being discussed and will be shared soon.</a:t>
            </a:r>
          </a:p>
          <a:p>
            <a:pPr lvl="1"/>
            <a:endParaRPr lang="en-US" sz="1800" dirty="0"/>
          </a:p>
          <a:p>
            <a:pPr lvl="1"/>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1149772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2235" y="973892"/>
            <a:ext cx="8121854"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Stephen Riley</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Department of the Treasury</a:t>
            </a:r>
            <a:b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(304) 480-7536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Stephen.Riley@fiscal.treasury.gov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USSGL.Issues@fiscal.treasury.gov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Joshua.Hudkins@fiscal.treasury.gov</a:t>
            </a:r>
            <a:endParaRPr lang="en-US" sz="1600" dirty="0">
              <a:solidFill>
                <a:srgbClr val="7030A0"/>
              </a:solidFill>
              <a:latin typeface="Arial" panose="020B0604020202020204" pitchFamily="34" charset="0"/>
              <a:cs typeface="Arial" panose="020B0604020202020204" pitchFamily="34" charset="0"/>
            </a:endParaRPr>
          </a:p>
          <a:p>
            <a:pPr>
              <a:defRPr/>
            </a:pPr>
            <a:r>
              <a:rPr lang="en-US" sz="1600" dirty="0">
                <a:solidFill>
                  <a:srgbClr val="7030A0"/>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USSGL.Issues@fiscal.treasury.gov  </a:t>
            </a:r>
            <a:endParaRPr lang="en-US" sz="1600" dirty="0">
              <a:solidFill>
                <a:srgbClr val="7030A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2022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2023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Scenarios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Working Groups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Issues Resolution</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Updates on Information provided at April IRC meeting</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421000 Anticipated Reimbursements</a:t>
            </a:r>
          </a:p>
          <a:p>
            <a:pPr marR="0" lvl="1">
              <a:spcAft>
                <a:spcPts val="0"/>
              </a:spcAft>
            </a:pPr>
            <a:r>
              <a:rPr lang="en-US" sz="2200" dirty="0"/>
              <a:t>This account is used to record the estimate of reimbursements expected to be earned during the current fiscal year, based on customer orders or services received or provided. </a:t>
            </a:r>
            <a:r>
              <a:rPr lang="en-US" sz="2200" dirty="0">
                <a:highlight>
                  <a:srgbClr val="008000"/>
                </a:highlight>
              </a:rPr>
              <a:t>Although the normal balance for this account is debit, it is acceptable for this account to have a credit balance.</a:t>
            </a:r>
          </a:p>
          <a:p>
            <a:pPr lvl="1"/>
            <a:endParaRPr lang="en-US" sz="2600" dirty="0"/>
          </a:p>
          <a:p>
            <a:r>
              <a:rPr lang="en-US" sz="2600" dirty="0"/>
              <a:t>421100 Anticipated Reimbursements Used for Substitution </a:t>
            </a:r>
            <a:r>
              <a:rPr lang="en-US" sz="2600" dirty="0">
                <a:highlight>
                  <a:srgbClr val="008000"/>
                </a:highlight>
              </a:rPr>
              <a:t>or Liquidation </a:t>
            </a:r>
            <a:r>
              <a:rPr lang="en-US" sz="2600" dirty="0"/>
              <a:t>of Contract Authority</a:t>
            </a:r>
          </a:p>
          <a:p>
            <a:pPr lvl="1"/>
            <a:r>
              <a:rPr lang="en-US" sz="1800" dirty="0">
                <a:effectLst/>
                <a:latin typeface="Times New Roman" panose="02020603050405020304" pitchFamily="18" charset="0"/>
                <a:ea typeface="Times New Roman" panose="02020603050405020304" pitchFamily="18" charset="0"/>
              </a:rPr>
              <a:t>This account is used for estimating the amount of spending authority from offsetting collections represented by unfilled customer orders </a:t>
            </a:r>
            <a:r>
              <a:rPr lang="en-US" sz="1800" dirty="0">
                <a:effectLst/>
                <a:highlight>
                  <a:srgbClr val="008000"/>
                </a:highlight>
                <a:latin typeface="Times New Roman" panose="02020603050405020304" pitchFamily="18" charset="0"/>
                <a:ea typeface="Times New Roman" panose="02020603050405020304" pitchFamily="18" charset="0"/>
              </a:rPr>
              <a:t>with or without advances </a:t>
            </a:r>
            <a:r>
              <a:rPr lang="en-US" sz="1800" strike="sngStrike" dirty="0">
                <a:solidFill>
                  <a:srgbClr val="FF0000"/>
                </a:solidFill>
                <a:effectLst/>
                <a:latin typeface="Times New Roman" panose="02020603050405020304" pitchFamily="18" charset="0"/>
                <a:ea typeface="Times New Roman" panose="02020603050405020304" pitchFamily="18" charset="0"/>
              </a:rPr>
              <a:t>or accounts receivable</a:t>
            </a:r>
            <a:r>
              <a:rPr lang="en-US" sz="1800" dirty="0">
                <a:effectLst/>
                <a:latin typeface="Times New Roman" panose="02020603050405020304" pitchFamily="18" charset="0"/>
                <a:ea typeface="Times New Roman" panose="02020603050405020304" pitchFamily="18" charset="0"/>
              </a:rPr>
              <a:t> used to replace obligated contract authority as a budgetary resource during the current fiscal year subject to Office of Management and Budget apportionment that will be used for substitution of contract authority. This USSGL account can only be used by the Department of Defense Working Capital Fund.</a:t>
            </a:r>
            <a:endParaRPr lang="en-US" sz="2200" dirty="0"/>
          </a:p>
          <a:p>
            <a:pPr marL="0" indent="0">
              <a:buNone/>
            </a:pPr>
            <a:endParaRPr lang="en-US" sz="2600" dirty="0"/>
          </a:p>
          <a:p>
            <a:pPr marL="457200" lvl="1" indent="0">
              <a:buNone/>
            </a:pPr>
            <a:endParaRPr lang="en-US" dirty="0"/>
          </a:p>
        </p:txBody>
      </p:sp>
      <p:sp>
        <p:nvSpPr>
          <p:cNvPr id="3" name="Content Placeholder 2"/>
          <p:cNvSpPr>
            <a:spLocks noGrp="1"/>
          </p:cNvSpPr>
          <p:nvPr>
            <p:ph sz="quarter" idx="11"/>
          </p:nvPr>
        </p:nvSpPr>
        <p:spPr/>
        <p:txBody>
          <a:bodyPr/>
          <a:lstStyle/>
          <a:p>
            <a:r>
              <a:rPr lang="en-US" dirty="0">
                <a:latin typeface="+mn-lt"/>
              </a:rPr>
              <a:t>Fiscal Year 2022 Ballot Items - Modifications</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449000 Anticipated Resources – </a:t>
            </a:r>
            <a:r>
              <a:rPr lang="en-US" sz="2600" dirty="0" err="1"/>
              <a:t>Unapportioned</a:t>
            </a:r>
            <a:r>
              <a:rPr lang="en-US" sz="2600" dirty="0"/>
              <a:t> Authority</a:t>
            </a:r>
          </a:p>
          <a:p>
            <a:pPr marR="0" lvl="1">
              <a:spcAft>
                <a:spcPts val="0"/>
              </a:spcAft>
            </a:pPr>
            <a:r>
              <a:rPr lang="en-US" sz="1800" dirty="0"/>
              <a:t>This account is used for the amount of anticipated unobligated budgetary resources not yet apportioned. These funds are not available for obligation. </a:t>
            </a:r>
            <a:r>
              <a:rPr lang="en-US" sz="1800" dirty="0">
                <a:highlight>
                  <a:srgbClr val="008000"/>
                </a:highlight>
              </a:rPr>
              <a:t>Although the normal balance for this account is credit, it is acceptable for this account to have a debit balance.</a:t>
            </a:r>
          </a:p>
          <a:p>
            <a:pPr marL="457200" lvl="1" indent="0">
              <a:buNone/>
            </a:pPr>
            <a:endParaRPr lang="en-US" sz="2600" dirty="0"/>
          </a:p>
          <a:p>
            <a:r>
              <a:rPr lang="en-US" sz="2600" dirty="0"/>
              <a:t>459000 Apportionments – Anticipated Resources – Programs Subject to Apportionment</a:t>
            </a:r>
          </a:p>
          <a:p>
            <a:pPr lvl="1"/>
            <a:r>
              <a:rPr lang="en-US" sz="1800" dirty="0"/>
              <a:t>This account is used to record anticipated amounts apportioned for the current or subsequent periods, for programs subject to apportionment. These amounts are unavailable for obligation. </a:t>
            </a:r>
            <a:r>
              <a:rPr lang="en-US" sz="1800" dirty="0">
                <a:highlight>
                  <a:srgbClr val="008000"/>
                </a:highlight>
              </a:rPr>
              <a:t>Although the normal balance for this account is credit, it is acceptable for this account to have a debit balance.</a:t>
            </a:r>
          </a:p>
          <a:p>
            <a:pPr marL="0" indent="0">
              <a:buNone/>
            </a:pPr>
            <a:endParaRPr lang="en-US" sz="1800" dirty="0"/>
          </a:p>
          <a:p>
            <a:pPr lvl="1"/>
            <a:endParaRPr lang="en-US" sz="1800" dirty="0"/>
          </a:p>
          <a:p>
            <a:pPr marL="0" indent="0">
              <a:buNone/>
            </a:pPr>
            <a:endParaRPr lang="en-US" sz="1800" dirty="0"/>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1"/>
            <a:ext cx="8686800" cy="1087514"/>
          </a:xfrm>
        </p:spPr>
        <p:txBody>
          <a:bodyPr/>
          <a:lstStyle/>
          <a:p>
            <a:pPr marL="0" lvl="1" indent="0">
              <a:spcBef>
                <a:spcPts val="0"/>
              </a:spcBef>
              <a:buNone/>
            </a:pPr>
            <a:r>
              <a:rPr lang="en-US" sz="3600" dirty="0">
                <a:latin typeface="+mn-lt"/>
              </a:rPr>
              <a:t>Fiscal Year 2022 Ballot items - Modifications </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469000 Anticipated Resources – Programs Exempt From Apportionment</a:t>
            </a:r>
          </a:p>
          <a:p>
            <a:pPr marL="0" indent="0">
              <a:buNone/>
            </a:pPr>
            <a:r>
              <a:rPr lang="en-US" sz="2600" dirty="0"/>
              <a:t>	- </a:t>
            </a:r>
            <a:r>
              <a:rPr lang="en-US" sz="2400" dirty="0">
                <a:effectLst/>
                <a:latin typeface="Times New Roman" panose="02020603050405020304" pitchFamily="18" charset="0"/>
                <a:ea typeface="Times New Roman" panose="02020603050405020304" pitchFamily="18" charset="0"/>
              </a:rPr>
              <a:t>This account is used to record anticipated amounts in programs exempt from apportionment. </a:t>
            </a:r>
            <a:r>
              <a:rPr lang="en-US" sz="2400" dirty="0">
                <a:effectLst/>
                <a:highlight>
                  <a:srgbClr val="008000"/>
                </a:highlight>
                <a:latin typeface="Times New Roman" panose="02020603050405020304" pitchFamily="18" charset="0"/>
                <a:ea typeface="Times New Roman" panose="02020603050405020304" pitchFamily="18" charset="0"/>
              </a:rPr>
              <a:t>Although the normal balance for this account is credit, it is acceptable for this account to have a debit balance.</a:t>
            </a:r>
          </a:p>
          <a:p>
            <a:pPr marL="0" indent="0">
              <a:buNone/>
            </a:pPr>
            <a:endParaRPr lang="en-US" sz="18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3600" dirty="0">
                <a:latin typeface="+mn-lt"/>
              </a:rPr>
              <a:t>Fiscal Year 2022 Ballot items - Modification</a:t>
            </a:r>
          </a:p>
        </p:txBody>
      </p:sp>
    </p:spTree>
    <p:extLst>
      <p:ext uri="{BB962C8B-B14F-4D97-AF65-F5344CB8AC3E}">
        <p14:creationId xmlns:p14="http://schemas.microsoft.com/office/powerpoint/2010/main" val="312495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134900 – Interest Receivable on Uninvested Funds</a:t>
            </a:r>
          </a:p>
          <a:p>
            <a:pPr lvl="1"/>
            <a:r>
              <a:rPr lang="en-US" sz="1800" dirty="0">
                <a:effectLst/>
                <a:latin typeface="Times New Roman" panose="02020603050405020304" pitchFamily="18" charset="0"/>
                <a:ea typeface="Times New Roman" panose="02020603050405020304" pitchFamily="18" charset="0"/>
              </a:rPr>
              <a:t>Interest receivable on uninvested funds (further described in TFM Volume I, Part 2, Chapter 4600) currently is reported within USSGL 134000 “Interest Receivable - Not Otherwise Classified.”  However, the portion of interest receivable on uninvested funds needs distinguished from other types of federal interest receivable and federal receivables.  Interest receivable on uninvested funds should crosswalk to Interest Receivable, Loans (Line 4.1 of the Balance Sheet) within the Loans Receivable, Net line on the Balance Sheet, while other types of federal receivables</a:t>
            </a:r>
            <a:r>
              <a:rPr lang="en-US" sz="180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crosswalk elsewhere.</a:t>
            </a:r>
            <a:endParaRPr lang="en-US" sz="1800" dirty="0"/>
          </a:p>
          <a:p>
            <a:r>
              <a:rPr lang="en-US" sz="2600" dirty="0"/>
              <a:t>161020 – Investments in Marketable U.S. Treasury Securities Purchased on the Secondary Market</a:t>
            </a:r>
          </a:p>
          <a:p>
            <a:pPr lvl="1"/>
            <a:r>
              <a:rPr lang="en-US" sz="1800" dirty="0">
                <a:effectLst/>
                <a:latin typeface="Times New Roman" panose="02020603050405020304" pitchFamily="18" charset="0"/>
                <a:ea typeface="Times New Roman" panose="02020603050405020304" pitchFamily="18" charset="0"/>
              </a:rPr>
              <a:t>Certain U.S. Treasury securities may be purchased on the secondary market rather than directly through the Treasury.  When agencies hold these securities purchased on the secondary market, the securities must be manually reclassified from debt held by the public to intragovernmental debt holdings.   Currently, there is no specific USSGL account in which agencies can report this activity.</a:t>
            </a: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2023 Ballot items - New</a:t>
            </a:r>
          </a:p>
        </p:txBody>
      </p:sp>
    </p:spTree>
    <p:extLst>
      <p:ext uri="{BB962C8B-B14F-4D97-AF65-F5344CB8AC3E}">
        <p14:creationId xmlns:p14="http://schemas.microsoft.com/office/powerpoint/2010/main" val="31883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161120 – Discount on Marketable U.S. Treasury Securities Purchased on the Secondary Market</a:t>
            </a:r>
            <a:endParaRPr lang="en-US" sz="2600" dirty="0">
              <a:highlight>
                <a:srgbClr val="FFFF00"/>
              </a:highlight>
            </a:endParaRPr>
          </a:p>
          <a:p>
            <a:pPr lvl="1"/>
            <a:r>
              <a:rPr lang="en-US" sz="1800" dirty="0"/>
              <a:t>Same justification as 161020, but this one is for the discount reporting.</a:t>
            </a:r>
            <a:endParaRPr lang="en-US" sz="2200" dirty="0"/>
          </a:p>
          <a:p>
            <a:r>
              <a:rPr lang="en-US" sz="2600" dirty="0"/>
              <a:t>161220 – Premium on Marketable U.S. Treasury Securities Purchased on the Secondary Market</a:t>
            </a:r>
            <a:endParaRPr lang="en-US" sz="2600" dirty="0">
              <a:highlight>
                <a:srgbClr val="FFFF00"/>
              </a:highlight>
            </a:endParaRPr>
          </a:p>
          <a:p>
            <a:pPr lvl="1"/>
            <a:r>
              <a:rPr lang="en-US" sz="1800" dirty="0"/>
              <a:t>Same justification as 161020, but this one is for the premium reporting.</a:t>
            </a:r>
            <a:endParaRPr lang="en-US" sz="2200" dirty="0"/>
          </a:p>
          <a:p>
            <a:r>
              <a:rPr lang="en-US" sz="2600" dirty="0"/>
              <a:t>161320 – Amortization of Discount and Premium on Marketable U.S. Treasury Securities Purchased on the Secondary Market</a:t>
            </a:r>
            <a:endParaRPr lang="en-US" sz="2600" dirty="0">
              <a:highlight>
                <a:srgbClr val="FFFF00"/>
              </a:highlight>
            </a:endParaRPr>
          </a:p>
          <a:p>
            <a:pPr lvl="1"/>
            <a:r>
              <a:rPr lang="en-US" sz="1800" dirty="0"/>
              <a:t>Same justification as 161020, but this one is for the amortization of discounts and premiums on Secondary Market Investments.</a:t>
            </a:r>
            <a:endParaRPr lang="en-US" sz="2600" dirty="0"/>
          </a:p>
        </p:txBody>
      </p:sp>
      <p:sp>
        <p:nvSpPr>
          <p:cNvPr id="3" name="Content Placeholder 2"/>
          <p:cNvSpPr>
            <a:spLocks noGrp="1"/>
          </p:cNvSpPr>
          <p:nvPr>
            <p:ph sz="quarter" idx="11"/>
          </p:nvPr>
        </p:nvSpPr>
        <p:spPr/>
        <p:txBody>
          <a:bodyPr/>
          <a:lstStyle/>
          <a:p>
            <a:r>
              <a:rPr lang="en-US" dirty="0">
                <a:latin typeface="+mn-lt"/>
              </a:rPr>
              <a:t>Fiscal Year 2023 Ballot items - New</a:t>
            </a:r>
          </a:p>
        </p:txBody>
      </p:sp>
    </p:spTree>
    <p:extLst>
      <p:ext uri="{BB962C8B-B14F-4D97-AF65-F5344CB8AC3E}">
        <p14:creationId xmlns:p14="http://schemas.microsoft.com/office/powerpoint/2010/main" val="383574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a:t> </a:t>
            </a:r>
            <a:r>
              <a:rPr lang="en-US" sz="2600" dirty="0"/>
              <a:t>214900 – Accrued Interest Payable on Uninvested Funds</a:t>
            </a:r>
          </a:p>
          <a:p>
            <a:pPr lvl="1"/>
            <a:r>
              <a:rPr lang="en-US" sz="1600" dirty="0"/>
              <a:t>Accrued interest payable on uninvested funds (further described in TFM Volume I, Part 2, Chapter 4600) currently is reported within USSGL 214000 “Accrued Interest Payable - Not Otherwise Classified.”  However, the portion of interest payable on uninvested funds needs distinguished from other types of federal accrued interest payable and federal payables.  Accrued interest payable on uninvested funds should crosswalk to Interest Payable, Loans (Line 24.1 of the Balance Sheet) within the Debt line on the Balance Sheet, while other types of federal receivables crosswalk to separate payable lines.</a:t>
            </a:r>
          </a:p>
          <a:p>
            <a:r>
              <a:rPr lang="en-US" sz="2600" dirty="0"/>
              <a:t>259100 – Repayable Advance Debt</a:t>
            </a:r>
            <a:endParaRPr lang="en-US" sz="2600" dirty="0">
              <a:highlight>
                <a:srgbClr val="FFFF00"/>
              </a:highlight>
            </a:endParaRPr>
          </a:p>
          <a:p>
            <a:pPr lvl="1"/>
            <a:r>
              <a:rPr lang="en-US" sz="1800" dirty="0"/>
              <a:t>Separate USSGL account is needed to be able to report on the amount of outstanding repayable advance debt on Office of Management and Budget (OMB) Budget Program and Financing Schedule.</a:t>
            </a:r>
            <a:endParaRPr lang="en-US" dirty="0"/>
          </a:p>
          <a:p>
            <a:pPr lvl="1"/>
            <a:endParaRPr lang="en-US" dirty="0"/>
          </a:p>
        </p:txBody>
      </p:sp>
      <p:sp>
        <p:nvSpPr>
          <p:cNvPr id="3" name="Content Placeholder 2"/>
          <p:cNvSpPr>
            <a:spLocks noGrp="1"/>
          </p:cNvSpPr>
          <p:nvPr>
            <p:ph sz="quarter" idx="11"/>
          </p:nvPr>
        </p:nvSpPr>
        <p:spPr/>
        <p:txBody>
          <a:bodyPr/>
          <a:lstStyle/>
          <a:p>
            <a:r>
              <a:rPr lang="en-US" sz="3200" dirty="0"/>
              <a:t>Fiscal Year 2023 Ballot items - New</a:t>
            </a:r>
          </a:p>
        </p:txBody>
      </p:sp>
    </p:spTree>
    <p:extLst>
      <p:ext uri="{BB962C8B-B14F-4D97-AF65-F5344CB8AC3E}">
        <p14:creationId xmlns:p14="http://schemas.microsoft.com/office/powerpoint/2010/main" val="57606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259200 – Appropriated Debt</a:t>
            </a:r>
            <a:endParaRPr lang="en-US" sz="2600" dirty="0">
              <a:highlight>
                <a:srgbClr val="FFFF00"/>
              </a:highlight>
            </a:endParaRPr>
          </a:p>
          <a:p>
            <a:pPr lvl="1"/>
            <a:r>
              <a:rPr lang="en-US" sz="1800" dirty="0">
                <a:effectLst/>
                <a:latin typeface="Times New Roman" panose="02020603050405020304" pitchFamily="18" charset="0"/>
                <a:ea typeface="Times New Roman" panose="02020603050405020304" pitchFamily="18" charset="0"/>
              </a:rPr>
              <a:t>Separate USSGL account is needed to be able to report on the amount of outstanding appropriated debt on Office of Management and Budget (OMB) Budget Program and Financing schedule.</a:t>
            </a:r>
          </a:p>
          <a:p>
            <a:pPr marL="457200" lvl="1" indent="0">
              <a:buNone/>
            </a:pPr>
            <a:endParaRPr lang="en-US" sz="1800" dirty="0"/>
          </a:p>
          <a:p>
            <a:r>
              <a:rPr lang="en-US" sz="2600" dirty="0"/>
              <a:t>403500 – Anticipated Adjustments of Unobligated Balances of Indefinite Contract Authority Withdrawn</a:t>
            </a:r>
            <a:endParaRPr lang="en-US" sz="2600" dirty="0">
              <a:highlight>
                <a:srgbClr val="FFFF00"/>
              </a:highlight>
            </a:endParaRPr>
          </a:p>
          <a:p>
            <a:pPr lvl="1"/>
            <a:r>
              <a:rPr lang="en-US" sz="1800" dirty="0">
                <a:effectLst/>
                <a:latin typeface="Times New Roman" panose="02020603050405020304" pitchFamily="18" charset="0"/>
                <a:ea typeface="Times New Roman" panose="02020603050405020304" pitchFamily="18" charset="0"/>
              </a:rPr>
              <a:t>To anticipate contract authority withdrawn associated with recoveries of prior year undelivered orders unpaid (recoveries.)</a:t>
            </a:r>
            <a:endParaRPr lang="en-US" sz="3200" dirty="0">
              <a:effectLst/>
              <a:latin typeface="Times New Roman" panose="02020603050405020304" pitchFamily="18" charset="0"/>
              <a:ea typeface="Times New Roman" panose="02020603050405020304" pitchFamily="18" charset="0"/>
            </a:endParaRPr>
          </a:p>
          <a:p>
            <a:pPr lvl="1"/>
            <a:endParaRPr lang="en-US" sz="1800" dirty="0"/>
          </a:p>
          <a:p>
            <a:r>
              <a:rPr lang="en-US" sz="2600" dirty="0"/>
              <a:t>427000 – Other Actual Collections – Intergovernmental Cooperation Act Non-Federal Pay for Services</a:t>
            </a:r>
            <a:endParaRPr lang="en-US" sz="2600" dirty="0">
              <a:highlight>
                <a:srgbClr val="FFFF00"/>
              </a:highlight>
            </a:endParaRPr>
          </a:p>
          <a:p>
            <a:pPr lvl="1"/>
            <a:r>
              <a:rPr lang="en-US" sz="1800" dirty="0">
                <a:effectLst/>
                <a:latin typeface="Times New Roman" panose="02020603050405020304" pitchFamily="18" charset="0"/>
                <a:ea typeface="Times New Roman" panose="02020603050405020304" pitchFamily="18" charset="0"/>
              </a:rPr>
              <a:t>To create an account for direct offsetting collections that may be credited to any non-financing fund type.</a:t>
            </a: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3600" dirty="0"/>
              <a:t>Fiscal Year 2023 Ballot items - New</a:t>
            </a:r>
          </a:p>
        </p:txBody>
      </p:sp>
    </p:spTree>
    <p:extLst>
      <p:ext uri="{BB962C8B-B14F-4D97-AF65-F5344CB8AC3E}">
        <p14:creationId xmlns:p14="http://schemas.microsoft.com/office/powerpoint/2010/main" val="1538134439"/>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79154</TotalTime>
  <Words>1467</Words>
  <Application>Microsoft Office PowerPoint</Application>
  <PresentationFormat>On-screen Show (4:3)</PresentationFormat>
  <Paragraphs>163</Paragraphs>
  <Slides>15</Slides>
  <Notes>13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Courier New</vt:lpstr>
      <vt:lpstr>Times New Roman</vt:lpstr>
      <vt:lpstr>TimesNewRoman</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1419</cp:revision>
  <cp:lastPrinted>2018-02-14T19:42:11Z</cp:lastPrinted>
  <dcterms:created xsi:type="dcterms:W3CDTF">2014-06-05T14:12:22Z</dcterms:created>
  <dcterms:modified xsi:type="dcterms:W3CDTF">2022-04-28T18:24:29Z</dcterms:modified>
</cp:coreProperties>
</file>