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E402-D583-4A89-A339-1BD0A40F19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AD83D6-40C0-426E-8984-E3838733F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A2741-C277-41C4-827E-21EB66646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80FB9-C413-4138-AF0A-021010CE8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B4DB0-F0E3-41FF-AEFE-5B649704C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9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B3759-8351-4FBA-AD6A-3C25FB4E7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90DB43-187A-49B1-9F45-6A1CED1D9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E1C34-EA3B-4675-95FC-3B723651A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D653C-C9D5-4027-9C4B-8E9180FD0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1770E-5270-4FDA-ADFA-ABBCA073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3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7BDF8F-9E65-47FE-9297-B71BD089A3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7FDEB-E621-487F-BE33-521750AD1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FFCE1-6357-42BB-9D3F-4055106D4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3FB47-0046-4E06-99B3-043522F85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9CCCE-758A-4209-AD5B-01B7F17CC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91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04800" y="6232022"/>
            <a:ext cx="115824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/>
        </p:nvSpPr>
        <p:spPr>
          <a:xfrm>
            <a:off x="3449909" y="6389370"/>
            <a:ext cx="5292185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sz="1800" b="1" spc="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04800" y="892996"/>
            <a:ext cx="115824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/>
        </p:nvSpPr>
        <p:spPr>
          <a:xfrm>
            <a:off x="203200" y="6400800"/>
            <a:ext cx="1524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304800" y="152400"/>
            <a:ext cx="115824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E3A35EA-2612-4FB5-9FCE-9797E105D358}"/>
              </a:ext>
            </a:extLst>
          </p:cNvPr>
          <p:cNvSpPr txBox="1">
            <a:spLocks/>
          </p:cNvSpPr>
          <p:nvPr/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8AA78BF-ADD9-4954-A1E8-CB77968788F6}"/>
              </a:ext>
            </a:extLst>
          </p:cNvPr>
          <p:cNvCxnSpPr/>
          <p:nvPr/>
        </p:nvCxnSpPr>
        <p:spPr>
          <a:xfrm>
            <a:off x="304800" y="6232022"/>
            <a:ext cx="115824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E8FC46A-C9E9-4664-9AD1-B68A323A29B3}"/>
              </a:ext>
            </a:extLst>
          </p:cNvPr>
          <p:cNvSpPr txBox="1">
            <a:spLocks/>
          </p:cNvSpPr>
          <p:nvPr/>
        </p:nvSpPr>
        <p:spPr>
          <a:xfrm>
            <a:off x="3449909" y="6389370"/>
            <a:ext cx="5292185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sz="1800" b="1" spc="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DBA185C-07B4-4452-B9EC-81BA324E19AA}"/>
              </a:ext>
            </a:extLst>
          </p:cNvPr>
          <p:cNvCxnSpPr/>
          <p:nvPr/>
        </p:nvCxnSpPr>
        <p:spPr>
          <a:xfrm>
            <a:off x="304800" y="892996"/>
            <a:ext cx="115824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5ACC471-DFCB-41A2-B3E4-FE910041DD79}"/>
              </a:ext>
            </a:extLst>
          </p:cNvPr>
          <p:cNvSpPr txBox="1">
            <a:spLocks/>
          </p:cNvSpPr>
          <p:nvPr/>
        </p:nvSpPr>
        <p:spPr>
          <a:xfrm>
            <a:off x="203200" y="6400800"/>
            <a:ext cx="1524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http://fiscalservice.treasuryecm.gov/fs/support/GAC/StyleGuideLogos/Fiscal%20Service%20-%20Horizontal%20-%20Color%20-%20Treasury.png">
            <a:extLst>
              <a:ext uri="{FF2B5EF4-FFF2-40B4-BE49-F238E27FC236}">
                <a16:creationId xmlns:a16="http://schemas.microsoft.com/office/drawing/2014/main" id="{7B4FE226-7A9A-44AC-A1C4-28EEC371D5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9839" y="6261158"/>
            <a:ext cx="173736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75719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3044F-E8AE-4F3B-B335-E197C11A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ED5D-738C-4C2A-9291-971F7E770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956AB-E254-4B14-B650-AF40CC451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D23A2-E715-40E8-A417-F08723282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FCB3D-6522-495E-816E-A05A58D1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4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B6203-59BD-444D-A5C8-85BF0F3CA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A3A8B-66C0-4795-932F-882D73A68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3F935-3B23-4751-8AA7-D3962E25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DBED0-BD36-4E0D-93D1-3EE9B19E4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F79BD-867C-4617-9B40-9C7E940D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7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0B4CD-AC18-48DC-AFE4-806E48B1F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38E55-14F8-4464-906C-9F10CFDE9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D187C-BC7D-4C78-AD37-6008F1257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AD4BD-F9E7-469C-93B4-C1212FAEC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C0003-6AD5-4D4C-854B-88C229429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F43454-6F0D-4D1A-83BA-CEF8E4FE4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5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51336-7646-43E9-BD64-926B08EEA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DD708-DD08-45D5-84F6-7BF284119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2A1AC-221F-435B-9C16-4ABC4648C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B10B0-E37A-41AB-B167-8EFC42549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470A3F-2832-47C5-BBB4-E6BB91DE1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B4E6DC-156E-4CA5-9451-81B487FBB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F2B205-298F-4810-8569-288E3A52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7AF7CF-F602-4982-A60C-FAAEFDFA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36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C2D96-442C-4FDE-A602-95191294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DC7A5E-054B-4CE4-942F-A24FE32D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9F5505-2AFE-40B1-85BC-88108A1F5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A1BD9-6ED1-4316-A46C-657061FE1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5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976035-C9C6-4C69-9804-8935D9920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E82C31-FE1E-40AF-BA7C-EE8A5EA2E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74F26-9DE0-4072-B0E7-209460209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4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29DD-D714-4819-955C-4ACCD5DD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AEA1F-3E63-411E-B61C-254009C6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1CE111-631B-4CF1-9827-F312A169F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D3396-C7F5-4CC4-ABCD-B61B50CB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3E7AC-713B-4057-97AF-B9D38C6B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D271F-DE29-4C27-8DE9-0468228BA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4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8531F-A7C5-4B09-B399-6EF28E34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CD53C3-8806-42D5-8D5A-DB9F787450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C3311-3C75-490E-9EE4-887EE308B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62FF6-B83A-48D6-9E26-1D354DF1F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514FF-ABB5-42E8-B8E7-C40F03E65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8D28A-77A1-413E-8886-EC1DA171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7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B26926-0EA7-4427-983B-267490447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101ED-EE06-4F6C-B4EF-FD7FF4F6E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6B791-83BD-4360-93FA-40AF86729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1454-C100-45D2-9E25-ECD844F09DF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C8646-DE90-4433-BCBF-640E590E1A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8CB7E-AD76-4DA0-A4E2-F1AB1FBB7B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DEDB-03E1-44E4-A5B0-5D8BBFB1B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9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iscal.treasury.gov/files/gtas/bulk-file-format-new.pdf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4C3FA7-D9AD-4B8E-BA9B-B1BE5B188A0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GTAS bulk file format was updated: </a:t>
            </a:r>
          </a:p>
          <a:p>
            <a:pPr lvl="1"/>
            <a:r>
              <a:rPr lang="en-US" sz="1600" dirty="0"/>
              <a:t>Budget Object Class (BOC) – 4 characters </a:t>
            </a:r>
          </a:p>
          <a:p>
            <a:pPr lvl="1"/>
            <a:r>
              <a:rPr lang="en-US" sz="1600" dirty="0"/>
              <a:t>Disaster Emergency Fund Code (DEFC) – updated from 1 character to 3 characters</a:t>
            </a:r>
          </a:p>
          <a:p>
            <a:pPr lvl="1"/>
            <a:r>
              <a:rPr lang="en-US" sz="1600" dirty="0"/>
              <a:t>Required for use beginning PD09 FY22, “FORMAT=B” must be in the header of bulk file</a:t>
            </a:r>
          </a:p>
          <a:p>
            <a:pPr lvl="1"/>
            <a:r>
              <a:rPr lang="en-US" sz="1600" dirty="0">
                <a:hlinkClick r:id="rId2"/>
              </a:rPr>
              <a:t>https://fiscal.treasury.gov/files/gtas/bulk-file-format-new.pdf</a:t>
            </a:r>
            <a:endParaRPr lang="en-US" sz="1600" dirty="0"/>
          </a:p>
          <a:p>
            <a:r>
              <a:rPr lang="en-US" sz="2400" dirty="0"/>
              <a:t>GTAS Kane Release 5.0 deployed on 2/22/2022</a:t>
            </a:r>
          </a:p>
          <a:p>
            <a:pPr lvl="1"/>
            <a:r>
              <a:rPr lang="en-US" sz="1600" dirty="0"/>
              <a:t>Agency Wish List</a:t>
            </a:r>
          </a:p>
          <a:p>
            <a:pPr lvl="2"/>
            <a:r>
              <a:rPr lang="en-US" sz="1600" dirty="0"/>
              <a:t>Financial Statements by Bureau for applicable agencies</a:t>
            </a:r>
          </a:p>
          <a:p>
            <a:pPr lvl="2"/>
            <a:r>
              <a:rPr lang="en-US" sz="1600" dirty="0"/>
              <a:t>Providing financial statements within the User Interface</a:t>
            </a:r>
          </a:p>
          <a:p>
            <a:pPr lvl="2"/>
            <a:r>
              <a:rPr lang="en-US" sz="1600" dirty="0"/>
              <a:t>Providing Prior Year comparison within the Reclassified Financial Statements Report</a:t>
            </a:r>
          </a:p>
          <a:p>
            <a:pPr lvl="1"/>
            <a:r>
              <a:rPr lang="en-US" sz="1600" dirty="0"/>
              <a:t>Internal enhancements to Validation processing</a:t>
            </a:r>
          </a:p>
          <a:p>
            <a:pPr lvl="2"/>
            <a:r>
              <a:rPr lang="en-US" sz="1600" dirty="0"/>
              <a:t>Quicker turnarounds for Validation exception requests</a:t>
            </a:r>
          </a:p>
          <a:p>
            <a:pPr lvl="1"/>
            <a:r>
              <a:rPr lang="en-US" sz="1600" dirty="0"/>
              <a:t>ACB/PRC Module Updates</a:t>
            </a:r>
          </a:p>
          <a:p>
            <a:pPr lvl="2"/>
            <a:r>
              <a:rPr lang="en-US" sz="1600" dirty="0"/>
              <a:t>Improved messaging and better usability </a:t>
            </a:r>
          </a:p>
          <a:p>
            <a:r>
              <a:rPr lang="en-US" sz="2400" dirty="0"/>
              <a:t>Future Release functionality through FY22:</a:t>
            </a:r>
          </a:p>
          <a:p>
            <a:pPr lvl="1"/>
            <a:r>
              <a:rPr lang="en-US" sz="1600" dirty="0"/>
              <a:t>OMB Validation 122 Authoritative Interface, Improved Manual Adjustment functionality, Reports for proposed analytical edit failure research, G-Invoicing Data API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78927-542A-4B98-9EDD-E18997AAAA7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04800" y="193344"/>
            <a:ext cx="11582400" cy="685800"/>
          </a:xfrm>
        </p:spPr>
        <p:txBody>
          <a:bodyPr/>
          <a:lstStyle/>
          <a:p>
            <a:r>
              <a:rPr lang="en-US" sz="3200" dirty="0"/>
              <a:t>GTAS Updates</a:t>
            </a:r>
          </a:p>
        </p:txBody>
      </p:sp>
    </p:spTree>
    <p:extLst>
      <p:ext uri="{BB962C8B-B14F-4D97-AF65-F5344CB8AC3E}">
        <p14:creationId xmlns:p14="http://schemas.microsoft.com/office/powerpoint/2010/main" val="2436856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152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Abshire</dc:creator>
  <cp:lastModifiedBy>Alexander Abshire</cp:lastModifiedBy>
  <cp:revision>2</cp:revision>
  <dcterms:created xsi:type="dcterms:W3CDTF">2022-04-26T13:59:32Z</dcterms:created>
  <dcterms:modified xsi:type="dcterms:W3CDTF">2022-04-26T18:34:19Z</dcterms:modified>
</cp:coreProperties>
</file>