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6"/>
  </p:sldMasterIdLst>
  <p:notesMasterIdLst>
    <p:notesMasterId r:id="rId13"/>
  </p:notesMasterIdLst>
  <p:handoutMasterIdLst>
    <p:handoutMasterId r:id="rId14"/>
  </p:handoutMasterIdLst>
  <p:sldIdLst>
    <p:sldId id="346" r:id="rId7"/>
    <p:sldId id="1573" r:id="rId8"/>
    <p:sldId id="1575" r:id="rId9"/>
    <p:sldId id="1574" r:id="rId10"/>
    <p:sldId id="1570" r:id="rId11"/>
    <p:sldId id="715" r:id="rId1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sa F. Schmader " initials="MFS" lastIdx="24" clrIdx="0"/>
  <p:cmAuthor id="7" name="Author" initials="A" lastIdx="80" clrIdx="7"/>
  <p:cmAuthor id="1" name="MConrad" initials="MC" lastIdx="0" clrIdx="1"/>
  <p:cmAuthor id="8" name="Robinson, Jennifer" initials="RJ" lastIdx="9" clrIdx="8">
    <p:extLst>
      <p:ext uri="{19B8F6BF-5375-455C-9EA6-DF929625EA0E}">
        <p15:presenceInfo xmlns:p15="http://schemas.microsoft.com/office/powerpoint/2012/main" userId="S-1-5-21-662528488-348457345-1760376032-13954" providerId="AD"/>
      </p:ext>
    </p:extLst>
  </p:cmAuthor>
  <p:cmAuthor id="2" name="Keith A. Jarboe" initials="KAJ" lastIdx="19" clrIdx="2"/>
  <p:cmAuthor id="9" name="Keith Jarboe" initials="KJ" lastIdx="10" clrIdx="9">
    <p:extLst>
      <p:ext uri="{19B8F6BF-5375-455C-9EA6-DF929625EA0E}">
        <p15:presenceInfo xmlns:p15="http://schemas.microsoft.com/office/powerpoint/2012/main" userId="S::Keith.Jarboe@fiscal.treasury.gov::81f9ba35-2e1f-4ffb-886f-bc73ffd1a016" providerId="AD"/>
      </p:ext>
    </p:extLst>
  </p:cmAuthor>
  <p:cmAuthor id="3" name="Goodwin" initials="MRG" lastIdx="0" clrIdx="3"/>
  <p:cmAuthor id="10" name="Robinson, Jennifer" initials="RJ [2]" lastIdx="11" clrIdx="10">
    <p:extLst>
      <p:ext uri="{19B8F6BF-5375-455C-9EA6-DF929625EA0E}">
        <p15:presenceInfo xmlns:p15="http://schemas.microsoft.com/office/powerpoint/2012/main" userId="S::Jennifer.Robinson@stls.frb.org::42a1f324-9e95-4bc7-a00c-09ad213bc8e2" providerId="AD"/>
      </p:ext>
    </p:extLst>
  </p:cmAuthor>
  <p:cmAuthor id="4" name="Matthew J. Miller" initials="MJM" lastIdx="29" clrIdx="4"/>
  <p:cmAuthor id="11" name="Lora M. Cooper" initials="LMC" lastIdx="4" clrIdx="11">
    <p:extLst>
      <p:ext uri="{19B8F6BF-5375-455C-9EA6-DF929625EA0E}">
        <p15:presenceInfo xmlns:p15="http://schemas.microsoft.com/office/powerpoint/2012/main" userId="S::Lora.Cooper@fiscal.treasury.gov::393b7101-065c-4408-8a6b-a75732980f27" providerId="AD"/>
      </p:ext>
    </p:extLst>
  </p:cmAuthor>
  <p:cmAuthor id="5" name="Pavita K. Murthi " initials="PKM" lastIdx="1" clrIdx="5"/>
  <p:cmAuthor id="6" name="Robinson, Jennifer" initials="JR"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6A37"/>
    <a:srgbClr val="0000FF"/>
    <a:srgbClr val="CC3300"/>
    <a:srgbClr val="385D8A"/>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84972" autoAdjust="0"/>
  </p:normalViewPr>
  <p:slideViewPr>
    <p:cSldViewPr>
      <p:cViewPr varScale="1">
        <p:scale>
          <a:sx n="61" d="100"/>
          <a:sy n="61" d="100"/>
        </p:scale>
        <p:origin x="167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168" y="84"/>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publicdomainpictures.net/view-image.php?image=103705&amp;picture=gothic-style-dollar-sign" TargetMode="External"/><Relationship Id="rId1" Type="http://schemas.openxmlformats.org/officeDocument/2006/relationships/image" Target="../media/image9.jpeg"/><Relationship Id="rId5" Type="http://schemas.openxmlformats.org/officeDocument/2006/relationships/image" Target="../media/image11.jpeg"/><Relationship Id="rId4" Type="http://schemas.openxmlformats.org/officeDocument/2006/relationships/hyperlink" Target="http://xeloromero.com/tag/innovacion-abierta"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publicdomainpictures.net/view-image.php?image=103705&amp;picture=gothic-style-dollar-sign" TargetMode="External"/><Relationship Id="rId1" Type="http://schemas.openxmlformats.org/officeDocument/2006/relationships/image" Target="../media/image9.jpeg"/><Relationship Id="rId5" Type="http://schemas.openxmlformats.org/officeDocument/2006/relationships/image" Target="../media/image11.jpeg"/><Relationship Id="rId4" Type="http://schemas.openxmlformats.org/officeDocument/2006/relationships/hyperlink" Target="http://xeloromero.com/tag/innovacion-abierta"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0D3BCC-06F3-4536-A7CB-DA921A4BF80E}" type="doc">
      <dgm:prSet loTypeId="urn:microsoft.com/office/officeart/2011/layout/RadialPictureList" loCatId="picture" qsTypeId="urn:microsoft.com/office/officeart/2005/8/quickstyle/3d1" qsCatId="3D" csTypeId="urn:microsoft.com/office/officeart/2005/8/colors/accent0_3" csCatId="mainScheme" phldr="1"/>
      <dgm:spPr/>
      <dgm:t>
        <a:bodyPr/>
        <a:lstStyle/>
        <a:p>
          <a:endParaRPr lang="en-US"/>
        </a:p>
      </dgm:t>
    </dgm:pt>
    <dgm:pt modelId="{3168FD9E-E1B0-4F7F-96AC-9D892A83C4BF}">
      <dgm:prSet phldrT="[Text]" custT="1"/>
      <dgm:spPr/>
      <dgm:t>
        <a:bodyPr/>
        <a:lstStyle/>
        <a:p>
          <a:r>
            <a:rPr lang="en-US" sz="2400" dirty="0"/>
            <a:t>IGT Buy/Sell Facts</a:t>
          </a:r>
        </a:p>
        <a:p>
          <a:r>
            <a:rPr lang="en-US" sz="1600" dirty="0"/>
            <a:t>(FY 2021)</a:t>
          </a:r>
        </a:p>
      </dgm:t>
    </dgm:pt>
    <dgm:pt modelId="{43EB257D-71B9-4C78-8CC9-F09D91C922BB}" type="parTrans" cxnId="{1A36A008-8EC0-44DB-981E-E8CB9621B650}">
      <dgm:prSet/>
      <dgm:spPr/>
      <dgm:t>
        <a:bodyPr/>
        <a:lstStyle/>
        <a:p>
          <a:endParaRPr lang="en-US"/>
        </a:p>
      </dgm:t>
    </dgm:pt>
    <dgm:pt modelId="{39D6302E-B0A2-487B-AFDC-11A15CFBEC76}" type="sibTrans" cxnId="{1A36A008-8EC0-44DB-981E-E8CB9621B650}">
      <dgm:prSet/>
      <dgm:spPr/>
      <dgm:t>
        <a:bodyPr/>
        <a:lstStyle/>
        <a:p>
          <a:endParaRPr lang="en-US"/>
        </a:p>
      </dgm:t>
    </dgm:pt>
    <dgm:pt modelId="{56AB0988-FAD9-4723-A2C9-F5DF70B7C9E7}">
      <dgm:prSet phldrT="[Text]"/>
      <dgm:spPr/>
      <dgm: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IGT Buy/Sell transactions </a:t>
          </a:r>
          <a:r>
            <a:rPr lang="en-US" dirty="0">
              <a:solidFill>
                <a:schemeClr val="tx1"/>
              </a:solidFill>
              <a:latin typeface="Arial" panose="020B0604020202020204" pitchFamily="34" charset="0"/>
              <a:cs typeface="Arial" panose="020B0604020202020204" pitchFamily="34" charset="0"/>
            </a:rPr>
            <a:t>totaled approximately</a:t>
          </a:r>
        </a:p>
        <a:p>
          <a:pPr>
            <a:buFont typeface="Arial" panose="020B0604020202020204" pitchFamily="34" charset="0"/>
            <a:buChar char="•"/>
          </a:pPr>
          <a:r>
            <a:rPr lang="en-US" b="1" dirty="0">
              <a:solidFill>
                <a:schemeClr val="tx1"/>
              </a:solidFill>
              <a:latin typeface="Arial" panose="020B0604020202020204" pitchFamily="34" charset="0"/>
              <a:cs typeface="Arial" panose="020B0604020202020204" pitchFamily="34" charset="0"/>
            </a:rPr>
            <a:t>$1.38 Trillion</a:t>
          </a:r>
          <a:endParaRPr lang="en-US" b="1" dirty="0">
            <a:solidFill>
              <a:schemeClr val="tx1"/>
            </a:solidFill>
          </a:endParaRPr>
        </a:p>
      </dgm:t>
    </dgm:pt>
    <dgm:pt modelId="{B3BEF789-6DB5-4C03-90E8-1BF0C5B7E6D6}" type="parTrans" cxnId="{DAA16759-21AB-439B-9C7E-06BA0539A910}">
      <dgm:prSet/>
      <dgm:spPr/>
      <dgm:t>
        <a:bodyPr/>
        <a:lstStyle/>
        <a:p>
          <a:endParaRPr lang="en-US"/>
        </a:p>
      </dgm:t>
    </dgm:pt>
    <dgm:pt modelId="{5D337C17-DAB6-4895-9220-BF00CC7370F6}" type="sibTrans" cxnId="{DAA16759-21AB-439B-9C7E-06BA0539A910}">
      <dgm:prSet/>
      <dgm:spPr/>
      <dgm:t>
        <a:bodyPr/>
        <a:lstStyle/>
        <a:p>
          <a:endParaRPr lang="en-US"/>
        </a:p>
      </dgm:t>
    </dgm:pt>
    <dgm:pt modelId="{E9D0740C-9F92-4A99-A17D-0789A4DB1094}">
      <dgm:prSet phldrT="[Text]"/>
      <dgm:spPr/>
      <dgm: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92 Federal Program Agencies engage in IGT Buy/Sell activity and </a:t>
          </a:r>
          <a:r>
            <a:rPr lang="en-US" dirty="0">
              <a:solidFill>
                <a:schemeClr val="tx1"/>
              </a:solidFill>
              <a:latin typeface="Arial" panose="020B0604020202020204" pitchFamily="34" charset="0"/>
              <a:cs typeface="Arial" panose="020B0604020202020204" pitchFamily="34" charset="0"/>
            </a:rPr>
            <a:t>leverage approximately           </a:t>
          </a:r>
          <a:r>
            <a:rPr lang="en-US" b="1" dirty="0">
              <a:solidFill>
                <a:schemeClr val="tx1"/>
              </a:solidFill>
              <a:latin typeface="Arial" panose="020B0604020202020204" pitchFamily="34" charset="0"/>
              <a:cs typeface="Arial" panose="020B0604020202020204" pitchFamily="34" charset="0"/>
            </a:rPr>
            <a:t>595 ALCs</a:t>
          </a:r>
          <a:endParaRPr lang="en-US" b="1" dirty="0">
            <a:solidFill>
              <a:schemeClr val="tx1"/>
            </a:solidFill>
          </a:endParaRPr>
        </a:p>
      </dgm:t>
    </dgm:pt>
    <dgm:pt modelId="{828FFD00-CD7C-4A72-BBE6-A2B1AD287DB1}" type="parTrans" cxnId="{414C559E-6479-4C7B-BF21-FB18FD6715DE}">
      <dgm:prSet/>
      <dgm:spPr/>
      <dgm:t>
        <a:bodyPr/>
        <a:lstStyle/>
        <a:p>
          <a:endParaRPr lang="en-US"/>
        </a:p>
      </dgm:t>
    </dgm:pt>
    <dgm:pt modelId="{16F5D504-705A-4118-8268-F30F38C769A8}" type="sibTrans" cxnId="{414C559E-6479-4C7B-BF21-FB18FD6715DE}">
      <dgm:prSet/>
      <dgm:spPr/>
      <dgm:t>
        <a:bodyPr/>
        <a:lstStyle/>
        <a:p>
          <a:endParaRPr lang="en-US"/>
        </a:p>
      </dgm:t>
    </dgm:pt>
    <dgm:pt modelId="{DF8C5D50-EAC4-4F27-B917-3EF630C4A2BB}">
      <dgm:prSet phldrT="[Text]"/>
      <dgm:spPr/>
      <dgm:t>
        <a:bodyPr/>
        <a:lstStyle/>
        <a:p>
          <a:pPr>
            <a:buFont typeface="Arial" panose="020B0604020202020204" pitchFamily="34" charset="0"/>
            <a:buChar char="•"/>
          </a:pPr>
          <a:r>
            <a:rPr lang="en-US" dirty="0">
              <a:latin typeface="Arial" panose="020B0604020202020204" pitchFamily="34" charset="0"/>
              <a:cs typeface="Arial" panose="020B0604020202020204" pitchFamily="34" charset="0"/>
            </a:rPr>
            <a:t>Elimination Differences between Federal Trading Partners </a:t>
          </a:r>
          <a:r>
            <a:rPr lang="en-US" dirty="0">
              <a:solidFill>
                <a:schemeClr val="tx1"/>
              </a:solidFill>
              <a:latin typeface="Arial" panose="020B0604020202020204" pitchFamily="34" charset="0"/>
              <a:cs typeface="Arial" panose="020B0604020202020204" pitchFamily="34" charset="0"/>
            </a:rPr>
            <a:t>totaled </a:t>
          </a:r>
          <a:r>
            <a:rPr lang="en-US" b="1" dirty="0">
              <a:solidFill>
                <a:schemeClr val="tx1"/>
              </a:solidFill>
              <a:latin typeface="Arial" panose="020B0604020202020204" pitchFamily="34" charset="0"/>
              <a:cs typeface="Arial" panose="020B0604020202020204" pitchFamily="34" charset="0"/>
            </a:rPr>
            <a:t>$13.6 Billion</a:t>
          </a:r>
          <a:endParaRPr lang="en-US" dirty="0">
            <a:solidFill>
              <a:schemeClr val="tx1"/>
            </a:solidFill>
          </a:endParaRPr>
        </a:p>
      </dgm:t>
    </dgm:pt>
    <dgm:pt modelId="{01306094-5EA5-45F8-A712-4E41A54298B3}" type="parTrans" cxnId="{0ADECD34-11BB-4EA3-9502-76D654A8732D}">
      <dgm:prSet/>
      <dgm:spPr/>
      <dgm:t>
        <a:bodyPr/>
        <a:lstStyle/>
        <a:p>
          <a:endParaRPr lang="en-US"/>
        </a:p>
      </dgm:t>
    </dgm:pt>
    <dgm:pt modelId="{2CF82F23-24B1-439E-8A9B-480379F31FDA}" type="sibTrans" cxnId="{0ADECD34-11BB-4EA3-9502-76D654A8732D}">
      <dgm:prSet/>
      <dgm:spPr/>
      <dgm:t>
        <a:bodyPr/>
        <a:lstStyle/>
        <a:p>
          <a:endParaRPr lang="en-US"/>
        </a:p>
      </dgm:t>
    </dgm:pt>
    <dgm:pt modelId="{6FB92AAB-A7A1-4C37-A6EA-8E0708CC90BB}" type="pres">
      <dgm:prSet presAssocID="{B30D3BCC-06F3-4536-A7CB-DA921A4BF80E}" presName="Name0" presStyleCnt="0">
        <dgm:presLayoutVars>
          <dgm:chMax val="1"/>
          <dgm:chPref val="1"/>
          <dgm:dir/>
          <dgm:resizeHandles/>
        </dgm:presLayoutVars>
      </dgm:prSet>
      <dgm:spPr/>
    </dgm:pt>
    <dgm:pt modelId="{B9A74C38-96B3-40DF-8F3C-01459CC4266C}" type="pres">
      <dgm:prSet presAssocID="{3168FD9E-E1B0-4F7F-96AC-9D892A83C4BF}" presName="Parent" presStyleLbl="node1" presStyleIdx="0" presStyleCnt="2" custScaleX="73499" custScaleY="78374">
        <dgm:presLayoutVars>
          <dgm:chMax val="4"/>
          <dgm:chPref val="3"/>
        </dgm:presLayoutVars>
      </dgm:prSet>
      <dgm:spPr/>
    </dgm:pt>
    <dgm:pt modelId="{FF776E8B-AE8E-4409-B10F-A4F7326A2555}" type="pres">
      <dgm:prSet presAssocID="{56AB0988-FAD9-4723-A2C9-F5DF70B7C9E7}" presName="Accent" presStyleLbl="node1" presStyleIdx="1" presStyleCnt="2" custLinFactNeighborX="-16106"/>
      <dgm:spPr/>
    </dgm:pt>
    <dgm:pt modelId="{950FB403-B097-445A-9087-05068197A225}" type="pres">
      <dgm:prSet presAssocID="{56AB0988-FAD9-4723-A2C9-F5DF70B7C9E7}" presName="Image1" presStyleLbl="fgImgPlace1" presStyleIdx="0" presStyleCnt="3" custScaleX="85015" custScaleY="84991" custLinFactNeighborX="-46852" custLinFactNeighborY="752"/>
      <dgm:spPr>
        <a:blipFill rotWithShape="1">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t="-18000" b="-18000"/>
          </a:stretch>
        </a:blipFill>
      </dgm:spPr>
    </dgm:pt>
    <dgm:pt modelId="{D94AB1E3-7DD9-410B-9923-80AC8E4DE777}" type="pres">
      <dgm:prSet presAssocID="{56AB0988-FAD9-4723-A2C9-F5DF70B7C9E7}" presName="Child1" presStyleLbl="revTx" presStyleIdx="0" presStyleCnt="3" custScaleX="171738" custScaleY="124394" custLinFactNeighborX="-7475" custLinFactNeighborY="-11425">
        <dgm:presLayoutVars>
          <dgm:chMax val="0"/>
          <dgm:chPref val="0"/>
          <dgm:bulletEnabled val="1"/>
        </dgm:presLayoutVars>
      </dgm:prSet>
      <dgm:spPr/>
    </dgm:pt>
    <dgm:pt modelId="{80BF08B0-DAD0-47F7-AD8A-D0DB0ECC4350}" type="pres">
      <dgm:prSet presAssocID="{E9D0740C-9F92-4A99-A17D-0789A4DB1094}" presName="Image2" presStyleCnt="0"/>
      <dgm:spPr/>
    </dgm:pt>
    <dgm:pt modelId="{FC43AAFD-FC55-42B1-AD91-887D5748C9AC}" type="pres">
      <dgm:prSet presAssocID="{E9D0740C-9F92-4A99-A17D-0789A4DB1094}" presName="Image" presStyleLbl="fgImgPlace1" presStyleIdx="1" presStyleCnt="3" custScaleX="85015" custScaleY="84991" custLinFactNeighborX="-48397"/>
      <dgm:spPr>
        <a:blipFill rotWithShape="1">
          <a:blip xmlns:r="http://schemas.openxmlformats.org/officeDocument/2006/relationships"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l="-20000" r="-20000"/>
          </a:stretch>
        </a:blipFill>
      </dgm:spPr>
    </dgm:pt>
    <dgm:pt modelId="{74953541-0FBC-4B52-8586-5D60D901680B}" type="pres">
      <dgm:prSet presAssocID="{E9D0740C-9F92-4A99-A17D-0789A4DB1094}" presName="Child2" presStyleLbl="revTx" presStyleIdx="1" presStyleCnt="3" custScaleX="144652" custLinFactNeighborX="-19712">
        <dgm:presLayoutVars>
          <dgm:chMax val="0"/>
          <dgm:chPref val="0"/>
          <dgm:bulletEnabled val="1"/>
        </dgm:presLayoutVars>
      </dgm:prSet>
      <dgm:spPr/>
    </dgm:pt>
    <dgm:pt modelId="{2C9AB50B-5150-4B83-95AF-60581DB7DD9B}" type="pres">
      <dgm:prSet presAssocID="{DF8C5D50-EAC4-4F27-B917-3EF630C4A2BB}" presName="Image3" presStyleCnt="0"/>
      <dgm:spPr/>
    </dgm:pt>
    <dgm:pt modelId="{8BA99641-0D7D-4597-A193-1A7EBA21DFD2}" type="pres">
      <dgm:prSet presAssocID="{DF8C5D50-EAC4-4F27-B917-3EF630C4A2BB}" presName="Image" presStyleLbl="fgImgPlace1" presStyleIdx="2" presStyleCnt="3" custScaleX="85015" custScaleY="84991" custLinFactNeighborX="-48397" custLinFactNeighborY="2180"/>
      <dgm:spPr>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dgm:spPr>
    </dgm:pt>
    <dgm:pt modelId="{024F46C2-4129-4BC7-AE8D-BC828BB74696}" type="pres">
      <dgm:prSet presAssocID="{DF8C5D50-EAC4-4F27-B917-3EF630C4A2BB}" presName="Child3" presStyleLbl="revTx" presStyleIdx="2" presStyleCnt="3" custScaleX="156639" custLinFactNeighborX="-8821">
        <dgm:presLayoutVars>
          <dgm:chMax val="0"/>
          <dgm:chPref val="0"/>
          <dgm:bulletEnabled val="1"/>
        </dgm:presLayoutVars>
      </dgm:prSet>
      <dgm:spPr/>
    </dgm:pt>
  </dgm:ptLst>
  <dgm:cxnLst>
    <dgm:cxn modelId="{1A36A008-8EC0-44DB-981E-E8CB9621B650}" srcId="{B30D3BCC-06F3-4536-A7CB-DA921A4BF80E}" destId="{3168FD9E-E1B0-4F7F-96AC-9D892A83C4BF}" srcOrd="0" destOrd="0" parTransId="{43EB257D-71B9-4C78-8CC9-F09D91C922BB}" sibTransId="{39D6302E-B0A2-487B-AFDC-11A15CFBEC76}"/>
    <dgm:cxn modelId="{0ADECD34-11BB-4EA3-9502-76D654A8732D}" srcId="{3168FD9E-E1B0-4F7F-96AC-9D892A83C4BF}" destId="{DF8C5D50-EAC4-4F27-B917-3EF630C4A2BB}" srcOrd="2" destOrd="0" parTransId="{01306094-5EA5-45F8-A712-4E41A54298B3}" sibTransId="{2CF82F23-24B1-439E-8A9B-480379F31FDA}"/>
    <dgm:cxn modelId="{DAA16759-21AB-439B-9C7E-06BA0539A910}" srcId="{3168FD9E-E1B0-4F7F-96AC-9D892A83C4BF}" destId="{56AB0988-FAD9-4723-A2C9-F5DF70B7C9E7}" srcOrd="0" destOrd="0" parTransId="{B3BEF789-6DB5-4C03-90E8-1BF0C5B7E6D6}" sibTransId="{5D337C17-DAB6-4895-9220-BF00CC7370F6}"/>
    <dgm:cxn modelId="{108D478E-7F2F-48AC-BE1F-54F77DC2C0AD}" type="presOf" srcId="{3168FD9E-E1B0-4F7F-96AC-9D892A83C4BF}" destId="{B9A74C38-96B3-40DF-8F3C-01459CC4266C}" srcOrd="0" destOrd="0" presId="urn:microsoft.com/office/officeart/2011/layout/RadialPictureList"/>
    <dgm:cxn modelId="{5F39CF96-BE53-4C05-AA01-AA44A3F58E2D}" type="presOf" srcId="{56AB0988-FAD9-4723-A2C9-F5DF70B7C9E7}" destId="{D94AB1E3-7DD9-410B-9923-80AC8E4DE777}" srcOrd="0" destOrd="0" presId="urn:microsoft.com/office/officeart/2011/layout/RadialPictureList"/>
    <dgm:cxn modelId="{414C559E-6479-4C7B-BF21-FB18FD6715DE}" srcId="{3168FD9E-E1B0-4F7F-96AC-9D892A83C4BF}" destId="{E9D0740C-9F92-4A99-A17D-0789A4DB1094}" srcOrd="1" destOrd="0" parTransId="{828FFD00-CD7C-4A72-BBE6-A2B1AD287DB1}" sibTransId="{16F5D504-705A-4118-8268-F30F38C769A8}"/>
    <dgm:cxn modelId="{9B1DBBE0-E0F2-432C-BAB1-7FA351A52EBF}" type="presOf" srcId="{E9D0740C-9F92-4A99-A17D-0789A4DB1094}" destId="{74953541-0FBC-4B52-8586-5D60D901680B}" srcOrd="0" destOrd="0" presId="urn:microsoft.com/office/officeart/2011/layout/RadialPictureList"/>
    <dgm:cxn modelId="{66A66CE7-76CB-4C89-A2EB-EA593A2A61E4}" type="presOf" srcId="{DF8C5D50-EAC4-4F27-B917-3EF630C4A2BB}" destId="{024F46C2-4129-4BC7-AE8D-BC828BB74696}" srcOrd="0" destOrd="0" presId="urn:microsoft.com/office/officeart/2011/layout/RadialPictureList"/>
    <dgm:cxn modelId="{E8BB06E9-28C1-4B10-8CBC-C353BB36C04F}" type="presOf" srcId="{B30D3BCC-06F3-4536-A7CB-DA921A4BF80E}" destId="{6FB92AAB-A7A1-4C37-A6EA-8E0708CC90BB}" srcOrd="0" destOrd="0" presId="urn:microsoft.com/office/officeart/2011/layout/RadialPictureList"/>
    <dgm:cxn modelId="{2945A8C4-645E-4A58-82C7-558846DADE68}" type="presParOf" srcId="{6FB92AAB-A7A1-4C37-A6EA-8E0708CC90BB}" destId="{B9A74C38-96B3-40DF-8F3C-01459CC4266C}" srcOrd="0" destOrd="0" presId="urn:microsoft.com/office/officeart/2011/layout/RadialPictureList"/>
    <dgm:cxn modelId="{E3C4D087-225D-468E-B0E8-333C61109180}" type="presParOf" srcId="{6FB92AAB-A7A1-4C37-A6EA-8E0708CC90BB}" destId="{FF776E8B-AE8E-4409-B10F-A4F7326A2555}" srcOrd="1" destOrd="0" presId="urn:microsoft.com/office/officeart/2011/layout/RadialPictureList"/>
    <dgm:cxn modelId="{FA26EE74-437D-478B-9190-DEA3696B2600}" type="presParOf" srcId="{6FB92AAB-A7A1-4C37-A6EA-8E0708CC90BB}" destId="{950FB403-B097-445A-9087-05068197A225}" srcOrd="2" destOrd="0" presId="urn:microsoft.com/office/officeart/2011/layout/RadialPictureList"/>
    <dgm:cxn modelId="{DEEE8D9C-3793-4B6D-A53E-E3C365A6F183}" type="presParOf" srcId="{6FB92AAB-A7A1-4C37-A6EA-8E0708CC90BB}" destId="{D94AB1E3-7DD9-410B-9923-80AC8E4DE777}" srcOrd="3" destOrd="0" presId="urn:microsoft.com/office/officeart/2011/layout/RadialPictureList"/>
    <dgm:cxn modelId="{D28526AA-13D4-462D-8781-73AC01F59F4A}" type="presParOf" srcId="{6FB92AAB-A7A1-4C37-A6EA-8E0708CC90BB}" destId="{80BF08B0-DAD0-47F7-AD8A-D0DB0ECC4350}" srcOrd="4" destOrd="0" presId="urn:microsoft.com/office/officeart/2011/layout/RadialPictureList"/>
    <dgm:cxn modelId="{71432B86-1D5C-4AC5-81D6-8E5D6D9BB521}" type="presParOf" srcId="{80BF08B0-DAD0-47F7-AD8A-D0DB0ECC4350}" destId="{FC43AAFD-FC55-42B1-AD91-887D5748C9AC}" srcOrd="0" destOrd="0" presId="urn:microsoft.com/office/officeart/2011/layout/RadialPictureList"/>
    <dgm:cxn modelId="{2467AF60-9480-43DD-B3B1-099D8C26408B}" type="presParOf" srcId="{6FB92AAB-A7A1-4C37-A6EA-8E0708CC90BB}" destId="{74953541-0FBC-4B52-8586-5D60D901680B}" srcOrd="5" destOrd="0" presId="urn:microsoft.com/office/officeart/2011/layout/RadialPictureList"/>
    <dgm:cxn modelId="{4BE351E9-9E39-4530-BA4C-06016A959285}" type="presParOf" srcId="{6FB92AAB-A7A1-4C37-A6EA-8E0708CC90BB}" destId="{2C9AB50B-5150-4B83-95AF-60581DB7DD9B}" srcOrd="6" destOrd="0" presId="urn:microsoft.com/office/officeart/2011/layout/RadialPictureList"/>
    <dgm:cxn modelId="{28DEB8C0-0C53-41B8-BEE7-8EF7EB369278}" type="presParOf" srcId="{2C9AB50B-5150-4B83-95AF-60581DB7DD9B}" destId="{8BA99641-0D7D-4597-A193-1A7EBA21DFD2}" srcOrd="0" destOrd="0" presId="urn:microsoft.com/office/officeart/2011/layout/RadialPictureList"/>
    <dgm:cxn modelId="{94221ADD-BBE0-48B3-8528-DCBE428133CC}" type="presParOf" srcId="{6FB92AAB-A7A1-4C37-A6EA-8E0708CC90BB}" destId="{024F46C2-4129-4BC7-AE8D-BC828BB74696}"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74C38-96B3-40DF-8F3C-01459CC4266C}">
      <dsp:nvSpPr>
        <dsp:cNvPr id="0" name=""/>
        <dsp:cNvSpPr/>
      </dsp:nvSpPr>
      <dsp:spPr>
        <a:xfrm>
          <a:off x="1389094" y="1600197"/>
          <a:ext cx="1770846" cy="1888395"/>
        </a:xfrm>
        <a:prstGeom prst="ellipse">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IGT Buy/Sell Facts</a:t>
          </a:r>
        </a:p>
        <a:p>
          <a:pPr marL="0" lvl="0" indent="0" algn="ctr" defTabSz="1066800">
            <a:lnSpc>
              <a:spcPct val="90000"/>
            </a:lnSpc>
            <a:spcBef>
              <a:spcPct val="0"/>
            </a:spcBef>
            <a:spcAft>
              <a:spcPct val="35000"/>
            </a:spcAft>
            <a:buNone/>
          </a:pPr>
          <a:r>
            <a:rPr lang="en-US" sz="1600" kern="1200" dirty="0"/>
            <a:t>(FY 2021)</a:t>
          </a:r>
        </a:p>
      </dsp:txBody>
      <dsp:txXfrm>
        <a:off x="1648428" y="1876746"/>
        <a:ext cx="1252178" cy="1335297"/>
      </dsp:txXfrm>
    </dsp:sp>
    <dsp:sp modelId="{FF776E8B-AE8E-4409-B10F-A4F7326A2555}">
      <dsp:nvSpPr>
        <dsp:cNvPr id="0" name=""/>
        <dsp:cNvSpPr/>
      </dsp:nvSpPr>
      <dsp:spPr>
        <a:xfrm>
          <a:off x="-954866" y="0"/>
          <a:ext cx="4856848" cy="5062970"/>
        </a:xfrm>
        <a:prstGeom prst="blockArc">
          <a:avLst>
            <a:gd name="adj1" fmla="val 17527788"/>
            <a:gd name="adj2" fmla="val 4119114"/>
            <a:gd name="adj3" fmla="val 575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50FB403-B097-445A-9087-05068197A225}">
      <dsp:nvSpPr>
        <dsp:cNvPr id="0" name=""/>
        <dsp:cNvSpPr/>
      </dsp:nvSpPr>
      <dsp:spPr>
        <a:xfrm>
          <a:off x="2895595" y="533404"/>
          <a:ext cx="1097285" cy="1097282"/>
        </a:xfrm>
        <a:prstGeom prst="ellipse">
          <a:avLst/>
        </a:prstGeom>
        <a:blipFill rotWithShape="1">
          <a:blip xmlns:r="http://schemas.openxmlformats.org/officeDocument/2006/relationships" r:embed="rId1" cstate="print">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t="-18000" b="-1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94AB1E3-7DD9-410B-9923-80AC8E4DE777}">
      <dsp:nvSpPr>
        <dsp:cNvPr id="0" name=""/>
        <dsp:cNvSpPr/>
      </dsp:nvSpPr>
      <dsp:spPr>
        <a:xfrm>
          <a:off x="4043372" y="152399"/>
          <a:ext cx="2967027" cy="1554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l" defTabSz="666750">
            <a:lnSpc>
              <a:spcPct val="90000"/>
            </a:lnSpc>
            <a:spcBef>
              <a:spcPct val="0"/>
            </a:spcBef>
            <a:spcAft>
              <a:spcPct val="10000"/>
            </a:spcAft>
            <a:buFont typeface="Arial" panose="020B0604020202020204" pitchFamily="34" charset="0"/>
            <a:buNone/>
          </a:pPr>
          <a:r>
            <a:rPr lang="en-US" sz="1500" kern="1200" dirty="0">
              <a:latin typeface="Arial" panose="020B0604020202020204" pitchFamily="34" charset="0"/>
              <a:cs typeface="Arial" panose="020B0604020202020204" pitchFamily="34" charset="0"/>
            </a:rPr>
            <a:t>IGT Buy/Sell transactions </a:t>
          </a:r>
          <a:r>
            <a:rPr lang="en-US" sz="1500" kern="1200" dirty="0">
              <a:solidFill>
                <a:schemeClr val="tx1"/>
              </a:solidFill>
              <a:latin typeface="Arial" panose="020B0604020202020204" pitchFamily="34" charset="0"/>
              <a:cs typeface="Arial" panose="020B0604020202020204" pitchFamily="34" charset="0"/>
            </a:rPr>
            <a:t>totaled approximately</a:t>
          </a:r>
        </a:p>
        <a:p>
          <a:pPr marL="0" lvl="0" indent="0" algn="l" defTabSz="666750">
            <a:lnSpc>
              <a:spcPct val="90000"/>
            </a:lnSpc>
            <a:spcBef>
              <a:spcPct val="0"/>
            </a:spcBef>
            <a:spcAft>
              <a:spcPct val="10000"/>
            </a:spcAft>
            <a:buFont typeface="Arial" panose="020B0604020202020204" pitchFamily="34" charset="0"/>
            <a:buNone/>
          </a:pPr>
          <a:r>
            <a:rPr lang="en-US" sz="1500" b="1" kern="1200" dirty="0">
              <a:solidFill>
                <a:schemeClr val="tx1"/>
              </a:solidFill>
              <a:latin typeface="Arial" panose="020B0604020202020204" pitchFamily="34" charset="0"/>
              <a:cs typeface="Arial" panose="020B0604020202020204" pitchFamily="34" charset="0"/>
            </a:rPr>
            <a:t>$1.38 Trillion</a:t>
          </a:r>
          <a:endParaRPr lang="en-US" sz="1500" b="1" kern="1200" dirty="0">
            <a:solidFill>
              <a:schemeClr val="tx1"/>
            </a:solidFill>
          </a:endParaRPr>
        </a:p>
      </dsp:txBody>
      <dsp:txXfrm>
        <a:off x="4043372" y="152399"/>
        <a:ext cx="2967027" cy="1554354"/>
      </dsp:txXfrm>
    </dsp:sp>
    <dsp:sp modelId="{FC43AAFD-FC55-42B1-AD91-887D5748C9AC}">
      <dsp:nvSpPr>
        <dsp:cNvPr id="0" name=""/>
        <dsp:cNvSpPr/>
      </dsp:nvSpPr>
      <dsp:spPr>
        <a:xfrm>
          <a:off x="3374512" y="1992463"/>
          <a:ext cx="1097285" cy="1097282"/>
        </a:xfrm>
        <a:prstGeom prst="ellipse">
          <a:avLst/>
        </a:prstGeom>
        <a:blipFill rotWithShape="1">
          <a:blip xmlns:r="http://schemas.openxmlformats.org/officeDocument/2006/relationships"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l="-20000" r="-20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4953541-0FBC-4B52-8586-5D60D901680B}">
      <dsp:nvSpPr>
        <dsp:cNvPr id="0" name=""/>
        <dsp:cNvSpPr/>
      </dsp:nvSpPr>
      <dsp:spPr>
        <a:xfrm>
          <a:off x="4571992" y="1913802"/>
          <a:ext cx="2499076" cy="1249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l" defTabSz="666750">
            <a:lnSpc>
              <a:spcPct val="90000"/>
            </a:lnSpc>
            <a:spcBef>
              <a:spcPct val="0"/>
            </a:spcBef>
            <a:spcAft>
              <a:spcPct val="10000"/>
            </a:spcAft>
            <a:buFont typeface="Arial" panose="020B0604020202020204" pitchFamily="34" charset="0"/>
            <a:buNone/>
          </a:pPr>
          <a:r>
            <a:rPr lang="en-US" sz="1500" kern="1200" dirty="0">
              <a:latin typeface="Arial" panose="020B0604020202020204" pitchFamily="34" charset="0"/>
              <a:cs typeface="Arial" panose="020B0604020202020204" pitchFamily="34" charset="0"/>
            </a:rPr>
            <a:t>92 Federal Program Agencies engage in IGT Buy/Sell activity and </a:t>
          </a:r>
          <a:r>
            <a:rPr lang="en-US" sz="1500" kern="1200" dirty="0">
              <a:solidFill>
                <a:schemeClr val="tx1"/>
              </a:solidFill>
              <a:latin typeface="Arial" panose="020B0604020202020204" pitchFamily="34" charset="0"/>
              <a:cs typeface="Arial" panose="020B0604020202020204" pitchFamily="34" charset="0"/>
            </a:rPr>
            <a:t>leverage approximately           </a:t>
          </a:r>
          <a:r>
            <a:rPr lang="en-US" sz="1500" b="1" kern="1200" dirty="0">
              <a:solidFill>
                <a:schemeClr val="tx1"/>
              </a:solidFill>
              <a:latin typeface="Arial" panose="020B0604020202020204" pitchFamily="34" charset="0"/>
              <a:cs typeface="Arial" panose="020B0604020202020204" pitchFamily="34" charset="0"/>
            </a:rPr>
            <a:t>595 ALCs</a:t>
          </a:r>
          <a:endParaRPr lang="en-US" sz="1500" b="1" kern="1200" dirty="0">
            <a:solidFill>
              <a:schemeClr val="tx1"/>
            </a:solidFill>
          </a:endParaRPr>
        </a:p>
      </dsp:txBody>
      <dsp:txXfrm>
        <a:off x="4571992" y="1913802"/>
        <a:ext cx="2499076" cy="1249540"/>
      </dsp:txXfrm>
    </dsp:sp>
    <dsp:sp modelId="{8BA99641-0D7D-4597-A193-1A7EBA21DFD2}">
      <dsp:nvSpPr>
        <dsp:cNvPr id="0" name=""/>
        <dsp:cNvSpPr/>
      </dsp:nvSpPr>
      <dsp:spPr>
        <a:xfrm>
          <a:off x="2875654" y="3510134"/>
          <a:ext cx="1097285" cy="1097282"/>
        </a:xfrm>
        <a:prstGeom prst="ellipse">
          <a:avLst/>
        </a:prstGeom>
        <a:blipFill rotWithShape="1">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024F46C2-4129-4BC7-AE8D-BC828BB74696}">
      <dsp:nvSpPr>
        <dsp:cNvPr id="0" name=""/>
        <dsp:cNvSpPr/>
      </dsp:nvSpPr>
      <dsp:spPr>
        <a:xfrm>
          <a:off x="4150547" y="3411429"/>
          <a:ext cx="2706169" cy="1249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l" defTabSz="666750">
            <a:lnSpc>
              <a:spcPct val="90000"/>
            </a:lnSpc>
            <a:spcBef>
              <a:spcPct val="0"/>
            </a:spcBef>
            <a:spcAft>
              <a:spcPct val="10000"/>
            </a:spcAft>
            <a:buFont typeface="Arial" panose="020B0604020202020204" pitchFamily="34" charset="0"/>
            <a:buNone/>
          </a:pPr>
          <a:r>
            <a:rPr lang="en-US" sz="1500" kern="1200" dirty="0">
              <a:latin typeface="Arial" panose="020B0604020202020204" pitchFamily="34" charset="0"/>
              <a:cs typeface="Arial" panose="020B0604020202020204" pitchFamily="34" charset="0"/>
            </a:rPr>
            <a:t>Elimination Differences between Federal Trading Partners </a:t>
          </a:r>
          <a:r>
            <a:rPr lang="en-US" sz="1500" kern="1200" dirty="0">
              <a:solidFill>
                <a:schemeClr val="tx1"/>
              </a:solidFill>
              <a:latin typeface="Arial" panose="020B0604020202020204" pitchFamily="34" charset="0"/>
              <a:cs typeface="Arial" panose="020B0604020202020204" pitchFamily="34" charset="0"/>
            </a:rPr>
            <a:t>totaled </a:t>
          </a:r>
          <a:r>
            <a:rPr lang="en-US" sz="1500" b="1" kern="1200" dirty="0">
              <a:solidFill>
                <a:schemeClr val="tx1"/>
              </a:solidFill>
              <a:latin typeface="Arial" panose="020B0604020202020204" pitchFamily="34" charset="0"/>
              <a:cs typeface="Arial" panose="020B0604020202020204" pitchFamily="34" charset="0"/>
            </a:rPr>
            <a:t>$13.6 Billion</a:t>
          </a:r>
          <a:endParaRPr lang="en-US" sz="1500" kern="1200" dirty="0">
            <a:solidFill>
              <a:schemeClr val="tx1"/>
            </a:solidFill>
          </a:endParaRPr>
        </a:p>
      </dsp:txBody>
      <dsp:txXfrm>
        <a:off x="4150547" y="3411429"/>
        <a:ext cx="2706169" cy="1249540"/>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sz="quarter" idx="1"/>
          </p:nvPr>
        </p:nvSpPr>
        <p:spPr>
          <a:xfrm>
            <a:off x="3936767" y="0"/>
            <a:ext cx="3011699" cy="461804"/>
          </a:xfrm>
          <a:prstGeom prst="rect">
            <a:avLst/>
          </a:prstGeom>
        </p:spPr>
        <p:txBody>
          <a:bodyPr vert="horz" lIns="92478" tIns="46239" rIns="92478" bIns="46239" rtlCol="0"/>
          <a:lstStyle>
            <a:lvl1pPr algn="r">
              <a:defRPr sz="1100"/>
            </a:lvl1pPr>
          </a:lstStyle>
          <a:p>
            <a:fld id="{88B72C4B-9D2E-48EF-B63D-9EC6DE19A3C8}" type="datetimeFigureOut">
              <a:rPr lang="en-US" smtClean="0"/>
              <a:t>4/29/2022</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36767" y="8772668"/>
            <a:ext cx="3011699" cy="461804"/>
          </a:xfrm>
          <a:prstGeom prst="rect">
            <a:avLst/>
          </a:prstGeom>
        </p:spPr>
        <p:txBody>
          <a:bodyPr vert="horz" lIns="92478" tIns="46239" rIns="92478" bIns="46239"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78" tIns="46239" rIns="92478" bIns="46239" rtlCol="0"/>
          <a:lstStyle>
            <a:lvl1pPr algn="l">
              <a:defRPr sz="1100"/>
            </a:lvl1pPr>
          </a:lstStyle>
          <a:p>
            <a:endParaRPr lang="en-US" dirty="0"/>
          </a:p>
        </p:txBody>
      </p:sp>
      <p:sp>
        <p:nvSpPr>
          <p:cNvPr id="3" name="Date Placeholder 2"/>
          <p:cNvSpPr>
            <a:spLocks noGrp="1"/>
          </p:cNvSpPr>
          <p:nvPr>
            <p:ph type="dt" idx="1"/>
          </p:nvPr>
        </p:nvSpPr>
        <p:spPr>
          <a:xfrm>
            <a:off x="3936767" y="0"/>
            <a:ext cx="3011699" cy="461804"/>
          </a:xfrm>
          <a:prstGeom prst="rect">
            <a:avLst/>
          </a:prstGeom>
        </p:spPr>
        <p:txBody>
          <a:bodyPr vert="horz" lIns="92478" tIns="46239" rIns="92478" bIns="46239" rtlCol="0"/>
          <a:lstStyle>
            <a:lvl1pPr algn="r">
              <a:defRPr sz="1100"/>
            </a:lvl1pPr>
          </a:lstStyle>
          <a:p>
            <a:fld id="{59E45C4A-76D3-4E86-ADC8-C599867EC4DB}" type="datetimeFigureOut">
              <a:rPr lang="en-US" smtClean="0"/>
              <a:t>4/29/2022</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78" tIns="46239" rIns="92478" bIns="46239"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78" tIns="46239" rIns="92478" bIns="462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78" tIns="46239" rIns="92478" bIns="46239"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36767" y="8772668"/>
            <a:ext cx="3011699" cy="461804"/>
          </a:xfrm>
          <a:prstGeom prst="rect">
            <a:avLst/>
          </a:prstGeom>
        </p:spPr>
        <p:txBody>
          <a:bodyPr vert="horz" lIns="92478" tIns="46239" rIns="92478" bIns="46239"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03976" rtl="0" eaLnBrk="1" fontAlgn="auto" latinLnBrk="0" hangingPunct="1">
              <a:lnSpc>
                <a:spcPct val="100000"/>
              </a:lnSpc>
              <a:spcBef>
                <a:spcPts val="0"/>
              </a:spcBef>
              <a:spcAft>
                <a:spcPts val="0"/>
              </a:spcAft>
              <a:buClrTx/>
              <a:buSzTx/>
              <a:buFontTx/>
              <a:buNone/>
              <a:tabLst/>
              <a:defRPr/>
            </a:pPr>
            <a:fld id="{F84A17C7-C699-4286-8B95-0D2EA1AEB026}"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03976"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956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2</a:t>
            </a:fld>
            <a:endParaRPr lang="en-US" dirty="0"/>
          </a:p>
        </p:txBody>
      </p:sp>
      <p:sp>
        <p:nvSpPr>
          <p:cNvPr id="3" name="Notes Placeholder 2"/>
          <p:cNvSpPr>
            <a:spLocks noGrp="1"/>
          </p:cNvSpPr>
          <p:nvPr>
            <p:ph type="body" sz="quarter" idx="11"/>
          </p:nvPr>
        </p:nvSpPr>
        <p:spPr/>
        <p:txBody>
          <a:bodyPr/>
          <a:lstStyle/>
          <a:p>
            <a:pPr marL="0" indent="0">
              <a:buFontTx/>
              <a:buNone/>
            </a:pPr>
            <a:endParaRPr lang="en-US" b="0" dirty="0"/>
          </a:p>
        </p:txBody>
      </p:sp>
    </p:spTree>
    <p:extLst>
      <p:ext uri="{BB962C8B-B14F-4D97-AF65-F5344CB8AC3E}">
        <p14:creationId xmlns:p14="http://schemas.microsoft.com/office/powerpoint/2010/main" val="2878876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4A17C7-C699-4286-8B95-0D2EA1AEB026}"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5229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4A17C7-C699-4286-8B95-0D2EA1AEB026}"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0583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84A17C7-C699-4286-8B95-0D2EA1AEB026}" type="slidenum">
              <a:rPr lang="en-US" smtClean="0"/>
              <a:t>5</a:t>
            </a:fld>
            <a:endParaRPr lang="en-US" dirty="0"/>
          </a:p>
        </p:txBody>
      </p:sp>
      <p:sp>
        <p:nvSpPr>
          <p:cNvPr id="3" name="Notes Placeholder 2"/>
          <p:cNvSpPr>
            <a:spLocks noGrp="1"/>
          </p:cNvSpPr>
          <p:nvPr>
            <p:ph type="body" sz="quarter" idx="11"/>
          </p:nvPr>
        </p:nvSpPr>
        <p:spPr/>
        <p:txBody>
          <a:bodyPr/>
          <a:lstStyle/>
          <a:p>
            <a:pPr marL="0" indent="0">
              <a:buFontTx/>
              <a:buNone/>
            </a:pPr>
            <a:endParaRPr lang="en-US" b="0" dirty="0"/>
          </a:p>
        </p:txBody>
      </p:sp>
    </p:spTree>
    <p:extLst>
      <p:ext uri="{BB962C8B-B14F-4D97-AF65-F5344CB8AC3E}">
        <p14:creationId xmlns:p14="http://schemas.microsoft.com/office/powerpoint/2010/main" val="4068850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4A17C7-C699-4286-8B95-0D2EA1AEB02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11324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mmunity.max.gov/display/CrossAgencyExternal/Bureau+of+the+Fiscal+Service+G-Invoici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fiscal.treasury.gov/ussgl/resources-g-invoicing-program-guide.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95221" y="3543300"/>
            <a:ext cx="8153400" cy="16764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srgbClr val="043253"/>
                </a:solidFill>
                <a:effectLst>
                  <a:outerShdw blurRad="38100" dist="38100" dir="2700000" algn="tl">
                    <a:srgbClr val="000000">
                      <a:alpha val="43137"/>
                    </a:srgbClr>
                  </a:outerShdw>
                </a:effectLst>
                <a:uLnTx/>
                <a:uFillTx/>
                <a:latin typeface="Calibri" panose="020F0502020204030204"/>
                <a:ea typeface="+mj-ea"/>
                <a:cs typeface="Arial" panose="020B0604020202020204" pitchFamily="34" charset="0"/>
              </a:rPr>
              <a:t>G-Invoicing</a:t>
            </a:r>
            <a:r>
              <a:rPr kumimoji="0" lang="en-US" sz="3900" b="1" i="0" u="none" strike="noStrike" kern="1200" cap="none" spc="0" normalizeH="0" baseline="0" noProof="0" dirty="0">
                <a:ln>
                  <a:noFill/>
                </a:ln>
                <a:solidFill>
                  <a:srgbClr val="043253"/>
                </a:solidFill>
                <a:effectLst/>
                <a:uLnTx/>
                <a:uFillTx/>
                <a:latin typeface="Arial" panose="020B0604020202020204" pitchFamily="34" charset="0"/>
                <a:ea typeface="+mj-ea"/>
                <a:cs typeface="Arial" panose="020B0604020202020204" pitchFamily="34" charset="0"/>
              </a:rPr>
              <a:t> </a:t>
            </a:r>
            <a:r>
              <a:rPr kumimoji="0" lang="en-US" sz="4000" b="0" i="0" u="none" strike="noStrike" kern="1200" cap="none" spc="0" normalizeH="0" baseline="0" noProof="0" dirty="0">
                <a:ln>
                  <a:noFill/>
                </a:ln>
                <a:solidFill>
                  <a:srgbClr val="043253"/>
                </a:solidFill>
                <a:effectLst>
                  <a:outerShdw blurRad="38100" dist="38100" dir="2700000" algn="tl">
                    <a:srgbClr val="000000">
                      <a:alpha val="43137"/>
                    </a:srgbClr>
                  </a:outerShdw>
                </a:effectLst>
                <a:uLnTx/>
                <a:uFillTx/>
                <a:latin typeface="Calibri" panose="020F0502020204030204"/>
                <a:ea typeface="+mj-ea"/>
                <a:cs typeface="Arial" panose="020B0604020202020204" pitchFamily="34" charset="0"/>
              </a:rPr>
              <a:t>Program Update </a:t>
            </a:r>
          </a:p>
          <a:p>
            <a:pPr marL="0" marR="0" lvl="0" indent="0" algn="r" defTabSz="914400" rtl="0" eaLnBrk="1" fontAlgn="auto" latinLnBrk="0" hangingPunct="1">
              <a:lnSpc>
                <a:spcPct val="100000"/>
              </a:lnSpc>
              <a:spcBef>
                <a:spcPct val="20000"/>
              </a:spcBef>
              <a:spcAft>
                <a:spcPts val="0"/>
              </a:spcAft>
              <a:buClrTx/>
              <a:buSzTx/>
              <a:buFontTx/>
              <a:buNone/>
              <a:tabLst/>
              <a:defRPr/>
            </a:pPr>
            <a:endParaRPr kumimoji="0" lang="en-US" sz="1600" b="0" i="0" u="none" strike="noStrike" kern="1200" cap="none" spc="0" normalizeH="0" baseline="0" noProof="0" dirty="0">
              <a:ln>
                <a:noFill/>
              </a:ln>
              <a:solidFill>
                <a:srgbClr val="043253"/>
              </a:solidFill>
              <a:effectLst/>
              <a:uLnTx/>
              <a:uFillTx/>
              <a:latin typeface="Arial" panose="020B0604020202020204" pitchFamily="34" charset="0"/>
              <a:ea typeface="+mj-ea"/>
              <a:cs typeface="Arial" panose="020B0604020202020204" pitchFamily="34" charset="0"/>
            </a:endParaRPr>
          </a:p>
          <a:p>
            <a:pPr lvl="0">
              <a:spcBef>
                <a:spcPct val="20000"/>
              </a:spcBef>
              <a:defRPr/>
            </a:pPr>
            <a:r>
              <a:rPr lang="en-US" sz="1800" dirty="0"/>
              <a:t>USSGL Board Meeting</a:t>
            </a:r>
          </a:p>
          <a:p>
            <a:pPr lvl="0">
              <a:spcBef>
                <a:spcPct val="20000"/>
              </a:spcBef>
              <a:defRPr/>
            </a:pPr>
            <a:r>
              <a:rPr lang="en-US" sz="1600" dirty="0"/>
              <a:t>May</a:t>
            </a:r>
            <a:r>
              <a:rPr kumimoji="0" lang="en-US" sz="1600" b="0" i="0" u="none" strike="noStrike" kern="1200" cap="none" spc="0" normalizeH="0" baseline="0" noProof="0" dirty="0">
                <a:ln>
                  <a:noFill/>
                </a:ln>
                <a:solidFill>
                  <a:srgbClr val="043253"/>
                </a:solidFill>
                <a:effectLst/>
                <a:uLnTx/>
                <a:uFillTx/>
                <a:latin typeface="Arial" panose="020B0604020202020204" pitchFamily="34" charset="0"/>
                <a:ea typeface="+mj-ea"/>
                <a:cs typeface="Arial" panose="020B0604020202020204" pitchFamily="34" charset="0"/>
              </a:rPr>
              <a:t> 2022</a:t>
            </a: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dirty="0">
              <a:ln>
                <a:noFill/>
              </a:ln>
              <a:solidFill>
                <a:srgbClr val="043253"/>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625334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a:solidFill>
                  <a:srgbClr val="036A37"/>
                </a:solidFill>
              </a:rPr>
              <a:t>Program Updates</a:t>
            </a:r>
          </a:p>
        </p:txBody>
      </p:sp>
      <p:sp>
        <p:nvSpPr>
          <p:cNvPr id="4" name="Content Placeholder 3"/>
          <p:cNvSpPr>
            <a:spLocks noGrp="1"/>
          </p:cNvSpPr>
          <p:nvPr>
            <p:ph sz="quarter" idx="10"/>
          </p:nvPr>
        </p:nvSpPr>
        <p:spPr>
          <a:xfrm>
            <a:off x="228600" y="1066800"/>
            <a:ext cx="8686800" cy="5105400"/>
          </a:xfrm>
        </p:spPr>
        <p:txBody>
          <a:bodyPr/>
          <a:lstStyle/>
          <a:p>
            <a:pPr marL="342900" lvl="1" indent="-342900">
              <a:spcBef>
                <a:spcPts val="600"/>
              </a:spcBef>
              <a:buFont typeface="Arial" panose="020B0604020202020204" pitchFamily="34" charset="0"/>
              <a:buChar char="•"/>
            </a:pPr>
            <a:r>
              <a:rPr lang="en-US" sz="2000" dirty="0"/>
              <a:t>Q3 FY22 Implementation Plans are due to Treasury by June 30</a:t>
            </a:r>
            <a:r>
              <a:rPr lang="en-US" sz="2000" baseline="30000" dirty="0"/>
              <a:t>th</a:t>
            </a:r>
            <a:r>
              <a:rPr lang="en-US" sz="2000" dirty="0"/>
              <a:t>  </a:t>
            </a:r>
            <a:r>
              <a:rPr lang="en-US" sz="2000" baseline="30000" dirty="0"/>
              <a:t>  </a:t>
            </a:r>
          </a:p>
          <a:p>
            <a:pPr marL="742950" lvl="2" indent="-342900">
              <a:spcBef>
                <a:spcPts val="600"/>
              </a:spcBef>
              <a:buFont typeface="Arial" panose="020B0604020202020204" pitchFamily="34" charset="0"/>
              <a:buChar char="‒"/>
            </a:pPr>
            <a:r>
              <a:rPr lang="en-US" sz="1650" dirty="0"/>
              <a:t>These submissions will be reflected on your Q3 Scorecard</a:t>
            </a:r>
          </a:p>
          <a:p>
            <a:pPr marL="742950" lvl="2" indent="-342900">
              <a:spcBef>
                <a:spcPts val="600"/>
              </a:spcBef>
              <a:buFont typeface="Arial" panose="020B0604020202020204" pitchFamily="34" charset="0"/>
              <a:buChar char="‒"/>
            </a:pPr>
            <a:r>
              <a:rPr lang="en-US" sz="1650" b="1" dirty="0"/>
              <a:t>Reminder</a:t>
            </a:r>
            <a:r>
              <a:rPr lang="en-US" sz="1650" dirty="0"/>
              <a:t>: Please ensure that the correct Agency G-Invoicing POCs are captured on your quarterly submissions</a:t>
            </a:r>
          </a:p>
          <a:p>
            <a:pPr marL="0" lvl="1" indent="0">
              <a:spcBef>
                <a:spcPts val="600"/>
              </a:spcBef>
              <a:buNone/>
            </a:pPr>
            <a:endParaRPr lang="en-US" sz="500" dirty="0">
              <a:highlight>
                <a:srgbClr val="FFFF00"/>
              </a:highlight>
            </a:endParaRPr>
          </a:p>
          <a:p>
            <a:pPr marL="342900" lvl="1" indent="-342900">
              <a:spcBef>
                <a:spcPts val="600"/>
              </a:spcBef>
              <a:buFont typeface="Arial" panose="020B0604020202020204" pitchFamily="34" charset="0"/>
              <a:buChar char="•"/>
            </a:pPr>
            <a:r>
              <a:rPr lang="en-US" sz="2000" dirty="0"/>
              <a:t>Trading Partner Directory and POC Listing on OMB Max updated to reflect Q2 FY22 submissions</a:t>
            </a:r>
          </a:p>
          <a:p>
            <a:pPr marL="742950" lvl="2" indent="-342900">
              <a:spcBef>
                <a:spcPts val="600"/>
              </a:spcBef>
              <a:buFont typeface="Arial" panose="020B0604020202020204" pitchFamily="34" charset="0"/>
              <a:buChar char="‒"/>
            </a:pPr>
            <a:r>
              <a:rPr lang="en-US" sz="1650" dirty="0">
                <a:hlinkClick r:id="rId3"/>
              </a:rPr>
              <a:t>https://community.max.gov/display/CrossAgencyExternal/Bureau+of+the+Fiscal+Service+G-Invoicing</a:t>
            </a:r>
            <a:r>
              <a:rPr lang="en-US" sz="1650" dirty="0"/>
              <a:t> </a:t>
            </a:r>
          </a:p>
          <a:p>
            <a:pPr marL="0" lvl="1" indent="0">
              <a:spcBef>
                <a:spcPts val="600"/>
              </a:spcBef>
              <a:buNone/>
            </a:pPr>
            <a:endParaRPr lang="en-US" sz="500" dirty="0"/>
          </a:p>
          <a:p>
            <a:pPr marL="342900" lvl="1" indent="-342900">
              <a:spcBef>
                <a:spcPts val="600"/>
              </a:spcBef>
              <a:buFont typeface="Arial" panose="020B0604020202020204" pitchFamily="34" charset="0"/>
              <a:buChar char="•"/>
            </a:pPr>
            <a:r>
              <a:rPr lang="en-US" sz="2000" dirty="0"/>
              <a:t>G-Invoicing Program Guide – Under review for updates</a:t>
            </a:r>
          </a:p>
          <a:p>
            <a:pPr marL="742950" lvl="2" indent="-342900">
              <a:spcBef>
                <a:spcPts val="600"/>
              </a:spcBef>
              <a:buFont typeface="Arial" panose="020B0604020202020204" pitchFamily="34" charset="0"/>
              <a:buChar char="‒"/>
            </a:pPr>
            <a:r>
              <a:rPr lang="en-US" sz="1650" dirty="0"/>
              <a:t>Guide for Basic Accounting and Reporting</a:t>
            </a:r>
          </a:p>
          <a:p>
            <a:pPr marL="742950" lvl="2" indent="-342900">
              <a:spcBef>
                <a:spcPts val="600"/>
              </a:spcBef>
              <a:buFont typeface="Arial" panose="020B0604020202020204" pitchFamily="34" charset="0"/>
              <a:buChar char="‒"/>
            </a:pPr>
            <a:r>
              <a:rPr lang="en-US" sz="1650" dirty="0"/>
              <a:t>Brief update provided at Issues Resolution Committee (IRC) Meeting on April 20</a:t>
            </a:r>
            <a:r>
              <a:rPr lang="en-US" sz="1650" baseline="30000" dirty="0"/>
              <a:t>th</a:t>
            </a:r>
            <a:r>
              <a:rPr lang="en-US" sz="1650" dirty="0"/>
              <a:t> on our revisions/updates</a:t>
            </a:r>
          </a:p>
          <a:p>
            <a:pPr marL="742950" lvl="2" indent="-342900">
              <a:spcBef>
                <a:spcPts val="600"/>
              </a:spcBef>
              <a:buFont typeface="Arial" panose="020B0604020202020204" pitchFamily="34" charset="0"/>
              <a:buChar char="‒"/>
            </a:pPr>
            <a:r>
              <a:rPr lang="en-US" sz="1650" dirty="0"/>
              <a:t>Updated copy of the Program Guide shared with IRC participants</a:t>
            </a:r>
          </a:p>
          <a:p>
            <a:pPr marL="742950" lvl="2" indent="-342900">
              <a:spcBef>
                <a:spcPts val="600"/>
              </a:spcBef>
              <a:buFont typeface="Arial" panose="020B0604020202020204" pitchFamily="34" charset="0"/>
              <a:buChar char="‒"/>
            </a:pPr>
            <a:r>
              <a:rPr lang="en-US" sz="1650" dirty="0"/>
              <a:t>Feedback on the Program Guide requested by May 6, 2022</a:t>
            </a:r>
          </a:p>
          <a:p>
            <a:pPr marL="742950" lvl="2" indent="-342900">
              <a:spcBef>
                <a:spcPts val="600"/>
              </a:spcBef>
              <a:buFont typeface="Arial" panose="020B0604020202020204" pitchFamily="34" charset="0"/>
              <a:buChar char="‒"/>
            </a:pPr>
            <a:r>
              <a:rPr lang="en-US" sz="1650" dirty="0">
                <a:hlinkClick r:id="rId4"/>
              </a:rPr>
              <a:t>https://www.fiscal.treasury.gov/ussgl/resources-g-invoicing-program-guide.html</a:t>
            </a:r>
            <a:r>
              <a:rPr lang="en-US" sz="1650" dirty="0"/>
              <a:t> </a:t>
            </a:r>
          </a:p>
          <a:p>
            <a:pPr marL="400050" lvl="2" indent="0">
              <a:spcBef>
                <a:spcPts val="600"/>
              </a:spcBef>
              <a:buNone/>
            </a:pPr>
            <a:endParaRPr lang="en-US" sz="1750" dirty="0"/>
          </a:p>
        </p:txBody>
      </p:sp>
    </p:spTree>
    <p:extLst>
      <p:ext uri="{BB962C8B-B14F-4D97-AF65-F5344CB8AC3E}">
        <p14:creationId xmlns:p14="http://schemas.microsoft.com/office/powerpoint/2010/main" val="2641968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598" y="990600"/>
            <a:ext cx="8686801" cy="5181600"/>
          </a:xfrm>
        </p:spPr>
        <p:txBody>
          <a:bodyPr/>
          <a:lstStyle/>
          <a:p>
            <a:pPr>
              <a:spcBef>
                <a:spcPts val="600"/>
              </a:spcBef>
            </a:pPr>
            <a:r>
              <a:rPr lang="en-US" sz="2000" dirty="0"/>
              <a:t>In-Flight Order Upload in QA-F</a:t>
            </a:r>
          </a:p>
          <a:p>
            <a:pPr lvl="1">
              <a:spcBef>
                <a:spcPts val="600"/>
              </a:spcBef>
            </a:pPr>
            <a:r>
              <a:rPr lang="en-US" sz="1600" dirty="0"/>
              <a:t>Partner 1 Order Validations</a:t>
            </a:r>
          </a:p>
          <a:p>
            <a:pPr>
              <a:spcBef>
                <a:spcPts val="600"/>
              </a:spcBef>
            </a:pPr>
            <a:r>
              <a:rPr lang="en-US" sz="2000" dirty="0"/>
              <a:t>EZ Invoice in QA-F in support of vendor efforts</a:t>
            </a:r>
          </a:p>
          <a:p>
            <a:pPr lvl="1">
              <a:spcBef>
                <a:spcPts val="600"/>
              </a:spcBef>
            </a:pPr>
            <a:r>
              <a:rPr lang="en-US" sz="1600" dirty="0"/>
              <a:t>Create &amp; access EZ Invoices through the UI and API</a:t>
            </a:r>
          </a:p>
          <a:p>
            <a:pPr>
              <a:spcBef>
                <a:spcPts val="600"/>
              </a:spcBef>
            </a:pPr>
            <a:r>
              <a:rPr lang="en-US" sz="2000" dirty="0"/>
              <a:t>Business Application (BizApp) to the GT&amp;C Header Detail tab</a:t>
            </a:r>
          </a:p>
          <a:p>
            <a:pPr lvl="1">
              <a:spcBef>
                <a:spcPts val="600"/>
              </a:spcBef>
            </a:pPr>
            <a:r>
              <a:rPr lang="en-US" sz="1600" dirty="0"/>
              <a:t>BizApp options will be defined by Treasury</a:t>
            </a:r>
          </a:p>
          <a:p>
            <a:pPr>
              <a:spcBef>
                <a:spcPts val="600"/>
              </a:spcBef>
            </a:pPr>
            <a:r>
              <a:rPr lang="en-US" sz="2000" dirty="0"/>
              <a:t>Name Change for the Open GT&amp;C Status in G-Invoicing</a:t>
            </a:r>
          </a:p>
          <a:p>
            <a:pPr lvl="1">
              <a:spcBef>
                <a:spcPts val="600"/>
              </a:spcBef>
            </a:pPr>
            <a:r>
              <a:rPr lang="en-US" sz="1600" dirty="0"/>
              <a:t>Will reflect Open rather than Open for Orders</a:t>
            </a:r>
          </a:p>
          <a:p>
            <a:pPr lvl="1">
              <a:spcBef>
                <a:spcPts val="600"/>
              </a:spcBef>
            </a:pPr>
            <a:r>
              <a:rPr lang="en-US" sz="1600" dirty="0"/>
              <a:t>With EZ there will be no Orders (Invoices only)</a:t>
            </a:r>
          </a:p>
          <a:p>
            <a:pPr>
              <a:spcBef>
                <a:spcPts val="600"/>
              </a:spcBef>
            </a:pPr>
            <a:r>
              <a:rPr lang="en-US" sz="2000" dirty="0"/>
              <a:t>Feature Management to control Account access to post-mandate functionality</a:t>
            </a:r>
          </a:p>
          <a:p>
            <a:pPr lvl="1">
              <a:spcBef>
                <a:spcPts val="600"/>
              </a:spcBef>
            </a:pPr>
            <a:r>
              <a:rPr lang="en-US" sz="1600" dirty="0"/>
              <a:t>Certain features will be exposed to vendors for testing in QA-F</a:t>
            </a:r>
          </a:p>
          <a:p>
            <a:pPr>
              <a:spcBef>
                <a:spcPts val="600"/>
              </a:spcBef>
            </a:pPr>
            <a:r>
              <a:rPr lang="en-US" sz="2000" dirty="0"/>
              <a:t>Projected Release: Summer 2022</a:t>
            </a:r>
          </a:p>
          <a:p>
            <a:pPr marL="457200" lvl="1" indent="0">
              <a:spcBef>
                <a:spcPts val="600"/>
              </a:spcBef>
              <a:buNone/>
            </a:pPr>
            <a:endParaRPr lang="en-US" sz="2000" dirty="0"/>
          </a:p>
          <a:p>
            <a:pPr marL="0" indent="0">
              <a:spcBef>
                <a:spcPts val="600"/>
              </a:spcBef>
              <a:buNone/>
            </a:pPr>
            <a:endParaRPr lang="en-US" sz="2400" dirty="0"/>
          </a:p>
          <a:p>
            <a:pPr lvl="1">
              <a:spcBef>
                <a:spcPts val="600"/>
              </a:spcBef>
            </a:pPr>
            <a:endParaRPr lang="en-US" sz="2000" dirty="0"/>
          </a:p>
        </p:txBody>
      </p:sp>
      <p:sp>
        <p:nvSpPr>
          <p:cNvPr id="3" name="Content Placeholder 2"/>
          <p:cNvSpPr>
            <a:spLocks noGrp="1"/>
          </p:cNvSpPr>
          <p:nvPr>
            <p:ph sz="quarter" idx="11"/>
          </p:nvPr>
        </p:nvSpPr>
        <p:spPr/>
        <p:txBody>
          <a:bodyPr/>
          <a:lstStyle/>
          <a:p>
            <a:r>
              <a:rPr lang="en-US" dirty="0">
                <a:solidFill>
                  <a:srgbClr val="036A37"/>
                </a:solidFill>
              </a:rPr>
              <a:t>Release 4.5</a:t>
            </a:r>
            <a:endParaRPr lang="en-US" dirty="0"/>
          </a:p>
        </p:txBody>
      </p:sp>
      <p:pic>
        <p:nvPicPr>
          <p:cNvPr id="1028" name="Picture 4">
            <a:extLst>
              <a:ext uri="{FF2B5EF4-FFF2-40B4-BE49-F238E27FC236}">
                <a16:creationId xmlns:a16="http://schemas.microsoft.com/office/drawing/2014/main" id="{BAA3F6DC-5E50-44FF-B8C5-3EFD3DDCDF0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1813" y="990600"/>
            <a:ext cx="2233586" cy="1467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765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598" y="990600"/>
            <a:ext cx="8686801" cy="5181600"/>
          </a:xfrm>
        </p:spPr>
        <p:txBody>
          <a:bodyPr/>
          <a:lstStyle/>
          <a:p>
            <a:pPr>
              <a:spcBef>
                <a:spcPts val="600"/>
              </a:spcBef>
            </a:pPr>
            <a:r>
              <a:rPr lang="en-US" sz="2000" dirty="0"/>
              <a:t>The following enhancements are high priority following the mandate based on Agency requests. These enhancements will also require further ERP integration changes:</a:t>
            </a:r>
          </a:p>
          <a:p>
            <a:pPr marL="0" indent="0">
              <a:spcBef>
                <a:spcPts val="600"/>
              </a:spcBef>
              <a:buNone/>
            </a:pPr>
            <a:endParaRPr lang="en-US" sz="2000" dirty="0"/>
          </a:p>
          <a:p>
            <a:pPr marL="0" indent="0">
              <a:spcBef>
                <a:spcPts val="600"/>
              </a:spcBef>
              <a:buNone/>
            </a:pPr>
            <a:endParaRPr lang="en-US" sz="2400" dirty="0"/>
          </a:p>
          <a:p>
            <a:pPr lvl="1">
              <a:spcBef>
                <a:spcPts val="600"/>
              </a:spcBef>
            </a:pPr>
            <a:endParaRPr lang="en-US" sz="2000" dirty="0"/>
          </a:p>
        </p:txBody>
      </p:sp>
      <p:sp>
        <p:nvSpPr>
          <p:cNvPr id="3" name="Content Placeholder 2"/>
          <p:cNvSpPr>
            <a:spLocks noGrp="1"/>
          </p:cNvSpPr>
          <p:nvPr>
            <p:ph sz="quarter" idx="11"/>
          </p:nvPr>
        </p:nvSpPr>
        <p:spPr/>
        <p:txBody>
          <a:bodyPr/>
          <a:lstStyle/>
          <a:p>
            <a:r>
              <a:rPr lang="en-US" dirty="0">
                <a:solidFill>
                  <a:srgbClr val="036A37"/>
                </a:solidFill>
              </a:rPr>
              <a:t>Post-Mandate Enhancement Timeline</a:t>
            </a:r>
            <a:endParaRPr lang="en-US" dirty="0"/>
          </a:p>
        </p:txBody>
      </p:sp>
      <p:sp>
        <p:nvSpPr>
          <p:cNvPr id="8" name="TextBox 7">
            <a:extLst>
              <a:ext uri="{FF2B5EF4-FFF2-40B4-BE49-F238E27FC236}">
                <a16:creationId xmlns:a16="http://schemas.microsoft.com/office/drawing/2014/main" id="{0C504F49-DFB8-44DE-BE18-AFA82C7C645F}"/>
              </a:ext>
            </a:extLst>
          </p:cNvPr>
          <p:cNvSpPr txBox="1"/>
          <p:nvPr/>
        </p:nvSpPr>
        <p:spPr>
          <a:xfrm>
            <a:off x="362347" y="5318760"/>
            <a:ext cx="8553052" cy="707886"/>
          </a:xfrm>
          <a:prstGeom prst="rect">
            <a:avLst/>
          </a:prstGeom>
          <a:noFill/>
        </p:spPr>
        <p:txBody>
          <a:bodyPr wrap="square">
            <a:spAutoFit/>
          </a:bodyPr>
          <a:lstStyle/>
          <a:p>
            <a:pPr marL="342900" lvl="1" indent="-342900">
              <a:spcBef>
                <a:spcPts val="600"/>
              </a:spcBef>
              <a:buFont typeface="Arial" panose="020B0604020202020204" pitchFamily="34" charset="0"/>
              <a:buChar char="•"/>
            </a:pPr>
            <a:r>
              <a:rPr lang="en-US" sz="2000" i="1" dirty="0">
                <a:latin typeface="Arial" panose="020B0604020202020204" pitchFamily="34" charset="0"/>
                <a:cs typeface="Arial" panose="020B0604020202020204" pitchFamily="34" charset="0"/>
              </a:rPr>
              <a:t>Note: Fiscal Service will continue to collaborate with ERP Vendors on establishing timelines for ERP Development. </a:t>
            </a:r>
            <a:endParaRPr lang="en-US" sz="2800" dirty="0">
              <a:latin typeface="Arial" panose="020B0604020202020204" pitchFamily="34" charset="0"/>
              <a:cs typeface="Arial" panose="020B0604020202020204" pitchFamily="34" charset="0"/>
            </a:endParaRPr>
          </a:p>
        </p:txBody>
      </p:sp>
      <p:graphicFrame>
        <p:nvGraphicFramePr>
          <p:cNvPr id="4" name="Table 5">
            <a:extLst>
              <a:ext uri="{FF2B5EF4-FFF2-40B4-BE49-F238E27FC236}">
                <a16:creationId xmlns:a16="http://schemas.microsoft.com/office/drawing/2014/main" id="{046A50AE-6592-40C9-A95C-F87BA3DA97C8}"/>
              </a:ext>
            </a:extLst>
          </p:cNvPr>
          <p:cNvGraphicFramePr>
            <a:graphicFrameLocks noGrp="1"/>
          </p:cNvGraphicFramePr>
          <p:nvPr/>
        </p:nvGraphicFramePr>
        <p:xfrm>
          <a:off x="371541" y="2243702"/>
          <a:ext cx="8400913" cy="2194560"/>
        </p:xfrm>
        <a:graphic>
          <a:graphicData uri="http://schemas.openxmlformats.org/drawingml/2006/table">
            <a:tbl>
              <a:tblPr firstRow="1" bandRow="1">
                <a:tableStyleId>{5C22544A-7EE6-4342-B048-85BDC9FD1C3A}</a:tableStyleId>
              </a:tblPr>
              <a:tblGrid>
                <a:gridCol w="4057254">
                  <a:extLst>
                    <a:ext uri="{9D8B030D-6E8A-4147-A177-3AD203B41FA5}">
                      <a16:colId xmlns:a16="http://schemas.microsoft.com/office/drawing/2014/main" val="3030746485"/>
                    </a:ext>
                  </a:extLst>
                </a:gridCol>
                <a:gridCol w="1447800">
                  <a:extLst>
                    <a:ext uri="{9D8B030D-6E8A-4147-A177-3AD203B41FA5}">
                      <a16:colId xmlns:a16="http://schemas.microsoft.com/office/drawing/2014/main" val="3993743485"/>
                    </a:ext>
                  </a:extLst>
                </a:gridCol>
                <a:gridCol w="1371600">
                  <a:extLst>
                    <a:ext uri="{9D8B030D-6E8A-4147-A177-3AD203B41FA5}">
                      <a16:colId xmlns:a16="http://schemas.microsoft.com/office/drawing/2014/main" val="3531962883"/>
                    </a:ext>
                  </a:extLst>
                </a:gridCol>
                <a:gridCol w="1524259">
                  <a:extLst>
                    <a:ext uri="{9D8B030D-6E8A-4147-A177-3AD203B41FA5}">
                      <a16:colId xmlns:a16="http://schemas.microsoft.com/office/drawing/2014/main" val="839719848"/>
                    </a:ext>
                  </a:extLst>
                </a:gridCol>
              </a:tblGrid>
              <a:tr h="683064">
                <a:tc>
                  <a:txBody>
                    <a:bodyPr/>
                    <a:lstStyle/>
                    <a:p>
                      <a:pPr algn="ctr"/>
                      <a:r>
                        <a:rPr lang="en-US" sz="1400" dirty="0"/>
                        <a:t>Enhancement</a:t>
                      </a:r>
                    </a:p>
                  </a:txBody>
                  <a:tcPr anchor="ctr"/>
                </a:tc>
                <a:tc>
                  <a:txBody>
                    <a:bodyPr/>
                    <a:lstStyle/>
                    <a:p>
                      <a:pPr algn="ctr"/>
                      <a:r>
                        <a:rPr lang="en-US" sz="1400" dirty="0"/>
                        <a:t>Specifications Published</a:t>
                      </a:r>
                    </a:p>
                  </a:txBody>
                  <a:tcPr anchor="ctr"/>
                </a:tc>
                <a:tc>
                  <a:txBody>
                    <a:bodyPr/>
                    <a:lstStyle/>
                    <a:p>
                      <a:pPr algn="ctr"/>
                      <a:r>
                        <a:rPr lang="en-US" sz="1400" dirty="0"/>
                        <a:t>G-Invoicing Development Completed</a:t>
                      </a:r>
                    </a:p>
                  </a:txBody>
                  <a:tcPr anchor="ctr"/>
                </a:tc>
                <a:tc>
                  <a:txBody>
                    <a:bodyPr/>
                    <a:lstStyle/>
                    <a:p>
                      <a:pPr algn="ctr"/>
                      <a:r>
                        <a:rPr lang="en-US" sz="1400" dirty="0"/>
                        <a:t>Agency Implementation Date, if Required</a:t>
                      </a:r>
                    </a:p>
                  </a:txBody>
                  <a:tcPr anchor="ctr"/>
                </a:tc>
                <a:extLst>
                  <a:ext uri="{0D108BD9-81ED-4DB2-BD59-A6C34878D82A}">
                    <a16:rowId xmlns:a16="http://schemas.microsoft.com/office/drawing/2014/main" val="364717800"/>
                  </a:ext>
                </a:extLst>
              </a:tr>
              <a:tr h="365760">
                <a:tc>
                  <a:txBody>
                    <a:bodyPr/>
                    <a:lstStyle/>
                    <a:p>
                      <a:r>
                        <a:rPr lang="en-US" sz="1400" dirty="0"/>
                        <a:t>7600-EZ (Low Dollar Purchases)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Q2 FY2022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a:t>
                      </a:r>
                      <a:r>
                        <a:rPr lang="en-US" sz="1400" dirty="0"/>
                        <a:t>Q1 FY2023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Q1 FY2024</a:t>
                      </a:r>
                    </a:p>
                  </a:txBody>
                  <a:tcPr/>
                </a:tc>
                <a:extLst>
                  <a:ext uri="{0D108BD9-81ED-4DB2-BD59-A6C34878D82A}">
                    <a16:rowId xmlns:a16="http://schemas.microsoft.com/office/drawing/2014/main" val="2610125638"/>
                  </a:ext>
                </a:extLst>
              </a:tr>
              <a:tr h="365760">
                <a:tc>
                  <a:txBody>
                    <a:bodyPr/>
                    <a:lstStyle/>
                    <a:p>
                      <a:r>
                        <a:rPr lang="en-US" sz="1400" dirty="0"/>
                        <a:t>Constructive Order Acceptance (GSA Rent)</a:t>
                      </a:r>
                    </a:p>
                  </a:txBody>
                  <a:tcPr/>
                </a:tc>
                <a:tc>
                  <a:txBody>
                    <a:bodyPr/>
                    <a:lstStyle/>
                    <a:p>
                      <a:pPr algn="ctr"/>
                      <a:r>
                        <a:rPr lang="en-US" sz="1400" dirty="0"/>
                        <a:t>Q2 FY2022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a:t>
                      </a:r>
                      <a:r>
                        <a:rPr lang="en-US" sz="1400" dirty="0"/>
                        <a:t>Q2 FY2023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Q1 FY2025</a:t>
                      </a:r>
                    </a:p>
                  </a:txBody>
                  <a:tcPr/>
                </a:tc>
                <a:extLst>
                  <a:ext uri="{0D108BD9-81ED-4DB2-BD59-A6C34878D82A}">
                    <a16:rowId xmlns:a16="http://schemas.microsoft.com/office/drawing/2014/main" val="2611287909"/>
                  </a:ext>
                </a:extLst>
              </a:tr>
              <a:tr h="365760">
                <a:tc>
                  <a:txBody>
                    <a:bodyPr/>
                    <a:lstStyle/>
                    <a:p>
                      <a:r>
                        <a:rPr lang="en-US" sz="1400" dirty="0"/>
                        <a:t>Enhanced Order Modification Functionality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Q2 FY2022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TBD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N/A</a:t>
                      </a:r>
                    </a:p>
                  </a:txBody>
                  <a:tcPr/>
                </a:tc>
                <a:extLst>
                  <a:ext uri="{0D108BD9-81ED-4DB2-BD59-A6C34878D82A}">
                    <a16:rowId xmlns:a16="http://schemas.microsoft.com/office/drawing/2014/main" val="1964422699"/>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In-Flight Order Upload Tool for the User Interface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Q2 FY2022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a:t>
                      </a:r>
                      <a:r>
                        <a:rPr lang="en-US" sz="1400" dirty="0"/>
                        <a:t>Q1 FY2023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N/A</a:t>
                      </a:r>
                    </a:p>
                  </a:txBody>
                  <a:tcPr/>
                </a:tc>
                <a:extLst>
                  <a:ext uri="{0D108BD9-81ED-4DB2-BD59-A6C34878D82A}">
                    <a16:rowId xmlns:a16="http://schemas.microsoft.com/office/drawing/2014/main" val="1128591207"/>
                  </a:ext>
                </a:extLst>
              </a:tr>
            </a:tbl>
          </a:graphicData>
        </a:graphic>
      </p:graphicFrame>
      <p:sp>
        <p:nvSpPr>
          <p:cNvPr id="7" name="TextBox 6">
            <a:extLst>
              <a:ext uri="{FF2B5EF4-FFF2-40B4-BE49-F238E27FC236}">
                <a16:creationId xmlns:a16="http://schemas.microsoft.com/office/drawing/2014/main" id="{84184EBD-9BAF-447C-97D1-A4A5F60045AE}"/>
              </a:ext>
            </a:extLst>
          </p:cNvPr>
          <p:cNvSpPr txBox="1"/>
          <p:nvPr/>
        </p:nvSpPr>
        <p:spPr>
          <a:xfrm>
            <a:off x="295473" y="4440621"/>
            <a:ext cx="8686800" cy="300082"/>
          </a:xfrm>
          <a:prstGeom prst="rect">
            <a:avLst/>
          </a:prstGeom>
          <a:noFill/>
        </p:spPr>
        <p:txBody>
          <a:bodyPr wrap="square" rtlCol="0">
            <a:spAutoFit/>
          </a:bodyPr>
          <a:lstStyle/>
          <a:p>
            <a:pPr>
              <a:spcBef>
                <a:spcPts val="600"/>
              </a:spcBef>
            </a:pPr>
            <a:r>
              <a:rPr lang="en-US" sz="1350" b="1" dirty="0"/>
              <a:t>*Targeted Dates for Development Completion. Deployment to Production is expected to occur the quarter following.</a:t>
            </a:r>
          </a:p>
        </p:txBody>
      </p:sp>
    </p:spTree>
    <p:extLst>
      <p:ext uri="{BB962C8B-B14F-4D97-AF65-F5344CB8AC3E}">
        <p14:creationId xmlns:p14="http://schemas.microsoft.com/office/powerpoint/2010/main" val="4052027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228600" y="152400"/>
            <a:ext cx="8610600" cy="685800"/>
          </a:xfrm>
        </p:spPr>
        <p:txBody>
          <a:bodyPr/>
          <a:lstStyle/>
          <a:p>
            <a:r>
              <a:rPr lang="en-US" dirty="0">
                <a:solidFill>
                  <a:srgbClr val="036A37"/>
                </a:solidFill>
              </a:rPr>
              <a:t>SSAE 18 Overview</a:t>
            </a:r>
          </a:p>
        </p:txBody>
      </p:sp>
      <p:sp>
        <p:nvSpPr>
          <p:cNvPr id="8" name="TextBox 7">
            <a:extLst>
              <a:ext uri="{FF2B5EF4-FFF2-40B4-BE49-F238E27FC236}">
                <a16:creationId xmlns:a16="http://schemas.microsoft.com/office/drawing/2014/main" id="{C4047BBF-C5BD-401A-991F-4908EBABDF30}"/>
              </a:ext>
            </a:extLst>
          </p:cNvPr>
          <p:cNvSpPr txBox="1"/>
          <p:nvPr/>
        </p:nvSpPr>
        <p:spPr>
          <a:xfrm>
            <a:off x="228600" y="982023"/>
            <a:ext cx="8763000" cy="4555093"/>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Separate Statement on Standards for Attestation Engagements (SSAE) 18 reports will be obtained for G-Invoicing and Intra-governmental Payments and Collections (IPAC) for the period of October 2021 thru June 2022</a:t>
            </a:r>
          </a:p>
          <a:p>
            <a:pPr marL="914400" lvl="1"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Reports targeted to be issued on August 12</a:t>
            </a:r>
          </a:p>
          <a:p>
            <a:pPr marL="914400" lvl="1"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Bridge letters covering July thru September targeted for mid-October</a:t>
            </a:r>
          </a:p>
          <a:p>
            <a:pPr marL="914400" lvl="1" indent="-342900">
              <a:spcBef>
                <a:spcPts val="600"/>
              </a:spcBef>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SSAE 18 Reports will be a Service Organization Control (SOC) 1 Type 2</a:t>
            </a:r>
          </a:p>
          <a:p>
            <a:pPr marL="800100" lvl="1"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SOC 1 – Internal controls over financial reporting</a:t>
            </a:r>
          </a:p>
          <a:p>
            <a:pPr marL="800100" lvl="1"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Type 2 -  Reports on the operating effectiveness of internal controls </a:t>
            </a:r>
            <a:r>
              <a:rPr lang="en-US" sz="2000" b="1" dirty="0">
                <a:latin typeface="Arial" panose="020B0604020202020204" pitchFamily="34" charset="0"/>
                <a:cs typeface="Arial" panose="020B0604020202020204" pitchFamily="34" charset="0"/>
              </a:rPr>
              <a:t>over a period of time</a:t>
            </a:r>
            <a:r>
              <a:rPr lang="en-US" sz="2000" dirty="0">
                <a:latin typeface="Arial" panose="020B0604020202020204" pitchFamily="34" charset="0"/>
                <a:cs typeface="Arial" panose="020B0604020202020204" pitchFamily="34" charset="0"/>
              </a:rPr>
              <a:t>, in addition to the controls’ design</a:t>
            </a:r>
          </a:p>
          <a:p>
            <a:pPr lvl="1"/>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585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F13EFAA-2B68-4AE8-BDFC-CD33FC5E9998}"/>
              </a:ext>
            </a:extLst>
          </p:cNvPr>
          <p:cNvSpPr>
            <a:spLocks noGrp="1"/>
          </p:cNvSpPr>
          <p:nvPr>
            <p:ph sz="quarter" idx="11"/>
          </p:nvPr>
        </p:nvSpPr>
        <p:spPr/>
        <p:txBody>
          <a:bodyPr/>
          <a:lstStyle/>
          <a:p>
            <a:r>
              <a:rPr lang="en-US" dirty="0">
                <a:solidFill>
                  <a:srgbClr val="036A37"/>
                </a:solidFill>
              </a:rPr>
              <a:t>FY21 IGT Buy/Sell Facts</a:t>
            </a:r>
          </a:p>
          <a:p>
            <a:endParaRPr lang="en-US" dirty="0"/>
          </a:p>
        </p:txBody>
      </p:sp>
      <p:sp>
        <p:nvSpPr>
          <p:cNvPr id="3" name="TextBox 2"/>
          <p:cNvSpPr txBox="1"/>
          <p:nvPr/>
        </p:nvSpPr>
        <p:spPr>
          <a:xfrm>
            <a:off x="190500" y="1101306"/>
            <a:ext cx="3429000" cy="19082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300"/>
              </a:spcAft>
              <a:buClrTx/>
              <a:buSzTx/>
              <a:buFontTx/>
              <a:buNone/>
              <a:tabLst/>
              <a:defRPr/>
            </a:pPr>
            <a:r>
              <a:rPr kumimoji="0" lang="en-US" sz="1800" b="1" i="0" u="none" strike="noStrike" kern="1200" cap="none" spc="0" normalizeH="0" baseline="0" noProof="0" dirty="0">
                <a:ln>
                  <a:noFill/>
                </a:ln>
                <a:solidFill>
                  <a:srgbClr val="1F497D">
                    <a:lumMod val="75000"/>
                  </a:srgbClr>
                </a:solidFill>
                <a:effectLst/>
                <a:uLnTx/>
                <a:uFillTx/>
                <a:latin typeface="Arial" panose="020B0604020202020204" pitchFamily="34" charset="0"/>
                <a:ea typeface="+mn-ea"/>
                <a:cs typeface="Arial" panose="020B0604020202020204" pitchFamily="34" charset="0"/>
              </a:rPr>
              <a:t>G-Invoicing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is the solution to </a:t>
            </a:r>
            <a:r>
              <a:rPr kumimoji="0" lang="en-US" sz="1800" b="1"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improve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a:t>
            </a:r>
            <a:r>
              <a:rPr kumimoji="0" lang="en-US" sz="1800" b="1" i="0" u="none" strike="noStrike" kern="1200" cap="none" spc="0" normalizeH="0" baseline="0" noProof="0" dirty="0">
                <a:ln>
                  <a:noFill/>
                </a:ln>
                <a:solidFill>
                  <a:srgbClr val="4F81BD">
                    <a:lumMod val="50000"/>
                  </a:srgbClr>
                </a:solidFill>
                <a:effectLst/>
                <a:uLnTx/>
                <a:uFillTx/>
                <a:latin typeface="Arial" panose="020B0604020202020204" pitchFamily="34" charset="0"/>
                <a:ea typeface="+mn-ea"/>
                <a:cs typeface="Arial" panose="020B0604020202020204" pitchFamily="34" charset="0"/>
              </a:rPr>
              <a:t>quality</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of Intragovernmental Transactions (IGT) - Buy/Sell data</a:t>
            </a:r>
          </a:p>
          <a:p>
            <a:pPr marL="0" marR="0" lvl="0" indent="0" algn="l" defTabSz="914400" rtl="0" eaLnBrk="1" fontAlgn="auto" latinLnBrk="0" hangingPunct="1">
              <a:lnSpc>
                <a:spcPct val="100000"/>
              </a:lnSpc>
              <a:spcBef>
                <a:spcPts val="600"/>
              </a:spcBef>
              <a:spcAft>
                <a:spcPts val="3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endPar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aphicFrame>
        <p:nvGraphicFramePr>
          <p:cNvPr id="2" name="Diagram 1">
            <a:extLst>
              <a:ext uri="{FF2B5EF4-FFF2-40B4-BE49-F238E27FC236}">
                <a16:creationId xmlns:a16="http://schemas.microsoft.com/office/drawing/2014/main" id="{3E3CE6B4-366A-489D-8A32-AF5B95DFF15E}"/>
              </a:ext>
            </a:extLst>
          </p:cNvPr>
          <p:cNvGraphicFramePr/>
          <p:nvPr/>
        </p:nvGraphicFramePr>
        <p:xfrm>
          <a:off x="1905000" y="1066800"/>
          <a:ext cx="7239000" cy="50629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DEB8DFF-37F0-4299-BC11-EF013460E074}"/>
              </a:ext>
            </a:extLst>
          </p:cNvPr>
          <p:cNvSpPr txBox="1"/>
          <p:nvPr/>
        </p:nvSpPr>
        <p:spPr>
          <a:xfrm>
            <a:off x="190500" y="2393990"/>
            <a:ext cx="2743200" cy="30162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3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300"/>
              </a:spcAft>
              <a:buClrTx/>
              <a:buSzTx/>
              <a:buFontTx/>
              <a:buNone/>
              <a:tabLst/>
              <a:defRPr/>
            </a:pPr>
            <a:r>
              <a:rPr kumimoji="0" lang="en-US" sz="2000" b="1" i="0" u="none" strike="noStrike" kern="1200" cap="none" spc="0" normalizeH="0" baseline="0" noProof="0" dirty="0">
                <a:ln>
                  <a:noFill/>
                </a:ln>
                <a:solidFill>
                  <a:srgbClr val="1F497D">
                    <a:lumMod val="75000"/>
                  </a:srgbClr>
                </a:solidFill>
                <a:effectLst/>
                <a:uLnTx/>
                <a:uFillTx/>
                <a:latin typeface="Calibri"/>
                <a:ea typeface="+mn-ea"/>
                <a:cs typeface="+mn-cs"/>
              </a:rPr>
              <a:t>Benefits:</a:t>
            </a: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 quality and reliability of Buy/Sell data</a:t>
            </a: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 Adjustments</a:t>
            </a: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Facilitate reconciliation and elimination</a:t>
            </a: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Improve Transparency</a:t>
            </a:r>
          </a:p>
          <a:p>
            <a:pPr marL="285750" marR="0" lvl="0" indent="-285750" algn="l" defTabSz="914400" rtl="0" eaLnBrk="1" fontAlgn="auto" latinLnBrk="0" hangingPunct="1">
              <a:lnSpc>
                <a:spcPct val="100000"/>
              </a:lnSpc>
              <a:spcBef>
                <a:spcPts val="600"/>
              </a:spcBef>
              <a:spcAft>
                <a:spcPts val="300"/>
              </a:spcAft>
              <a:buClrTx/>
              <a:buSzTx/>
              <a:buFont typeface="Arial" panose="020B0604020202020204" pitchFamily="34" charset="0"/>
              <a:buChar char="•"/>
              <a:tabLst/>
              <a:defRPr/>
            </a:pPr>
            <a:endParaRPr kumimoji="0" lang="en-US" sz="1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21383208"/>
      </p:ext>
    </p:extLst>
  </p:cSld>
  <p:clrMapOvr>
    <a:masterClrMapping/>
  </p:clrMapOvr>
</p:sld>
</file>

<file path=ppt/theme/theme1.xml><?xml version="1.0" encoding="utf-8"?>
<a:theme xmlns:a="http://schemas.openxmlformats.org/drawingml/2006/main" name="Fiscal Servic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d708172b-2ced-4d43-bfa0-d4568dce9ba6" ContentTypeId="0x010100F2A49D9997933B479E73B45BD20EE2CECD" PreviousValue="false"/>
</file>

<file path=customXml/item3.xml><?xml version="1.0" encoding="utf-8"?>
<p:properties xmlns:p="http://schemas.microsoft.com/office/2006/metadata/properties" xmlns:xsi="http://www.w3.org/2001/XMLSchema-instance" xmlns:pc="http://schemas.microsoft.com/office/infopath/2007/PartnerControls">
  <documentManagement>
    <CutOffDate xmlns="077ee27c-cd7f-49ea-bbed-c40511799fe1" xsi:nil="true"/>
    <DocStatus xmlns="077ee27c-cd7f-49ea-bbed-c40511799fe1">Active</DocStatus>
    <CorrespondenceAddressees xmlns="077ee27c-cd7f-49ea-bbed-c40511799fe1" xsi:nil="true"/>
    <Color xmlns="bfb7484d-b799-46f8-90dd-63a753cb605c" xsi:nil="true"/>
    <DocInactiveDate xmlns="077ee27c-cd7f-49ea-bbed-c40511799fe1" xsi:nil="true"/>
    <ActivityDate xmlns="077ee27c-cd7f-49ea-bbed-c40511799fe1">2014-06-05T04:00:00+00:00</ActivityDate>
    <DateDeclaredAsRecord xmlns="077ee27c-cd7f-49ea-bbed-c40511799fe1" xsi:nil="true"/>
    <_dlc_DocId xmlns="52222ef0-b167-44f5-92f7-438fda0857cd">FSSPT-576-208</_dlc_DocId>
    <_dlc_DocIdUrl xmlns="52222ef0-b167-44f5-92f7-438fda0857cd">
      <Url>http://fiscalservice.treasuryecm.gov/fs/support/GAC/_layouts/DocIdRedir.aspx?ID=FSSPT-576-208</Url>
      <Description>FSSPT-576-208</Description>
    </_dlc_DocIdUrl>
    <Audience xmlns="bfb7484d-b799-46f8-90dd-63a753cb605c" xsi:nil="true"/>
    <FileType xmlns="bfb7484d-b799-46f8-90dd-63a753cb605c">Style Guide</FileType>
    <SupplementalMarkingsRMUseOnly xmlns="077ee27c-cd7f-49ea-bbed-c40511799fe1" xsi:nil="true"/>
  </documentManagement>
</p:properties>
</file>

<file path=customXml/item4.xml><?xml version="1.0" encoding="utf-8"?>
<ct:contentTypeSchema xmlns:ct="http://schemas.microsoft.com/office/2006/metadata/contentType" xmlns:ma="http://schemas.microsoft.com/office/2006/metadata/properties/metaAttributes" ct:_="" ma:_="" ma:contentTypeName="Word Processing, Spreadsheets, Access Data Tables, and Electronic Working Files - 7215.01" ma:contentTypeID="0x010100F2A49D9997933B479E73B45BD20EE2CECD001116EB1E15AA1F4BB832B3E0300E04E0" ma:contentTypeVersion="71" ma:contentTypeDescription="Documents such as letters, memoranda, reports, handbooks, directives, templates, forms, and manuals recorded on electronic media such as style libraries in SharePoint, hard disks or floppy diskettes after they have been copied to an electronic record keeping system, paper, or microform for record keeping purposes.&#10;&#10;Cutoff when created. Destroy when superseded, obsolete, data transferred to masterfile, or no longer needed for business, administrative or legal purposes." ma:contentTypeScope="" ma:versionID="ea2a819143ab8d5805642e47020cff84">
  <xsd:schema xmlns:xsd="http://www.w3.org/2001/XMLSchema" xmlns:xs="http://www.w3.org/2001/XMLSchema" xmlns:p="http://schemas.microsoft.com/office/2006/metadata/properties" xmlns:ns2="077ee27c-cd7f-49ea-bbed-c40511799fe1" xmlns:ns3="52222ef0-b167-44f5-92f7-438fda0857cd" xmlns:ns4="bfb7484d-b799-46f8-90dd-63a753cb605c" targetNamespace="http://schemas.microsoft.com/office/2006/metadata/properties" ma:root="true" ma:fieldsID="9b1e36c8dae96602e5be2a57bd017bc9" ns2:_="" ns3:_="" ns4:_="">
    <xsd:import namespace="077ee27c-cd7f-49ea-bbed-c40511799fe1"/>
    <xsd:import namespace="52222ef0-b167-44f5-92f7-438fda0857cd"/>
    <xsd:import namespace="bfb7484d-b799-46f8-90dd-63a753cb605c"/>
    <xsd:element name="properties">
      <xsd:complexType>
        <xsd:sequence>
          <xsd:element name="documentManagement">
            <xsd:complexType>
              <xsd:all>
                <xsd:element ref="ns2:ActivityDate" minOccurs="0"/>
                <xsd:element ref="ns2:DocStatus"/>
                <xsd:element ref="ns2:DateDeclaredAsRecord" minOccurs="0"/>
                <xsd:element ref="ns2:DocInactiveDate" minOccurs="0"/>
                <xsd:element ref="ns2:CorrespondenceAddressees" minOccurs="0"/>
                <xsd:element ref="ns2:SupplementalMarkingsRMUseOnly" minOccurs="0"/>
                <xsd:element ref="ns3:_dlc_DocIdUrl" minOccurs="0"/>
                <xsd:element ref="ns3:_dlc_DocIdPersistId" minOccurs="0"/>
                <xsd:element ref="ns3:_dlc_DocId" minOccurs="0"/>
                <xsd:element ref="ns2:CutOffDate" minOccurs="0"/>
                <xsd:element ref="ns4:Color" minOccurs="0"/>
                <xsd:element ref="ns4:Audience" minOccurs="0"/>
                <xsd:element ref="ns4:File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7ee27c-cd7f-49ea-bbed-c40511799fe1" elementFormDefault="qualified">
    <xsd:import namespace="http://schemas.microsoft.com/office/2006/documentManagement/types"/>
    <xsd:import namespace="http://schemas.microsoft.com/office/infopath/2007/PartnerControls"/>
    <xsd:element name="ActivityDate" ma:index="2" nillable="true" ma:displayName="Activity Date" ma:format="DateOnly" ma:internalName="ActivityDate">
      <xsd:simpleType>
        <xsd:restriction base="dms:DateTime"/>
      </xsd:simpleType>
    </xsd:element>
    <xsd:element name="DocStatus" ma:index="3" ma:displayName="Doc Status" ma:default="Active" ma:description="Doc can be set to active (default) or inactive based on disposition rules set forth in file plan for relevant content type" ma:format="Dropdown" ma:internalName="DocStatus">
      <xsd:simpleType>
        <xsd:restriction base="dms:Choice">
          <xsd:enumeration value="Active"/>
          <xsd:enumeration value="Inactive"/>
          <xsd:enumeration value="Published"/>
          <xsd:enumeration value="On Hold"/>
          <xsd:enumeration value="Waiting on Approval for Distruction"/>
          <xsd:enumeration value="Approved for Destruction"/>
          <xsd:enumeration value="Transfer to NARA"/>
        </xsd:restriction>
      </xsd:simpleType>
    </xsd:element>
    <xsd:element name="DateDeclaredAsRecord" ma:index="4" nillable="true" ma:displayName="Date Declared As Record" ma:description="Date doc is declared as a record" ma:format="DateOnly" ma:internalName="DateDeclaredAsRecord">
      <xsd:simpleType>
        <xsd:restriction base="dms:DateTime"/>
      </xsd:simpleType>
    </xsd:element>
    <xsd:element name="DocInactiveDate" ma:index="5" nillable="true" ma:displayName="Doc Inactive Date" ma:description="Date doc is set to inactive based on disposition rules set forth in file plan for relevant content type" ma:format="DateOnly" ma:internalName="DocInactiveDate">
      <xsd:simpleType>
        <xsd:restriction base="dms:DateTime"/>
      </xsd:simpleType>
    </xsd:element>
    <xsd:element name="CorrespondenceAddressees" ma:index="7" nillable="true" ma:displayName="Correspondence Addressees" ma:description="For correspondence, the people/organizations to whom the document was addressed" ma:internalName="CorrespondenceAddressees">
      <xsd:simpleType>
        <xsd:restriction base="dms:Note">
          <xsd:maxLength value="255"/>
        </xsd:restriction>
      </xsd:simpleType>
    </xsd:element>
    <xsd:element name="SupplementalMarkingsRMUseOnly" ma:index="8" nillable="true" ma:displayName="Supplemental Markings – RM use only" ma:description="For use by Records Manager" ma:internalName="SupplementalMarkingsRMUseOnly">
      <xsd:simpleType>
        <xsd:restriction base="dms:Note">
          <xsd:maxLength value="255"/>
        </xsd:restriction>
      </xsd:simpleType>
    </xsd:element>
    <xsd:element name="CutOffDate" ma:index="18" nillable="true" ma:displayName="Cut Off Date" ma:format="DateOnly" ma:hidden="true" ma:internalName="CutOff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2222ef0-b167-44f5-92f7-438fda0857cd" elementFormDefault="qualified">
    <xsd:import namespace="http://schemas.microsoft.com/office/2006/documentManagement/types"/>
    <xsd:import namespace="http://schemas.microsoft.com/office/infopath/2007/PartnerControls"/>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_dlc_DocId" ma:index="16" nillable="true" ma:displayName="Document ID Value" ma:description="The value of the document ID assigned to this item." ma:internalName="_dlc_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7484d-b799-46f8-90dd-63a753cb605c" elementFormDefault="qualified">
    <xsd:import namespace="http://schemas.microsoft.com/office/2006/documentManagement/types"/>
    <xsd:import namespace="http://schemas.microsoft.com/office/infopath/2007/PartnerControls"/>
    <xsd:element name="Color" ma:index="19" nillable="true" ma:displayName="Color" ma:format="Dropdown" ma:internalName="Color">
      <xsd:simpleType>
        <xsd:restriction base="dms:Choice">
          <xsd:enumeration value="Color"/>
          <xsd:enumeration value="Black &amp; White"/>
        </xsd:restriction>
      </xsd:simpleType>
    </xsd:element>
    <xsd:element name="Audience" ma:index="20" nillable="true" ma:displayName="Audience" ma:format="Dropdown" ma:internalName="Audience">
      <xsd:simpleType>
        <xsd:restriction base="dms:Choice">
          <xsd:enumeration value="Internal"/>
          <xsd:enumeration value="External"/>
        </xsd:restriction>
      </xsd:simpleType>
    </xsd:element>
    <xsd:element name="FileType" ma:index="21" nillable="true" ma:displayName="FileType" ma:format="Dropdown" ma:internalName="FileType">
      <xsd:simpleType>
        <xsd:restriction base="dms:Choice">
          <xsd:enumeration value="Style Guide"/>
          <xsd:enumeration value="Logo"/>
          <xsd:enumeration value="Seal"/>
          <xsd:enumeration value="SubLog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5498E0-4B59-480E-A2A8-E8E707DD92E9}">
  <ds:schemaRefs>
    <ds:schemaRef ds:uri="http://schemas.microsoft.com/sharepoint/events"/>
  </ds:schemaRefs>
</ds:datastoreItem>
</file>

<file path=customXml/itemProps2.xml><?xml version="1.0" encoding="utf-8"?>
<ds:datastoreItem xmlns:ds="http://schemas.openxmlformats.org/officeDocument/2006/customXml" ds:itemID="{78A54A5B-C0CF-479F-96E9-38C7C0C688E2}">
  <ds:schemaRefs>
    <ds:schemaRef ds:uri="Microsoft.SharePoint.Taxonomy.ContentTypeSync"/>
  </ds:schemaRefs>
</ds:datastoreItem>
</file>

<file path=customXml/itemProps3.xml><?xml version="1.0" encoding="utf-8"?>
<ds:datastoreItem xmlns:ds="http://schemas.openxmlformats.org/officeDocument/2006/customXml" ds:itemID="{07614194-65B4-4975-B73C-5B2B7065A0A0}">
  <ds:schemaRefs>
    <ds:schemaRef ds:uri="077ee27c-cd7f-49ea-bbed-c40511799fe1"/>
    <ds:schemaRef ds:uri="http://purl.org/dc/elements/1.1/"/>
    <ds:schemaRef ds:uri="http://schemas.microsoft.com/office/2006/metadata/properties"/>
    <ds:schemaRef ds:uri="52222ef0-b167-44f5-92f7-438fda0857cd"/>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bfb7484d-b799-46f8-90dd-63a753cb605c"/>
    <ds:schemaRef ds:uri="http://www.w3.org/XML/1998/namespace"/>
    <ds:schemaRef ds:uri="http://purl.org/dc/terms/"/>
  </ds:schemaRefs>
</ds:datastoreItem>
</file>

<file path=customXml/itemProps4.xml><?xml version="1.0" encoding="utf-8"?>
<ds:datastoreItem xmlns:ds="http://schemas.openxmlformats.org/officeDocument/2006/customXml" ds:itemID="{CFF03D61-93BC-461F-B849-773BA79849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7ee27c-cd7f-49ea-bbed-c40511799fe1"/>
    <ds:schemaRef ds:uri="52222ef0-b167-44f5-92f7-438fda0857cd"/>
    <ds:schemaRef ds:uri="bfb7484d-b799-46f8-90dd-63a753cb6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90F1A206-462C-4E19-A065-65B85FB881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18238</TotalTime>
  <Words>582</Words>
  <Application>Microsoft Office PowerPoint</Application>
  <PresentationFormat>On-screen Show (4:3)</PresentationFormat>
  <Paragraphs>85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Fiscal Service PowerPoint Template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Wesley D. Vincent</dc:creator>
  <cp:lastModifiedBy>Wesley D. Vincent</cp:lastModifiedBy>
  <cp:revision>413</cp:revision>
  <dcterms:created xsi:type="dcterms:W3CDTF">2020-06-01T03:26:04Z</dcterms:created>
  <dcterms:modified xsi:type="dcterms:W3CDTF">2022-04-29T15:16:47Z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5f03147a-801f-44d5-8a67-c8c6b96997ac</vt:lpwstr>
  </property>
</Properties>
</file>