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5" r:id="rId4"/>
    <p:sldId id="286" r:id="rId5"/>
    <p:sldId id="287" r:id="rId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eline S. Parsons" initials="JSP" lastIdx="2" clrIdx="0">
    <p:extLst>
      <p:ext uri="{19B8F6BF-5375-455C-9EA6-DF929625EA0E}">
        <p15:presenceInfo xmlns:p15="http://schemas.microsoft.com/office/powerpoint/2012/main" userId="S::Jacqueline.Parsons@fiscal.treasury.gov::9659d65f-492a-44cb-bd3b-467ce33ffe02" providerId="AD"/>
      </p:ext>
    </p:extLst>
  </p:cmAuthor>
  <p:cmAuthor id="2" name="Lora M. Cooper" initials="LMC" lastIdx="3" clrIdx="1">
    <p:extLst>
      <p:ext uri="{19B8F6BF-5375-455C-9EA6-DF929625EA0E}">
        <p15:presenceInfo xmlns:p15="http://schemas.microsoft.com/office/powerpoint/2012/main" userId="S::Lora.Cooper@fiscal.treasury.gov::393b7101-065c-4408-8a6b-a75732980f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4" d="100"/>
          <a:sy n="114" d="100"/>
        </p:scale>
        <p:origin x="41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04325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6" name="Holder 6"/>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043253"/>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7" name="Holder 7"/>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04325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5" name="Holder 5"/>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4" name="Holder 4"/>
          <p:cNvSpPr>
            <a:spLocks noGrp="1"/>
          </p:cNvSpPr>
          <p:nvPr>
            <p:ph type="sldNum" sz="quarter" idx="7"/>
          </p:nvPr>
        </p:nvSpPr>
        <p:spPr/>
        <p:txBody>
          <a:bodyPr lIns="0" tIns="0" rIns="0" bIns="0"/>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4800" y="6231635"/>
            <a:ext cx="11582400" cy="0"/>
          </a:xfrm>
          <a:custGeom>
            <a:avLst/>
            <a:gdLst/>
            <a:ahLst/>
            <a:cxnLst/>
            <a:rect l="l" t="t" r="r" b="b"/>
            <a:pathLst>
              <a:path w="11582400">
                <a:moveTo>
                  <a:pt x="0" y="0"/>
                </a:moveTo>
                <a:lnTo>
                  <a:pt x="11582400" y="0"/>
                </a:lnTo>
              </a:path>
            </a:pathLst>
          </a:custGeom>
          <a:ln w="9144">
            <a:solidFill>
              <a:srgbClr val="043253"/>
            </a:solidFill>
          </a:ln>
        </p:spPr>
        <p:txBody>
          <a:bodyPr wrap="square" lIns="0" tIns="0" rIns="0" bIns="0" rtlCol="0"/>
          <a:lstStyle/>
          <a:p>
            <a:endParaRPr dirty="0"/>
          </a:p>
        </p:txBody>
      </p:sp>
      <p:sp>
        <p:nvSpPr>
          <p:cNvPr id="17" name="bk object 17"/>
          <p:cNvSpPr/>
          <p:nvPr/>
        </p:nvSpPr>
        <p:spPr>
          <a:xfrm>
            <a:off x="305561" y="893825"/>
            <a:ext cx="11582400" cy="0"/>
          </a:xfrm>
          <a:custGeom>
            <a:avLst/>
            <a:gdLst/>
            <a:ahLst/>
            <a:cxnLst/>
            <a:rect l="l" t="t" r="r" b="b"/>
            <a:pathLst>
              <a:path w="11582400">
                <a:moveTo>
                  <a:pt x="0" y="0"/>
                </a:moveTo>
                <a:lnTo>
                  <a:pt x="11582400" y="0"/>
                </a:lnTo>
              </a:path>
            </a:pathLst>
          </a:custGeom>
          <a:ln w="28956">
            <a:solidFill>
              <a:srgbClr val="043253"/>
            </a:solidFill>
          </a:ln>
        </p:spPr>
        <p:txBody>
          <a:bodyPr wrap="square" lIns="0" tIns="0" rIns="0" bIns="0" rtlCol="0"/>
          <a:lstStyle/>
          <a:p>
            <a:endParaRPr dirty="0"/>
          </a:p>
        </p:txBody>
      </p:sp>
      <p:sp>
        <p:nvSpPr>
          <p:cNvPr id="18" name="bk object 18"/>
          <p:cNvSpPr/>
          <p:nvPr/>
        </p:nvSpPr>
        <p:spPr>
          <a:xfrm>
            <a:off x="9550908" y="6257544"/>
            <a:ext cx="2336291" cy="553211"/>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281564" y="3056515"/>
            <a:ext cx="11628871" cy="543560"/>
          </a:xfrm>
          <a:prstGeom prst="rect">
            <a:avLst/>
          </a:prstGeom>
        </p:spPr>
        <p:txBody>
          <a:bodyPr wrap="square" lIns="0" tIns="0" rIns="0" bIns="0">
            <a:spAutoFit/>
          </a:bodyPr>
          <a:lstStyle>
            <a:lvl1pPr>
              <a:defRPr sz="3400" b="1" i="0">
                <a:solidFill>
                  <a:srgbClr val="043253"/>
                </a:solidFill>
                <a:latin typeface="Arial"/>
                <a:cs typeface="Arial"/>
              </a:defRPr>
            </a:lvl1pPr>
          </a:lstStyle>
          <a:p>
            <a:endParaRPr/>
          </a:p>
        </p:txBody>
      </p:sp>
      <p:sp>
        <p:nvSpPr>
          <p:cNvPr id="3" name="Holder 3"/>
          <p:cNvSpPr>
            <a:spLocks noGrp="1"/>
          </p:cNvSpPr>
          <p:nvPr>
            <p:ph type="body" idx="1"/>
          </p:nvPr>
        </p:nvSpPr>
        <p:spPr>
          <a:xfrm>
            <a:off x="383541" y="1093918"/>
            <a:ext cx="11424917" cy="44145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373341" y="6452258"/>
            <a:ext cx="3444875" cy="252095"/>
          </a:xfrm>
          <a:prstGeom prst="rect">
            <a:avLst/>
          </a:prstGeom>
        </p:spPr>
        <p:txBody>
          <a:bodyPr wrap="square" lIns="0" tIns="0" rIns="0" bIns="0">
            <a:spAutoFit/>
          </a:bodyPr>
          <a:lstStyle>
            <a:lvl1pPr>
              <a:defRPr sz="1200" b="1" i="0">
                <a:solidFill>
                  <a:srgbClr val="043253"/>
                </a:solidFill>
                <a:latin typeface="Arial"/>
                <a:cs typeface="Arial"/>
              </a:defRPr>
            </a:lvl1p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6/28/2021</a:t>
            </a:fld>
            <a:endParaRPr lang="en-US" dirty="0"/>
          </a:p>
        </p:txBody>
      </p:sp>
      <p:sp>
        <p:nvSpPr>
          <p:cNvPr id="6" name="Holder 6"/>
          <p:cNvSpPr>
            <a:spLocks noGrp="1"/>
          </p:cNvSpPr>
          <p:nvPr>
            <p:ph type="sldNum" sz="quarter" idx="7"/>
          </p:nvPr>
        </p:nvSpPr>
        <p:spPr>
          <a:xfrm>
            <a:off x="281940" y="6444614"/>
            <a:ext cx="600710" cy="224790"/>
          </a:xfrm>
          <a:prstGeom prst="rect">
            <a:avLst/>
          </a:prstGeom>
        </p:spPr>
        <p:txBody>
          <a:bodyPr wrap="square" lIns="0" tIns="0" rIns="0" bIns="0">
            <a:spAutoFit/>
          </a:bodyPr>
          <a:lstStyle>
            <a:lvl1pPr>
              <a:defRPr sz="1400" b="0" i="0">
                <a:solidFill>
                  <a:schemeClr val="tx1"/>
                </a:solidFill>
                <a:latin typeface="Arial"/>
                <a:cs typeface="Arial"/>
              </a:defRPr>
            </a:lvl1pPr>
          </a:lstStyle>
          <a:p>
            <a:pPr marL="12700">
              <a:lnSpc>
                <a:spcPts val="1650"/>
              </a:lnSpc>
            </a:pPr>
            <a:r>
              <a:rPr spc="-5" dirty="0"/>
              <a:t>Page</a:t>
            </a:r>
            <a:r>
              <a:rPr spc="-75" dirty="0"/>
              <a:t> </a:t>
            </a: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e.deem@fiscal.treasury.gov" TargetMode="External"/><Relationship Id="rId2" Type="http://schemas.openxmlformats.org/officeDocument/2006/relationships/hyperlink" Target="mailto:Luke.Sheppard@fiscal.treasury.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129540"/>
            <a:ext cx="12192000" cy="721360"/>
          </a:xfrm>
          <a:custGeom>
            <a:avLst/>
            <a:gdLst/>
            <a:ahLst/>
            <a:cxnLst/>
            <a:rect l="l" t="t" r="r" b="b"/>
            <a:pathLst>
              <a:path w="12192000" h="721359">
                <a:moveTo>
                  <a:pt x="0" y="720839"/>
                </a:moveTo>
                <a:lnTo>
                  <a:pt x="12192000" y="720839"/>
                </a:lnTo>
                <a:lnTo>
                  <a:pt x="12192000" y="0"/>
                </a:lnTo>
                <a:lnTo>
                  <a:pt x="0" y="0"/>
                </a:lnTo>
                <a:lnTo>
                  <a:pt x="0" y="720839"/>
                </a:lnTo>
                <a:close/>
              </a:path>
            </a:pathLst>
          </a:custGeom>
          <a:solidFill>
            <a:srgbClr val="012856"/>
          </a:solidFill>
        </p:spPr>
        <p:txBody>
          <a:bodyPr wrap="square" lIns="0" tIns="0" rIns="0" bIns="0" rtlCol="0"/>
          <a:lstStyle/>
          <a:p>
            <a:endParaRPr dirty="0"/>
          </a:p>
        </p:txBody>
      </p:sp>
      <p:sp>
        <p:nvSpPr>
          <p:cNvPr id="3" name="object 3"/>
          <p:cNvSpPr/>
          <p:nvPr/>
        </p:nvSpPr>
        <p:spPr>
          <a:xfrm>
            <a:off x="0" y="6129528"/>
            <a:ext cx="12192000" cy="721360"/>
          </a:xfrm>
          <a:custGeom>
            <a:avLst/>
            <a:gdLst/>
            <a:ahLst/>
            <a:cxnLst/>
            <a:rect l="l" t="t" r="r" b="b"/>
            <a:pathLst>
              <a:path w="12192000" h="721359">
                <a:moveTo>
                  <a:pt x="0" y="0"/>
                </a:moveTo>
                <a:lnTo>
                  <a:pt x="12192000" y="0"/>
                </a:lnTo>
                <a:lnTo>
                  <a:pt x="12192000" y="720852"/>
                </a:lnTo>
                <a:lnTo>
                  <a:pt x="0" y="720852"/>
                </a:lnTo>
                <a:lnTo>
                  <a:pt x="0" y="0"/>
                </a:lnTo>
                <a:close/>
              </a:path>
            </a:pathLst>
          </a:custGeom>
          <a:ln w="6096">
            <a:solidFill>
              <a:srgbClr val="5B9BD5"/>
            </a:solidFill>
          </a:ln>
        </p:spPr>
        <p:txBody>
          <a:bodyPr wrap="square" lIns="0" tIns="0" rIns="0" bIns="0" rtlCol="0"/>
          <a:lstStyle/>
          <a:p>
            <a:endParaRPr dirty="0"/>
          </a:p>
        </p:txBody>
      </p:sp>
      <p:sp>
        <p:nvSpPr>
          <p:cNvPr id="4" name="object 4"/>
          <p:cNvSpPr/>
          <p:nvPr/>
        </p:nvSpPr>
        <p:spPr>
          <a:xfrm>
            <a:off x="304800" y="345947"/>
            <a:ext cx="6949439" cy="1645919"/>
          </a:xfrm>
          <a:prstGeom prst="rect">
            <a:avLst/>
          </a:prstGeom>
          <a:blipFill>
            <a:blip r:embed="rId2" cstate="print"/>
            <a:stretch>
              <a:fillRect/>
            </a:stretch>
          </a:blipFill>
        </p:spPr>
        <p:txBody>
          <a:bodyPr wrap="square" lIns="0" tIns="0" rIns="0" bIns="0" rtlCol="0"/>
          <a:lstStyle/>
          <a:p>
            <a:endParaRPr dirty="0"/>
          </a:p>
        </p:txBody>
      </p:sp>
      <p:sp>
        <p:nvSpPr>
          <p:cNvPr id="5" name="object 5"/>
          <p:cNvSpPr txBox="1">
            <a:spLocks noGrp="1"/>
          </p:cNvSpPr>
          <p:nvPr>
            <p:ph type="title"/>
          </p:nvPr>
        </p:nvSpPr>
        <p:spPr>
          <a:xfrm>
            <a:off x="281564" y="3056515"/>
            <a:ext cx="11628871" cy="1058623"/>
          </a:xfrm>
          <a:prstGeom prst="rect">
            <a:avLst/>
          </a:prstGeom>
        </p:spPr>
        <p:txBody>
          <a:bodyPr vert="horz" wrap="square" lIns="0" tIns="12065" rIns="0" bIns="0" rtlCol="0">
            <a:spAutoFit/>
          </a:bodyPr>
          <a:lstStyle/>
          <a:p>
            <a:pPr marL="6043295">
              <a:lnSpc>
                <a:spcPct val="100000"/>
              </a:lnSpc>
              <a:spcBef>
                <a:spcPts val="95"/>
              </a:spcBef>
            </a:pPr>
            <a:r>
              <a:rPr spc="-10" dirty="0"/>
              <a:t>General </a:t>
            </a:r>
            <a:r>
              <a:rPr spc="-5" dirty="0"/>
              <a:t>Fund</a:t>
            </a:r>
            <a:r>
              <a:rPr lang="en-US" spc="-5" dirty="0"/>
              <a:t> TAS/ALC Validation</a:t>
            </a:r>
            <a:endParaRPr spc="-5" dirty="0"/>
          </a:p>
        </p:txBody>
      </p:sp>
      <p:sp>
        <p:nvSpPr>
          <p:cNvPr id="6" name="object 6"/>
          <p:cNvSpPr txBox="1"/>
          <p:nvPr/>
        </p:nvSpPr>
        <p:spPr>
          <a:xfrm>
            <a:off x="9144000" y="3943483"/>
            <a:ext cx="2765547" cy="382156"/>
          </a:xfrm>
          <a:prstGeom prst="rect">
            <a:avLst/>
          </a:prstGeom>
        </p:spPr>
        <p:txBody>
          <a:bodyPr vert="horz" wrap="square" lIns="0" tIns="12700" rIns="0" bIns="0" rtlCol="0">
            <a:spAutoFit/>
          </a:bodyPr>
          <a:lstStyle/>
          <a:p>
            <a:pPr marL="12700">
              <a:lnSpc>
                <a:spcPct val="100000"/>
              </a:lnSpc>
              <a:spcBef>
                <a:spcPts val="100"/>
              </a:spcBef>
            </a:pPr>
            <a:r>
              <a:rPr lang="en-US" sz="2400" spc="-5" dirty="0">
                <a:solidFill>
                  <a:srgbClr val="036A37"/>
                </a:solidFill>
                <a:latin typeface="Arial"/>
                <a:cs typeface="Arial"/>
              </a:rPr>
              <a:t>July 7th, 2021</a:t>
            </a:r>
            <a:endParaRPr sz="24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9600" y="914400"/>
            <a:ext cx="13286105" cy="5744521"/>
          </a:xfrm>
          <a:prstGeom prst="rect">
            <a:avLst/>
          </a:prstGeom>
        </p:spPr>
        <p:txBody>
          <a:bodyPr vert="horz" wrap="square" lIns="0" tIns="12065" rIns="0" bIns="0" rtlCol="0">
            <a:spAutoFit/>
          </a:bodyPr>
          <a:lstStyle/>
          <a:p>
            <a:pPr marL="469900" marR="2306320" lvl="1" indent="-457200">
              <a:lnSpc>
                <a:spcPts val="3195"/>
              </a:lnSpc>
              <a:spcBef>
                <a:spcPts val="95"/>
              </a:spcBef>
              <a:buFont typeface="Arial" panose="020B0604020202020204" pitchFamily="34" charset="0"/>
              <a:buChar char="•"/>
              <a:tabLst>
                <a:tab pos="241300" algn="l"/>
              </a:tabLst>
            </a:pPr>
            <a:r>
              <a:rPr lang="en-US" sz="2800" spc="-5" dirty="0">
                <a:latin typeface="Arial"/>
                <a:cs typeface="Arial"/>
              </a:rPr>
              <a:t>Financial audit report published April 15, 2021</a:t>
            </a:r>
            <a:endParaRPr lang="en-US" sz="2400" spc="-5" dirty="0">
              <a:latin typeface="Arial"/>
              <a:cs typeface="Arial"/>
            </a:endParaRPr>
          </a:p>
          <a:p>
            <a:pPr marL="469900" marR="2306320" lvl="2">
              <a:lnSpc>
                <a:spcPts val="3195"/>
              </a:lnSpc>
              <a:spcBef>
                <a:spcPts val="95"/>
              </a:spcBef>
              <a:tabLst>
                <a:tab pos="241300" algn="l"/>
              </a:tabLst>
            </a:pPr>
            <a:endParaRPr lang="en-US" sz="2400" spc="-5" dirty="0">
              <a:latin typeface="Arial"/>
              <a:cs typeface="Arial"/>
            </a:endParaRPr>
          </a:p>
          <a:p>
            <a:pPr marL="927100" marR="2306320" lvl="3">
              <a:lnSpc>
                <a:spcPts val="3195"/>
              </a:lnSpc>
              <a:spcBef>
                <a:spcPts val="95"/>
              </a:spcBef>
              <a:tabLst>
                <a:tab pos="241300" algn="l"/>
              </a:tabLst>
            </a:pPr>
            <a:endParaRPr lang="en-US" sz="22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5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927100" marR="2306320" lvl="2">
              <a:lnSpc>
                <a:spcPts val="2590"/>
              </a:lnSpc>
              <a:spcBef>
                <a:spcPts val="545"/>
              </a:spcBef>
              <a:tabLst>
                <a:tab pos="698500" algn="l"/>
              </a:tabLst>
            </a:pPr>
            <a:endParaRPr lang="en-US" sz="2400" spc="-5" dirty="0">
              <a:latin typeface="Arial"/>
              <a:cs typeface="Arial"/>
            </a:endParaRPr>
          </a:p>
          <a:p>
            <a:pPr marL="0" marR="2306320" lvl="1">
              <a:lnSpc>
                <a:spcPts val="2590"/>
              </a:lnSpc>
              <a:spcBef>
                <a:spcPts val="545"/>
              </a:spcBef>
              <a:tabLst>
                <a:tab pos="698500" algn="l"/>
              </a:tabLst>
            </a:pPr>
            <a:r>
              <a:rPr lang="en-US" sz="2400" spc="-5" dirty="0">
                <a:latin typeface="Arial"/>
                <a:cs typeface="Arial"/>
              </a:rPr>
              <a:t>			</a:t>
            </a:r>
          </a:p>
          <a:p>
            <a:pPr marL="469900" marR="2306320" lvl="1">
              <a:lnSpc>
                <a:spcPts val="2590"/>
              </a:lnSpc>
              <a:spcBef>
                <a:spcPts val="545"/>
              </a:spcBef>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927100" marR="2306320" lvl="2">
              <a:lnSpc>
                <a:spcPts val="2590"/>
              </a:lnSpc>
              <a:spcBef>
                <a:spcPts val="545"/>
              </a:spcBef>
              <a:tabLst>
                <a:tab pos="698500" algn="l"/>
              </a:tabLst>
            </a:pPr>
            <a:endParaRPr sz="2800" dirty="0">
              <a:latin typeface="Arial"/>
              <a:cs typeface="Arial"/>
            </a:endParaRPr>
          </a:p>
        </p:txBody>
      </p:sp>
      <p:sp>
        <p:nvSpPr>
          <p:cNvPr id="3" name="object 3"/>
          <p:cNvSpPr txBox="1">
            <a:spLocks noGrp="1"/>
          </p:cNvSpPr>
          <p:nvPr>
            <p:ph type="title"/>
          </p:nvPr>
        </p:nvSpPr>
        <p:spPr>
          <a:xfrm>
            <a:off x="383540" y="118364"/>
            <a:ext cx="11732260" cy="566822"/>
          </a:xfrm>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000000"/>
                </a:solidFill>
                <a:latin typeface="Arial"/>
                <a:cs typeface="Arial"/>
              </a:rPr>
              <a:t>General Fund </a:t>
            </a:r>
            <a:r>
              <a:rPr lang="en-US" sz="3600" b="0" spc="-5" dirty="0">
                <a:solidFill>
                  <a:srgbClr val="000000"/>
                </a:solidFill>
                <a:latin typeface="Arial"/>
                <a:cs typeface="Arial"/>
              </a:rPr>
              <a:t>Financial </a:t>
            </a:r>
            <a:r>
              <a:rPr sz="3600" b="0" spc="-5" dirty="0">
                <a:solidFill>
                  <a:srgbClr val="000000"/>
                </a:solidFill>
                <a:latin typeface="Arial"/>
                <a:cs typeface="Arial"/>
              </a:rPr>
              <a:t>Audit</a:t>
            </a:r>
            <a:r>
              <a:rPr lang="en-US" sz="3600" b="0" spc="-5" dirty="0">
                <a:solidFill>
                  <a:srgbClr val="000000"/>
                </a:solidFill>
                <a:latin typeface="Arial"/>
                <a:cs typeface="Arial"/>
              </a:rPr>
              <a:t> Update</a:t>
            </a:r>
            <a:endParaRPr sz="36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650"/>
              </a:lnSpc>
            </a:pPr>
            <a:r>
              <a:rPr spc="-5" dirty="0"/>
              <a:t>Page</a:t>
            </a:r>
            <a:r>
              <a:rPr spc="-75" dirty="0"/>
              <a:t> </a:t>
            </a:r>
            <a:fld id="{81D60167-4931-47E6-BA6A-407CBD079E47}" type="slidenum">
              <a:rPr dirty="0"/>
              <a:t>2</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graphicFrame>
        <p:nvGraphicFramePr>
          <p:cNvPr id="4" name="Table 7">
            <a:extLst>
              <a:ext uri="{FF2B5EF4-FFF2-40B4-BE49-F238E27FC236}">
                <a16:creationId xmlns:a16="http://schemas.microsoft.com/office/drawing/2014/main" id="{C904E554-FE38-4886-850C-32C94D005741}"/>
              </a:ext>
            </a:extLst>
          </p:cNvPr>
          <p:cNvGraphicFramePr>
            <a:graphicFrameLocks noGrp="1"/>
          </p:cNvGraphicFramePr>
          <p:nvPr/>
        </p:nvGraphicFramePr>
        <p:xfrm>
          <a:off x="383540" y="1298245"/>
          <a:ext cx="11503659" cy="4843495"/>
        </p:xfrm>
        <a:graphic>
          <a:graphicData uri="http://schemas.openxmlformats.org/drawingml/2006/table">
            <a:tbl>
              <a:tblPr firstRow="1" bandRow="1">
                <a:tableStyleId>{5C22544A-7EE6-4342-B048-85BDC9FD1C3A}</a:tableStyleId>
              </a:tblPr>
              <a:tblGrid>
                <a:gridCol w="3883660">
                  <a:extLst>
                    <a:ext uri="{9D8B030D-6E8A-4147-A177-3AD203B41FA5}">
                      <a16:colId xmlns:a16="http://schemas.microsoft.com/office/drawing/2014/main" val="3214396272"/>
                    </a:ext>
                  </a:extLst>
                </a:gridCol>
                <a:gridCol w="3962400">
                  <a:extLst>
                    <a:ext uri="{9D8B030D-6E8A-4147-A177-3AD203B41FA5}">
                      <a16:colId xmlns:a16="http://schemas.microsoft.com/office/drawing/2014/main" val="3073261637"/>
                    </a:ext>
                  </a:extLst>
                </a:gridCol>
                <a:gridCol w="3657599">
                  <a:extLst>
                    <a:ext uri="{9D8B030D-6E8A-4147-A177-3AD203B41FA5}">
                      <a16:colId xmlns:a16="http://schemas.microsoft.com/office/drawing/2014/main" val="2330160145"/>
                    </a:ext>
                  </a:extLst>
                </a:gridCol>
              </a:tblGrid>
              <a:tr h="454375">
                <a:tc>
                  <a:txBody>
                    <a:bodyPr/>
                    <a:lstStyle/>
                    <a:p>
                      <a:r>
                        <a:rPr lang="en-US" dirty="0"/>
                        <a:t>Closed</a:t>
                      </a:r>
                    </a:p>
                  </a:txBody>
                  <a:tcPr/>
                </a:tc>
                <a:tc>
                  <a:txBody>
                    <a:bodyPr/>
                    <a:lstStyle/>
                    <a:p>
                      <a:r>
                        <a:rPr lang="en-US" dirty="0"/>
                        <a:t>Remained Open</a:t>
                      </a:r>
                    </a:p>
                  </a:txBody>
                  <a:tcPr/>
                </a:tc>
                <a:tc>
                  <a:txBody>
                    <a:bodyPr/>
                    <a:lstStyle/>
                    <a:p>
                      <a:r>
                        <a:rPr lang="en-US" dirty="0"/>
                        <a:t>New</a:t>
                      </a:r>
                    </a:p>
                  </a:txBody>
                  <a:tcPr/>
                </a:tc>
                <a:extLst>
                  <a:ext uri="{0D108BD9-81ED-4DB2-BD59-A6C34878D82A}">
                    <a16:rowId xmlns:a16="http://schemas.microsoft.com/office/drawing/2014/main" val="105379151"/>
                  </a:ext>
                </a:extLst>
              </a:tr>
              <a:tr h="259643">
                <a:tc>
                  <a:txBody>
                    <a:bodyPr/>
                    <a:lstStyle/>
                    <a:p>
                      <a:r>
                        <a:rPr lang="en-US" dirty="0"/>
                        <a:t>18-04 Evaluating and Resolving </a:t>
                      </a:r>
                    </a:p>
                    <a:p>
                      <a:r>
                        <a:rPr lang="en-US" dirty="0"/>
                        <a:t>           Differences on the Schedules of </a:t>
                      </a:r>
                    </a:p>
                    <a:p>
                      <a:r>
                        <a:rPr lang="en-US" dirty="0"/>
                        <a:t>           the General Fund</a:t>
                      </a:r>
                    </a:p>
                  </a:txBody>
                  <a:tcPr/>
                </a:tc>
                <a:tc>
                  <a:txBody>
                    <a:bodyPr/>
                    <a:lstStyle/>
                    <a:p>
                      <a:r>
                        <a:rPr lang="en-US" dirty="0"/>
                        <a:t>18-01 Identifying Journal Entries</a:t>
                      </a:r>
                    </a:p>
                  </a:txBody>
                  <a:tcPr/>
                </a:tc>
                <a:tc>
                  <a:txBody>
                    <a:bodyPr/>
                    <a:lstStyle/>
                    <a:p>
                      <a:r>
                        <a:rPr lang="en-US" dirty="0"/>
                        <a:t>20-01 Supporting Account Attributes</a:t>
                      </a:r>
                    </a:p>
                    <a:p>
                      <a:r>
                        <a:rPr lang="en-US" dirty="0"/>
                        <a:t>           of Active Treasury Account   </a:t>
                      </a:r>
                    </a:p>
                    <a:p>
                      <a:r>
                        <a:rPr lang="en-US" dirty="0"/>
                        <a:t>           Symbols (TAS)</a:t>
                      </a:r>
                    </a:p>
                  </a:txBody>
                  <a:tcPr/>
                </a:tc>
                <a:extLst>
                  <a:ext uri="{0D108BD9-81ED-4DB2-BD59-A6C34878D82A}">
                    <a16:rowId xmlns:a16="http://schemas.microsoft.com/office/drawing/2014/main" val="1804293590"/>
                  </a:ext>
                </a:extLst>
              </a:tr>
              <a:tr h="259643">
                <a:tc>
                  <a:txBody>
                    <a:bodyPr/>
                    <a:lstStyle/>
                    <a:p>
                      <a:r>
                        <a:rPr lang="en-US" dirty="0"/>
                        <a:t>18-06 Business Event Type Code (BETC)</a:t>
                      </a:r>
                    </a:p>
                    <a:p>
                      <a:r>
                        <a:rPr lang="en-US" dirty="0"/>
                        <a:t>           Guidance</a:t>
                      </a:r>
                    </a:p>
                  </a:txBody>
                  <a:tcPr/>
                </a:tc>
                <a:tc>
                  <a:txBody>
                    <a:bodyPr/>
                    <a:lstStyle/>
                    <a:p>
                      <a:r>
                        <a:rPr lang="en-US" dirty="0"/>
                        <a:t>18-02 Tracing Payment Schedules </a:t>
                      </a:r>
                    </a:p>
                    <a:p>
                      <a:r>
                        <a:rPr lang="en-US" dirty="0"/>
                        <a:t>           to Payment Vouchers</a:t>
                      </a:r>
                    </a:p>
                  </a:txBody>
                  <a:tcPr/>
                </a:tc>
                <a:tc>
                  <a:txBody>
                    <a:bodyPr/>
                    <a:lstStyle/>
                    <a:p>
                      <a:r>
                        <a:rPr lang="en-US" dirty="0"/>
                        <a:t>20-02 Account Reconciliation </a:t>
                      </a:r>
                    </a:p>
                    <a:p>
                      <a:r>
                        <a:rPr lang="en-US" dirty="0"/>
                        <a:t>           Requirements for Federal </a:t>
                      </a:r>
                    </a:p>
                    <a:p>
                      <a:r>
                        <a:rPr lang="en-US" dirty="0"/>
                        <a:t>           Agencies</a:t>
                      </a:r>
                    </a:p>
                  </a:txBody>
                  <a:tcPr/>
                </a:tc>
                <a:extLst>
                  <a:ext uri="{0D108BD9-81ED-4DB2-BD59-A6C34878D82A}">
                    <a16:rowId xmlns:a16="http://schemas.microsoft.com/office/drawing/2014/main" val="2175369497"/>
                  </a:ext>
                </a:extLst>
              </a:tr>
              <a:tr h="259643">
                <a:tc>
                  <a:txBody>
                    <a:bodyPr/>
                    <a:lstStyle/>
                    <a:p>
                      <a:r>
                        <a:rPr lang="en-US" dirty="0"/>
                        <a:t>18-09 Enhance Journal Voucher Review</a:t>
                      </a:r>
                    </a:p>
                    <a:p>
                      <a:r>
                        <a:rPr lang="en-US" dirty="0"/>
                        <a:t>           Procedures</a:t>
                      </a:r>
                    </a:p>
                  </a:txBody>
                  <a:tcPr/>
                </a:tc>
                <a:tc>
                  <a:txBody>
                    <a:bodyPr/>
                    <a:lstStyle/>
                    <a:p>
                      <a:r>
                        <a:rPr lang="en-US" dirty="0"/>
                        <a:t>18-03 Identifying Transactions in</a:t>
                      </a:r>
                    </a:p>
                    <a:p>
                      <a:r>
                        <a:rPr lang="en-US" dirty="0"/>
                        <a:t>           Certain Line Items</a:t>
                      </a:r>
                    </a:p>
                  </a:txBody>
                  <a:tcPr/>
                </a:tc>
                <a:tc>
                  <a:txBody>
                    <a:bodyPr/>
                    <a:lstStyle/>
                    <a:p>
                      <a:r>
                        <a:rPr lang="en-US" dirty="0"/>
                        <a:t>20-03 Restricting Access to TAS’</a:t>
                      </a:r>
                    </a:p>
                  </a:txBody>
                  <a:tcPr/>
                </a:tc>
                <a:extLst>
                  <a:ext uri="{0D108BD9-81ED-4DB2-BD59-A6C34878D82A}">
                    <a16:rowId xmlns:a16="http://schemas.microsoft.com/office/drawing/2014/main" val="2021325005"/>
                  </a:ext>
                </a:extLst>
              </a:tr>
              <a:tr h="259643">
                <a:tc>
                  <a:txBody>
                    <a:bodyPr/>
                    <a:lstStyle/>
                    <a:p>
                      <a:r>
                        <a:rPr lang="en-US" dirty="0"/>
                        <a:t>18-10 Validating Liability for Fund </a:t>
                      </a:r>
                    </a:p>
                    <a:p>
                      <a:r>
                        <a:rPr lang="en-US" dirty="0"/>
                        <a:t>18-11 Balance with Treasury (LFBWT)</a:t>
                      </a:r>
                    </a:p>
                    <a:p>
                      <a:endParaRPr lang="en-US" dirty="0"/>
                    </a:p>
                  </a:txBody>
                  <a:tcPr/>
                </a:tc>
                <a:tc>
                  <a:txBody>
                    <a:bodyPr/>
                    <a:lstStyle/>
                    <a:p>
                      <a:r>
                        <a:rPr lang="en-US" dirty="0"/>
                        <a:t>18-05 Management’s Risk Assessment</a:t>
                      </a:r>
                    </a:p>
                    <a:p>
                      <a:r>
                        <a:rPr lang="en-US" dirty="0"/>
                        <a:t>           and Monitoring of Internal</a:t>
                      </a:r>
                    </a:p>
                    <a:p>
                      <a:r>
                        <a:rPr lang="en-US" dirty="0"/>
                        <a:t>           Control Over Financial Reporting</a:t>
                      </a:r>
                    </a:p>
                  </a:txBody>
                  <a:tcPr/>
                </a:tc>
                <a:tc>
                  <a:txBody>
                    <a:bodyPr/>
                    <a:lstStyle/>
                    <a:p>
                      <a:endParaRPr lang="en-US"/>
                    </a:p>
                  </a:txBody>
                  <a:tcPr/>
                </a:tc>
                <a:extLst>
                  <a:ext uri="{0D108BD9-81ED-4DB2-BD59-A6C34878D82A}">
                    <a16:rowId xmlns:a16="http://schemas.microsoft.com/office/drawing/2014/main" val="3934612607"/>
                  </a:ext>
                </a:extLst>
              </a:tr>
              <a:tr h="259643">
                <a:tc>
                  <a:txBody>
                    <a:bodyPr/>
                    <a:lstStyle/>
                    <a:p>
                      <a:r>
                        <a:rPr lang="en-US" dirty="0"/>
                        <a:t>18-12 Prior Period Transactions</a:t>
                      </a:r>
                    </a:p>
                  </a:txBody>
                  <a:tcPr/>
                </a:tc>
                <a:tc>
                  <a:txBody>
                    <a:bodyPr/>
                    <a:lstStyle/>
                    <a:p>
                      <a:r>
                        <a:rPr lang="en-US" dirty="0"/>
                        <a:t>18-07 Evaluating BETC Guidance</a:t>
                      </a:r>
                    </a:p>
                  </a:txBody>
                  <a:tcPr/>
                </a:tc>
                <a:tc>
                  <a:txBody>
                    <a:bodyPr/>
                    <a:lstStyle/>
                    <a:p>
                      <a:endParaRPr lang="en-US"/>
                    </a:p>
                  </a:txBody>
                  <a:tcPr/>
                </a:tc>
                <a:extLst>
                  <a:ext uri="{0D108BD9-81ED-4DB2-BD59-A6C34878D82A}">
                    <a16:rowId xmlns:a16="http://schemas.microsoft.com/office/drawing/2014/main" val="3231819078"/>
                  </a:ext>
                </a:extLst>
              </a:tr>
              <a:tr h="259643">
                <a:tc>
                  <a:txBody>
                    <a:bodyPr/>
                    <a:lstStyle/>
                    <a:p>
                      <a:endParaRPr lang="en-US" dirty="0"/>
                    </a:p>
                  </a:txBody>
                  <a:tcPr/>
                </a:tc>
                <a:tc>
                  <a:txBody>
                    <a:bodyPr/>
                    <a:lstStyle/>
                    <a:p>
                      <a:r>
                        <a:rPr lang="en-US" dirty="0"/>
                        <a:t>18-08 Entity Submission Form Review </a:t>
                      </a:r>
                    </a:p>
                    <a:p>
                      <a:r>
                        <a:rPr lang="en-US" dirty="0"/>
                        <a:t>           and Completeness</a:t>
                      </a:r>
                    </a:p>
                  </a:txBody>
                  <a:tcPr/>
                </a:tc>
                <a:tc>
                  <a:txBody>
                    <a:bodyPr/>
                    <a:lstStyle/>
                    <a:p>
                      <a:endParaRPr lang="en-US" dirty="0"/>
                    </a:p>
                  </a:txBody>
                  <a:tcPr/>
                </a:tc>
                <a:extLst>
                  <a:ext uri="{0D108BD9-81ED-4DB2-BD59-A6C34878D82A}">
                    <a16:rowId xmlns:a16="http://schemas.microsoft.com/office/drawing/2014/main" val="274747174"/>
                  </a:ext>
                </a:extLst>
              </a:tr>
            </a:tbl>
          </a:graphicData>
        </a:graphic>
      </p:graphicFrame>
    </p:spTree>
    <p:extLst>
      <p:ext uri="{BB962C8B-B14F-4D97-AF65-F5344CB8AC3E}">
        <p14:creationId xmlns:p14="http://schemas.microsoft.com/office/powerpoint/2010/main" val="364819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1940" y="914400"/>
            <a:ext cx="13815060" cy="9463488"/>
          </a:xfrm>
          <a:prstGeom prst="rect">
            <a:avLst/>
          </a:prstGeom>
        </p:spPr>
        <p:txBody>
          <a:bodyPr vert="horz" wrap="square" lIns="0" tIns="12065" rIns="0" bIns="0" rtlCol="0">
            <a:spAutoFit/>
          </a:bodyPr>
          <a:lstStyle/>
          <a:p>
            <a:pPr marL="469900" marR="2306320" lvl="1" indent="-457200">
              <a:lnSpc>
                <a:spcPts val="3195"/>
              </a:lnSpc>
              <a:spcBef>
                <a:spcPts val="95"/>
              </a:spcBef>
              <a:buFont typeface="Arial" panose="020B0604020202020204" pitchFamily="34" charset="0"/>
              <a:buChar char="•"/>
              <a:tabLst>
                <a:tab pos="241300" algn="l"/>
              </a:tabLst>
            </a:pPr>
            <a:r>
              <a:rPr lang="en-US" sz="2800" spc="-5" dirty="0">
                <a:latin typeface="Arial"/>
                <a:cs typeface="Arial"/>
              </a:rPr>
              <a:t>New Recommendations</a:t>
            </a:r>
          </a:p>
          <a:p>
            <a:pPr marL="927100" marR="2306320" lvl="2" indent="-457200">
              <a:lnSpc>
                <a:spcPts val="3195"/>
              </a:lnSpc>
              <a:spcBef>
                <a:spcPts val="95"/>
              </a:spcBef>
              <a:buFont typeface="Wingdings" panose="05000000000000000000" pitchFamily="2" charset="2"/>
              <a:buChar char="Ø"/>
              <a:tabLst>
                <a:tab pos="241300" algn="l"/>
              </a:tabLst>
            </a:pPr>
            <a:r>
              <a:rPr lang="en-US" sz="2600" b="1" spc="-5" dirty="0">
                <a:latin typeface="Arial"/>
                <a:cs typeface="Arial"/>
              </a:rPr>
              <a:t>20-01</a:t>
            </a:r>
            <a:r>
              <a:rPr lang="en-US" sz="2600" spc="-5" dirty="0">
                <a:latin typeface="Arial"/>
                <a:cs typeface="Arial"/>
              </a:rPr>
              <a:t> </a:t>
            </a:r>
            <a:r>
              <a:rPr lang="en-US" sz="2400" spc="-5" dirty="0">
                <a:latin typeface="Arial"/>
                <a:cs typeface="Arial"/>
              </a:rPr>
              <a:t>Design and implement procedures to periodically review and maintain documentation to support account attributes for all active TAS’ to reasonably assure that activity recorded for each account is properly recognized in the Schedules of the General Fund</a:t>
            </a:r>
          </a:p>
          <a:p>
            <a:pPr marL="927100" marR="2306320" lvl="2" indent="-457200">
              <a:lnSpc>
                <a:spcPts val="3195"/>
              </a:lnSpc>
              <a:spcBef>
                <a:spcPts val="95"/>
              </a:spcBef>
              <a:buFont typeface="Wingdings" panose="05000000000000000000" pitchFamily="2" charset="2"/>
              <a:buChar char="Ø"/>
              <a:tabLst>
                <a:tab pos="241300" algn="l"/>
              </a:tabLst>
            </a:pPr>
            <a:r>
              <a:rPr lang="en-US" sz="2600" b="1" spc="-5" dirty="0">
                <a:latin typeface="Arial"/>
                <a:cs typeface="Arial"/>
              </a:rPr>
              <a:t>20-02</a:t>
            </a:r>
            <a:r>
              <a:rPr lang="en-US" sz="2600" spc="-5" dirty="0">
                <a:latin typeface="Arial"/>
                <a:cs typeface="Arial"/>
              </a:rPr>
              <a:t> </a:t>
            </a:r>
            <a:r>
              <a:rPr lang="en-US" sz="2400" spc="-5" dirty="0">
                <a:latin typeface="Arial"/>
                <a:cs typeface="Arial"/>
              </a:rPr>
              <a:t>Design and implement procedures to reasonably assure that federal agencies reconcile their account balances per their internal records to the Central Accounting Reporting System (CARS) at the appropriate detailed level to provide for accurate reporting of line items</a:t>
            </a:r>
          </a:p>
          <a:p>
            <a:pPr marL="927100" marR="2306320" lvl="2" indent="-457200">
              <a:lnSpc>
                <a:spcPts val="3195"/>
              </a:lnSpc>
              <a:spcBef>
                <a:spcPts val="95"/>
              </a:spcBef>
              <a:buFont typeface="Wingdings" panose="05000000000000000000" pitchFamily="2" charset="2"/>
              <a:buChar char="Ø"/>
              <a:tabLst>
                <a:tab pos="241300" algn="l"/>
              </a:tabLst>
            </a:pPr>
            <a:r>
              <a:rPr lang="en-US" sz="2600" b="1" spc="-5" dirty="0">
                <a:latin typeface="Arial"/>
                <a:cs typeface="Arial"/>
              </a:rPr>
              <a:t>20-03</a:t>
            </a:r>
            <a:r>
              <a:rPr lang="en-US" sz="2600" spc="-5" dirty="0">
                <a:latin typeface="Arial"/>
                <a:cs typeface="Arial"/>
              </a:rPr>
              <a:t> </a:t>
            </a:r>
            <a:r>
              <a:rPr lang="en-US" sz="2400" spc="-5" dirty="0">
                <a:latin typeface="Arial"/>
                <a:cs typeface="Arial"/>
              </a:rPr>
              <a:t>Establish controls to restrict access to each TAS to only those federal agencies to which the account belongs</a:t>
            </a:r>
          </a:p>
          <a:p>
            <a:pPr marL="927100" marR="2306320" lvl="3">
              <a:lnSpc>
                <a:spcPts val="3195"/>
              </a:lnSpc>
              <a:spcBef>
                <a:spcPts val="95"/>
              </a:spcBef>
              <a:tabLst>
                <a:tab pos="241300" algn="l"/>
              </a:tabLst>
            </a:pPr>
            <a:endParaRPr lang="en-US" sz="22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5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927100" marR="2306320" lvl="2">
              <a:lnSpc>
                <a:spcPts val="2590"/>
              </a:lnSpc>
              <a:spcBef>
                <a:spcPts val="545"/>
              </a:spcBef>
              <a:tabLst>
                <a:tab pos="698500" algn="l"/>
              </a:tabLst>
            </a:pPr>
            <a:endParaRPr lang="en-US" sz="2400" spc="-5" dirty="0">
              <a:latin typeface="Arial"/>
              <a:cs typeface="Arial"/>
            </a:endParaRPr>
          </a:p>
          <a:p>
            <a:pPr marL="0" marR="2306320" lvl="1">
              <a:lnSpc>
                <a:spcPts val="2590"/>
              </a:lnSpc>
              <a:spcBef>
                <a:spcPts val="545"/>
              </a:spcBef>
              <a:tabLst>
                <a:tab pos="698500" algn="l"/>
              </a:tabLst>
            </a:pPr>
            <a:r>
              <a:rPr lang="en-US" sz="2400" spc="-5" dirty="0">
                <a:latin typeface="Arial"/>
                <a:cs typeface="Arial"/>
              </a:rPr>
              <a:t>			</a:t>
            </a:r>
          </a:p>
          <a:p>
            <a:pPr marL="469900" marR="2306320" lvl="1">
              <a:lnSpc>
                <a:spcPts val="2590"/>
              </a:lnSpc>
              <a:spcBef>
                <a:spcPts val="545"/>
              </a:spcBef>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927100" marR="2306320" lvl="2">
              <a:lnSpc>
                <a:spcPts val="2590"/>
              </a:lnSpc>
              <a:spcBef>
                <a:spcPts val="545"/>
              </a:spcBef>
              <a:tabLst>
                <a:tab pos="698500" algn="l"/>
              </a:tabLst>
            </a:pPr>
            <a:endParaRPr sz="2800" dirty="0">
              <a:latin typeface="Arial"/>
              <a:cs typeface="Arial"/>
            </a:endParaRPr>
          </a:p>
        </p:txBody>
      </p:sp>
      <p:sp>
        <p:nvSpPr>
          <p:cNvPr id="3" name="object 3"/>
          <p:cNvSpPr txBox="1">
            <a:spLocks noGrp="1"/>
          </p:cNvSpPr>
          <p:nvPr>
            <p:ph type="title"/>
          </p:nvPr>
        </p:nvSpPr>
        <p:spPr>
          <a:xfrm>
            <a:off x="383540" y="118364"/>
            <a:ext cx="11732260" cy="566822"/>
          </a:xfrm>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000000"/>
                </a:solidFill>
                <a:latin typeface="Arial"/>
                <a:cs typeface="Arial"/>
              </a:rPr>
              <a:t>General Fund </a:t>
            </a:r>
            <a:r>
              <a:rPr lang="en-US" sz="3600" b="0" spc="-5" dirty="0">
                <a:solidFill>
                  <a:srgbClr val="000000"/>
                </a:solidFill>
                <a:latin typeface="Arial"/>
                <a:cs typeface="Arial"/>
              </a:rPr>
              <a:t>Financial </a:t>
            </a:r>
            <a:r>
              <a:rPr sz="3600" b="0" spc="-5" dirty="0">
                <a:solidFill>
                  <a:srgbClr val="000000"/>
                </a:solidFill>
                <a:latin typeface="Arial"/>
                <a:cs typeface="Arial"/>
              </a:rPr>
              <a:t>Audit</a:t>
            </a:r>
            <a:r>
              <a:rPr lang="en-US" sz="3600" b="0" spc="-5" dirty="0">
                <a:solidFill>
                  <a:srgbClr val="000000"/>
                </a:solidFill>
                <a:latin typeface="Arial"/>
                <a:cs typeface="Arial"/>
              </a:rPr>
              <a:t> Update</a:t>
            </a:r>
            <a:endParaRPr sz="36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650"/>
              </a:lnSpc>
            </a:pPr>
            <a:r>
              <a:rPr spc="-5" dirty="0"/>
              <a:t>Page</a:t>
            </a:r>
            <a:r>
              <a:rPr spc="-75" dirty="0"/>
              <a:t> </a:t>
            </a:r>
            <a:fld id="{81D60167-4931-47E6-BA6A-407CBD079E47}" type="slidenum">
              <a:rPr dirty="0"/>
              <a:t>3</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Tree>
    <p:extLst>
      <p:ext uri="{BB962C8B-B14F-4D97-AF65-F5344CB8AC3E}">
        <p14:creationId xmlns:p14="http://schemas.microsoft.com/office/powerpoint/2010/main" val="376623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1940" y="914400"/>
            <a:ext cx="13815060" cy="8655575"/>
          </a:xfrm>
          <a:prstGeom prst="rect">
            <a:avLst/>
          </a:prstGeom>
        </p:spPr>
        <p:txBody>
          <a:bodyPr vert="horz" wrap="square" lIns="0" tIns="12065" rIns="0" bIns="0" rtlCol="0">
            <a:spAutoFit/>
          </a:bodyPr>
          <a:lstStyle/>
          <a:p>
            <a:pPr marL="469900" marR="2306320" lvl="1" indent="-457200">
              <a:lnSpc>
                <a:spcPts val="3195"/>
              </a:lnSpc>
              <a:spcBef>
                <a:spcPts val="95"/>
              </a:spcBef>
              <a:buFont typeface="Arial" panose="020B0604020202020204" pitchFamily="34" charset="0"/>
              <a:buChar char="•"/>
              <a:tabLst>
                <a:tab pos="241300" algn="l"/>
              </a:tabLst>
            </a:pPr>
            <a:r>
              <a:rPr lang="en-US" sz="2800" spc="-5" dirty="0">
                <a:latin typeface="Arial"/>
                <a:cs typeface="Arial"/>
              </a:rPr>
              <a:t>High Level Plan for Remediation</a:t>
            </a:r>
          </a:p>
          <a:p>
            <a:pPr marL="927100" marR="2306320" lvl="2" indent="-457200">
              <a:lnSpc>
                <a:spcPts val="3195"/>
              </a:lnSpc>
              <a:spcBef>
                <a:spcPts val="95"/>
              </a:spcBef>
              <a:buFont typeface="Wingdings" panose="05000000000000000000" pitchFamily="2" charset="2"/>
              <a:buChar char="Ø"/>
              <a:tabLst>
                <a:tab pos="241300" algn="l"/>
              </a:tabLst>
            </a:pPr>
            <a:r>
              <a:rPr lang="en-US" sz="2200" spc="-5" dirty="0">
                <a:latin typeface="Arial"/>
                <a:cs typeface="Arial"/>
              </a:rPr>
              <a:t>Create a validation mechanism that each feeder system to CARS can use to ensure that proper TAS/ALC relationships are maintained</a:t>
            </a:r>
          </a:p>
          <a:p>
            <a:pPr marL="1384300" marR="2306320" lvl="3" indent="-457200">
              <a:lnSpc>
                <a:spcPts val="3195"/>
              </a:lnSpc>
              <a:spcBef>
                <a:spcPts val="95"/>
              </a:spcBef>
              <a:buFont typeface="Wingdings" panose="05000000000000000000" pitchFamily="2" charset="2"/>
              <a:buChar char="Ø"/>
              <a:tabLst>
                <a:tab pos="241300" algn="l"/>
              </a:tabLst>
            </a:pPr>
            <a:r>
              <a:rPr lang="en-US" sz="2200" spc="-5" dirty="0">
                <a:latin typeface="Arial"/>
                <a:cs typeface="Arial"/>
              </a:rPr>
              <a:t>Proper being defined as TAS and ALC are related in that they share common key attributes (AID on the TAS and first two digits of ALC being the same)</a:t>
            </a:r>
          </a:p>
          <a:p>
            <a:pPr marL="1384300" marR="2306320" lvl="3" indent="-457200">
              <a:lnSpc>
                <a:spcPts val="3195"/>
              </a:lnSpc>
              <a:spcBef>
                <a:spcPts val="95"/>
              </a:spcBef>
              <a:buFont typeface="Wingdings" panose="05000000000000000000" pitchFamily="2" charset="2"/>
              <a:buChar char="Ø"/>
              <a:tabLst>
                <a:tab pos="241300" algn="l"/>
              </a:tabLst>
            </a:pPr>
            <a:r>
              <a:rPr lang="en-US" sz="2200" spc="-5" dirty="0">
                <a:latin typeface="Arial"/>
                <a:cs typeface="Arial"/>
              </a:rPr>
              <a:t>Anything that would fall out of the traditional relationship should be vetted by Federal Entities and Fiscal Service for confirmation.</a:t>
            </a:r>
          </a:p>
          <a:p>
            <a:pPr marL="1384300" marR="2306320" lvl="3" indent="-457200">
              <a:lnSpc>
                <a:spcPts val="3195"/>
              </a:lnSpc>
              <a:spcBef>
                <a:spcPts val="95"/>
              </a:spcBef>
              <a:buFont typeface="Wingdings" panose="05000000000000000000" pitchFamily="2" charset="2"/>
              <a:buChar char="Ø"/>
              <a:tabLst>
                <a:tab pos="241300" algn="l"/>
              </a:tabLst>
            </a:pPr>
            <a:r>
              <a:rPr lang="en-US" sz="2200" spc="-5" dirty="0">
                <a:latin typeface="Arial"/>
                <a:cs typeface="Arial"/>
              </a:rPr>
              <a:t>Data call forthcoming to help Fiscal Service validate proper relationships. The timing for this data call is TBD at this point.</a:t>
            </a:r>
          </a:p>
          <a:p>
            <a:pPr marL="1384300" marR="2306320" lvl="3" indent="-457200">
              <a:lnSpc>
                <a:spcPts val="3195"/>
              </a:lnSpc>
              <a:spcBef>
                <a:spcPts val="95"/>
              </a:spcBef>
              <a:buFont typeface="Wingdings" panose="05000000000000000000" pitchFamily="2" charset="2"/>
              <a:buChar char="Ø"/>
              <a:tabLst>
                <a:tab pos="241300" algn="l"/>
              </a:tabLst>
            </a:pPr>
            <a:endParaRPr lang="en-US" sz="22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5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927100" marR="2306320" lvl="2">
              <a:lnSpc>
                <a:spcPts val="2590"/>
              </a:lnSpc>
              <a:spcBef>
                <a:spcPts val="545"/>
              </a:spcBef>
              <a:tabLst>
                <a:tab pos="698500" algn="l"/>
              </a:tabLst>
            </a:pPr>
            <a:endParaRPr lang="en-US" sz="2400" spc="-5" dirty="0">
              <a:latin typeface="Arial"/>
              <a:cs typeface="Arial"/>
            </a:endParaRPr>
          </a:p>
          <a:p>
            <a:pPr marL="0" marR="2306320" lvl="1">
              <a:lnSpc>
                <a:spcPts val="2590"/>
              </a:lnSpc>
              <a:spcBef>
                <a:spcPts val="545"/>
              </a:spcBef>
              <a:tabLst>
                <a:tab pos="698500" algn="l"/>
              </a:tabLst>
            </a:pPr>
            <a:r>
              <a:rPr lang="en-US" sz="2400" spc="-5" dirty="0">
                <a:latin typeface="Arial"/>
                <a:cs typeface="Arial"/>
              </a:rPr>
              <a:t>			</a:t>
            </a:r>
          </a:p>
          <a:p>
            <a:pPr marL="469900" marR="2306320" lvl="1">
              <a:lnSpc>
                <a:spcPts val="2590"/>
              </a:lnSpc>
              <a:spcBef>
                <a:spcPts val="545"/>
              </a:spcBef>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927100" marR="2306320" lvl="2">
              <a:lnSpc>
                <a:spcPts val="2590"/>
              </a:lnSpc>
              <a:spcBef>
                <a:spcPts val="545"/>
              </a:spcBef>
              <a:tabLst>
                <a:tab pos="698500" algn="l"/>
              </a:tabLst>
            </a:pPr>
            <a:endParaRPr sz="2800" dirty="0">
              <a:latin typeface="Arial"/>
              <a:cs typeface="Arial"/>
            </a:endParaRPr>
          </a:p>
        </p:txBody>
      </p:sp>
      <p:sp>
        <p:nvSpPr>
          <p:cNvPr id="3" name="object 3"/>
          <p:cNvSpPr txBox="1">
            <a:spLocks noGrp="1"/>
          </p:cNvSpPr>
          <p:nvPr>
            <p:ph type="title"/>
          </p:nvPr>
        </p:nvSpPr>
        <p:spPr>
          <a:xfrm>
            <a:off x="383540" y="118364"/>
            <a:ext cx="11732260" cy="566822"/>
          </a:xfrm>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000000"/>
                </a:solidFill>
                <a:latin typeface="Arial"/>
                <a:cs typeface="Arial"/>
              </a:rPr>
              <a:t>General Fund </a:t>
            </a:r>
            <a:r>
              <a:rPr lang="en-US" sz="3600" b="0" spc="-5" dirty="0">
                <a:solidFill>
                  <a:srgbClr val="000000"/>
                </a:solidFill>
                <a:latin typeface="Arial"/>
                <a:cs typeface="Arial"/>
              </a:rPr>
              <a:t>Financial </a:t>
            </a:r>
            <a:r>
              <a:rPr sz="3600" b="0" spc="-5" dirty="0">
                <a:solidFill>
                  <a:srgbClr val="000000"/>
                </a:solidFill>
                <a:latin typeface="Arial"/>
                <a:cs typeface="Arial"/>
              </a:rPr>
              <a:t>Audit</a:t>
            </a:r>
            <a:r>
              <a:rPr lang="en-US" sz="3600" b="0" spc="-5" dirty="0">
                <a:solidFill>
                  <a:srgbClr val="000000"/>
                </a:solidFill>
                <a:latin typeface="Arial"/>
                <a:cs typeface="Arial"/>
              </a:rPr>
              <a:t> Update</a:t>
            </a:r>
            <a:endParaRPr sz="36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650"/>
              </a:lnSpc>
            </a:pPr>
            <a:r>
              <a:rPr spc="-5" dirty="0"/>
              <a:t>Page</a:t>
            </a:r>
            <a:r>
              <a:rPr spc="-75" dirty="0"/>
              <a:t> </a:t>
            </a:r>
            <a:fld id="{81D60167-4931-47E6-BA6A-407CBD079E47}" type="slidenum">
              <a:rPr dirty="0"/>
              <a:t>4</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Tree>
    <p:extLst>
      <p:ext uri="{BB962C8B-B14F-4D97-AF65-F5344CB8AC3E}">
        <p14:creationId xmlns:p14="http://schemas.microsoft.com/office/powerpoint/2010/main" val="395066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1940" y="914400"/>
            <a:ext cx="13815060" cy="8283678"/>
          </a:xfrm>
          <a:prstGeom prst="rect">
            <a:avLst/>
          </a:prstGeom>
        </p:spPr>
        <p:txBody>
          <a:bodyPr vert="horz" wrap="square" lIns="0" tIns="12065" rIns="0" bIns="0" rtlCol="0">
            <a:spAutoFit/>
          </a:bodyPr>
          <a:lstStyle/>
          <a:p>
            <a:pPr marL="12700" marR="2306320" lvl="1">
              <a:lnSpc>
                <a:spcPts val="3195"/>
              </a:lnSpc>
              <a:spcBef>
                <a:spcPts val="95"/>
              </a:spcBef>
              <a:tabLst>
                <a:tab pos="241300" algn="l"/>
              </a:tabLst>
            </a:pPr>
            <a:endParaRPr lang="en-US" sz="2800" spc="-5" dirty="0">
              <a:latin typeface="Arial"/>
              <a:cs typeface="Arial"/>
            </a:endParaRPr>
          </a:p>
          <a:p>
            <a:pPr marL="12700" marR="2306320" lvl="1">
              <a:lnSpc>
                <a:spcPts val="3195"/>
              </a:lnSpc>
              <a:spcBef>
                <a:spcPts val="95"/>
              </a:spcBef>
              <a:tabLst>
                <a:tab pos="241300" algn="l"/>
              </a:tabLst>
            </a:pPr>
            <a:r>
              <a:rPr lang="en-US" sz="2800" spc="-5" dirty="0">
                <a:latin typeface="Arial"/>
                <a:cs typeface="Arial"/>
              </a:rPr>
              <a:t>Luke Sheppard</a:t>
            </a:r>
          </a:p>
          <a:p>
            <a:pPr marL="12700" marR="2306320" lvl="1">
              <a:lnSpc>
                <a:spcPts val="3195"/>
              </a:lnSpc>
              <a:spcBef>
                <a:spcPts val="95"/>
              </a:spcBef>
              <a:tabLst>
                <a:tab pos="241300" algn="l"/>
              </a:tabLst>
            </a:pPr>
            <a:r>
              <a:rPr lang="en-US" sz="2800" spc="-5" dirty="0">
                <a:latin typeface="Arial"/>
                <a:cs typeface="Arial"/>
                <a:hlinkClick r:id="rId2"/>
              </a:rPr>
              <a:t>Luke.Sheppard@fiscal.treasury.gov</a:t>
            </a:r>
            <a:endParaRPr lang="en-US" sz="28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12700" marR="2306320" lvl="1">
              <a:lnSpc>
                <a:spcPts val="3195"/>
              </a:lnSpc>
              <a:spcBef>
                <a:spcPts val="95"/>
              </a:spcBef>
              <a:tabLst>
                <a:tab pos="241300" algn="l"/>
              </a:tabLst>
            </a:pPr>
            <a:r>
              <a:rPr lang="en-US" sz="2800" spc="-5" dirty="0">
                <a:latin typeface="Arial"/>
                <a:cs typeface="Arial"/>
              </a:rPr>
              <a:t>Joe Deem</a:t>
            </a:r>
          </a:p>
          <a:p>
            <a:pPr marL="12700" marR="2306320" lvl="1">
              <a:lnSpc>
                <a:spcPts val="3195"/>
              </a:lnSpc>
              <a:spcBef>
                <a:spcPts val="95"/>
              </a:spcBef>
              <a:tabLst>
                <a:tab pos="241300" algn="l"/>
              </a:tabLst>
            </a:pPr>
            <a:r>
              <a:rPr lang="en-US" sz="2800" spc="-5" dirty="0">
                <a:latin typeface="Arial"/>
                <a:cs typeface="Arial"/>
                <a:hlinkClick r:id="rId3"/>
              </a:rPr>
              <a:t>Joe.deem@fiscal.treasury.gov</a:t>
            </a:r>
            <a:endParaRPr lang="en-US" sz="2800" spc="-5" dirty="0">
              <a:latin typeface="Arial"/>
              <a:cs typeface="Arial"/>
            </a:endParaRPr>
          </a:p>
          <a:p>
            <a:pPr marL="12700" marR="2306320" lvl="1">
              <a:lnSpc>
                <a:spcPts val="3195"/>
              </a:lnSpc>
              <a:spcBef>
                <a:spcPts val="95"/>
              </a:spcBef>
              <a:tabLst>
                <a:tab pos="241300" algn="l"/>
              </a:tabLst>
            </a:pPr>
            <a:endParaRPr lang="en-US" sz="2200" spc="-5" dirty="0">
              <a:latin typeface="Arial"/>
              <a:cs typeface="Arial"/>
            </a:endParaRPr>
          </a:p>
          <a:p>
            <a:pPr marL="1384300" marR="2306320" lvl="3" indent="-457200">
              <a:lnSpc>
                <a:spcPts val="3195"/>
              </a:lnSpc>
              <a:spcBef>
                <a:spcPts val="95"/>
              </a:spcBef>
              <a:buFont typeface="Wingdings" panose="05000000000000000000" pitchFamily="2" charset="2"/>
              <a:buChar char="Ø"/>
              <a:tabLst>
                <a:tab pos="241300" algn="l"/>
              </a:tabLst>
            </a:pPr>
            <a:endParaRPr lang="en-US" sz="22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5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469900" marR="2306320" lvl="1" indent="-457200">
              <a:lnSpc>
                <a:spcPts val="3195"/>
              </a:lnSpc>
              <a:spcBef>
                <a:spcPts val="95"/>
              </a:spcBef>
              <a:buFont typeface="Arial" panose="020B0604020202020204" pitchFamily="34" charset="0"/>
              <a:buChar char="•"/>
              <a:tabLst>
                <a:tab pos="241300" algn="l"/>
              </a:tabLst>
            </a:pPr>
            <a:endParaRPr lang="en-US" sz="2300" spc="-5" dirty="0">
              <a:latin typeface="Arial"/>
              <a:cs typeface="Arial"/>
            </a:endParaRPr>
          </a:p>
          <a:p>
            <a:pPr marL="12700" marR="2306320" lvl="1">
              <a:lnSpc>
                <a:spcPts val="3195"/>
              </a:lnSpc>
              <a:spcBef>
                <a:spcPts val="95"/>
              </a:spcBef>
              <a:tabLst>
                <a:tab pos="241300" algn="l"/>
              </a:tabLst>
            </a:pPr>
            <a:endParaRPr lang="en-US" sz="2800" spc="-5" dirty="0">
              <a:latin typeface="Arial"/>
              <a:cs typeface="Arial"/>
            </a:endParaRPr>
          </a:p>
          <a:p>
            <a:pPr marL="927100" marR="2306320" lvl="2">
              <a:lnSpc>
                <a:spcPts val="2590"/>
              </a:lnSpc>
              <a:spcBef>
                <a:spcPts val="545"/>
              </a:spcBef>
              <a:tabLst>
                <a:tab pos="698500" algn="l"/>
              </a:tabLst>
            </a:pPr>
            <a:endParaRPr lang="en-US" sz="2400" spc="-5" dirty="0">
              <a:latin typeface="Arial"/>
              <a:cs typeface="Arial"/>
            </a:endParaRPr>
          </a:p>
          <a:p>
            <a:pPr marL="0" marR="2306320" lvl="1">
              <a:lnSpc>
                <a:spcPts val="2590"/>
              </a:lnSpc>
              <a:spcBef>
                <a:spcPts val="545"/>
              </a:spcBef>
              <a:tabLst>
                <a:tab pos="698500" algn="l"/>
              </a:tabLst>
            </a:pPr>
            <a:r>
              <a:rPr lang="en-US" sz="2400" spc="-5" dirty="0">
                <a:latin typeface="Arial"/>
                <a:cs typeface="Arial"/>
              </a:rPr>
              <a:t>			</a:t>
            </a:r>
          </a:p>
          <a:p>
            <a:pPr marL="469900" marR="2306320" lvl="1">
              <a:lnSpc>
                <a:spcPts val="2590"/>
              </a:lnSpc>
              <a:spcBef>
                <a:spcPts val="545"/>
              </a:spcBef>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812800" marR="2306320" lvl="1" indent="-342900">
              <a:lnSpc>
                <a:spcPts val="2590"/>
              </a:lnSpc>
              <a:spcBef>
                <a:spcPts val="545"/>
              </a:spcBef>
              <a:buFont typeface="Arial" panose="020B0604020202020204" pitchFamily="34" charset="0"/>
              <a:buChar char="•"/>
              <a:tabLst>
                <a:tab pos="698500" algn="l"/>
              </a:tabLst>
            </a:pPr>
            <a:endParaRPr lang="en-US" sz="2400" spc="-5" dirty="0">
              <a:latin typeface="Arial"/>
              <a:cs typeface="Arial"/>
            </a:endParaRPr>
          </a:p>
          <a:p>
            <a:pPr marL="927100" marR="2306320" lvl="2">
              <a:lnSpc>
                <a:spcPts val="2590"/>
              </a:lnSpc>
              <a:spcBef>
                <a:spcPts val="545"/>
              </a:spcBef>
              <a:tabLst>
                <a:tab pos="698500" algn="l"/>
              </a:tabLst>
            </a:pPr>
            <a:endParaRPr sz="2800" dirty="0">
              <a:latin typeface="Arial"/>
              <a:cs typeface="Arial"/>
            </a:endParaRPr>
          </a:p>
        </p:txBody>
      </p:sp>
      <p:sp>
        <p:nvSpPr>
          <p:cNvPr id="3" name="object 3"/>
          <p:cNvSpPr txBox="1">
            <a:spLocks noGrp="1"/>
          </p:cNvSpPr>
          <p:nvPr>
            <p:ph type="title"/>
          </p:nvPr>
        </p:nvSpPr>
        <p:spPr>
          <a:xfrm>
            <a:off x="383540" y="118364"/>
            <a:ext cx="11732260" cy="1120820"/>
          </a:xfrm>
          <a:prstGeom prst="rect">
            <a:avLst/>
          </a:prstGeom>
        </p:spPr>
        <p:txBody>
          <a:bodyPr vert="horz" wrap="square" lIns="0" tIns="12700" rIns="0" bIns="0" rtlCol="0">
            <a:spAutoFit/>
          </a:bodyPr>
          <a:lstStyle/>
          <a:p>
            <a:pPr marL="12700">
              <a:lnSpc>
                <a:spcPct val="100000"/>
              </a:lnSpc>
              <a:spcBef>
                <a:spcPts val="100"/>
              </a:spcBef>
            </a:pPr>
            <a:r>
              <a:rPr lang="en-US" sz="3600" b="0" spc="-5" dirty="0">
                <a:solidFill>
                  <a:srgbClr val="000000"/>
                </a:solidFill>
              </a:rPr>
              <a:t>Contacts</a:t>
            </a:r>
            <a:br>
              <a:rPr lang="en-US" sz="3600" b="0" spc="-5" dirty="0">
                <a:solidFill>
                  <a:srgbClr val="000000"/>
                </a:solidFill>
              </a:rPr>
            </a:br>
            <a:endParaRPr sz="3600" dirty="0">
              <a:latin typeface="Arial"/>
              <a:cs typeface="Arial"/>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650"/>
              </a:lnSpc>
            </a:pPr>
            <a:r>
              <a:rPr spc="-5" dirty="0"/>
              <a:t>Page</a:t>
            </a:r>
            <a:r>
              <a:rPr spc="-75" dirty="0"/>
              <a:t> </a:t>
            </a:r>
            <a:fld id="{81D60167-4931-47E6-BA6A-407CBD079E47}" type="slidenum">
              <a:rPr dirty="0"/>
              <a:t>5</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64"/>
              </a:lnSpc>
            </a:pPr>
            <a:r>
              <a:rPr sz="1600" spc="-5" dirty="0"/>
              <a:t>L </a:t>
            </a:r>
            <a:r>
              <a:rPr dirty="0"/>
              <a:t>E </a:t>
            </a:r>
            <a:r>
              <a:rPr spc="125" dirty="0"/>
              <a:t>AD </a:t>
            </a:r>
            <a:r>
              <a:rPr sz="1400" dirty="0"/>
              <a:t>∙ </a:t>
            </a:r>
            <a:r>
              <a:rPr sz="1600" spc="-5" dirty="0"/>
              <a:t>T </a:t>
            </a:r>
            <a:r>
              <a:rPr spc="135" dirty="0"/>
              <a:t>RA NS </a:t>
            </a:r>
            <a:r>
              <a:rPr dirty="0"/>
              <a:t>F O </a:t>
            </a:r>
            <a:r>
              <a:rPr spc="135" dirty="0"/>
              <a:t>RM </a:t>
            </a:r>
            <a:r>
              <a:rPr sz="1400" dirty="0"/>
              <a:t>∙ </a:t>
            </a:r>
            <a:r>
              <a:rPr sz="1600" spc="-5" dirty="0"/>
              <a:t>D </a:t>
            </a:r>
            <a:r>
              <a:rPr spc="150" dirty="0"/>
              <a:t>EL </a:t>
            </a:r>
            <a:r>
              <a:rPr dirty="0"/>
              <a:t>I</a:t>
            </a:r>
            <a:r>
              <a:rPr spc="-195" dirty="0"/>
              <a:t> </a:t>
            </a:r>
            <a:r>
              <a:rPr spc="200" dirty="0"/>
              <a:t>VER</a:t>
            </a:r>
            <a:r>
              <a:rPr spc="-30" dirty="0"/>
              <a:t> </a:t>
            </a:r>
            <a:endParaRPr sz="1600" dirty="0"/>
          </a:p>
        </p:txBody>
      </p:sp>
    </p:spTree>
    <p:extLst>
      <p:ext uri="{BB962C8B-B14F-4D97-AF65-F5344CB8AC3E}">
        <p14:creationId xmlns:p14="http://schemas.microsoft.com/office/powerpoint/2010/main" val="3338310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4813</TotalTime>
  <Words>466</Words>
  <Application>Microsoft Office PowerPoint</Application>
  <PresentationFormat>Widescreen</PresentationFormat>
  <Paragraphs>104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General Fund TAS/ALC Validation</vt:lpstr>
      <vt:lpstr>General Fund Financial Audit Update</vt:lpstr>
      <vt:lpstr>General Fund Financial Audit Update</vt:lpstr>
      <vt:lpstr>General Fund Financial Audit Update</vt:lpstr>
      <vt:lpstr>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Layne, Calandra</dc:creator>
  <cp:lastModifiedBy>Luke C. Sheppard</cp:lastModifiedBy>
  <cp:revision>91</cp:revision>
  <dcterms:created xsi:type="dcterms:W3CDTF">2019-08-21T14:41:58Z</dcterms:created>
  <dcterms:modified xsi:type="dcterms:W3CDTF">2021-06-30T14:35:05Z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2019-06-24T00:00:00Z</vt:filetime>
  </property>
  <property fmtid="{D5CDD505-2E9C-101B-9397-08002B2CF9AE}" pid="3" name="Creator">
    <vt:lpwstr>Acrobat PDFMaker 17 for PowerPoint</vt:lpwstr>
  </property>
  <property fmtid="{D5CDD505-2E9C-101B-9397-08002B2CF9AE}" pid="4" name="LastSaved">
    <vt:filetime>2019-08-21T00:00:00Z</vt:filetime>
  </property>
</Properties>
</file>