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2"/>
  </p:notesMasterIdLst>
  <p:sldIdLst>
    <p:sldId id="263" r:id="rId3"/>
    <p:sldId id="275" r:id="rId4"/>
    <p:sldId id="331" r:id="rId5"/>
    <p:sldId id="324" r:id="rId6"/>
    <p:sldId id="332" r:id="rId7"/>
    <p:sldId id="309" r:id="rId8"/>
    <p:sldId id="333" r:id="rId9"/>
    <p:sldId id="32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Michael Linder" initials="DML" lastIdx="6" clrIdx="0">
    <p:extLst>
      <p:ext uri="{19B8F6BF-5375-455C-9EA6-DF929625EA0E}">
        <p15:presenceInfo xmlns:p15="http://schemas.microsoft.com/office/powerpoint/2012/main" userId="S::Mike.Linder@fiscal.treasury.gov::596b5900-1440-4bd7-886b-7b2fc42cd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CC9900"/>
    <a:srgbClr val="3F3417"/>
    <a:srgbClr val="9C9EA2"/>
    <a:srgbClr val="043253"/>
    <a:srgbClr val="036A37"/>
    <a:srgbClr val="2EADE0"/>
    <a:srgbClr val="5BA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E0DA7-57FE-438F-8943-6F47DED32BDB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0EFCA5B-F2C5-4C69-A02D-A36B382B3A2B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/>
        </a:p>
      </dgm:t>
    </dgm:pt>
    <dgm:pt modelId="{60763515-AA6E-473C-9477-8FE128D73306}" type="parTrans" cxnId="{EA6F1BD0-4D72-4864-BCD3-14525B11414E}">
      <dgm:prSet/>
      <dgm:spPr/>
      <dgm:t>
        <a:bodyPr/>
        <a:lstStyle/>
        <a:p>
          <a:endParaRPr lang="en-US"/>
        </a:p>
      </dgm:t>
    </dgm:pt>
    <dgm:pt modelId="{B82CF605-FC91-43FF-A36A-50B90FCEAB9D}" type="sibTrans" cxnId="{EA6F1BD0-4D72-4864-BCD3-14525B11414E}">
      <dgm:prSet/>
      <dgm:spPr/>
      <dgm:t>
        <a:bodyPr/>
        <a:lstStyle/>
        <a:p>
          <a:endParaRPr lang="en-US"/>
        </a:p>
      </dgm:t>
    </dgm:pt>
    <dgm:pt modelId="{15FC66CF-1F12-42B1-B371-4BDC29D3C8AE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President's Budget</a:t>
          </a:r>
        </a:p>
      </dgm:t>
    </dgm:pt>
    <dgm:pt modelId="{5F6147E7-9377-4E5C-8F69-CB1075C58323}" type="parTrans" cxnId="{30CDCB26-B153-4CEB-A209-0E8E0F963BE8}">
      <dgm:prSet/>
      <dgm:spPr/>
      <dgm:t>
        <a:bodyPr/>
        <a:lstStyle/>
        <a:p>
          <a:endParaRPr lang="en-US"/>
        </a:p>
      </dgm:t>
    </dgm:pt>
    <dgm:pt modelId="{1DDCF908-2F7B-461C-A217-A44009A74A56}" type="sibTrans" cxnId="{30CDCB26-B153-4CEB-A209-0E8E0F963BE8}">
      <dgm:prSet/>
      <dgm:spPr/>
      <dgm:t>
        <a:bodyPr/>
        <a:lstStyle/>
        <a:p>
          <a:endParaRPr lang="en-US"/>
        </a:p>
      </dgm:t>
    </dgm:pt>
    <dgm:pt modelId="{746AAE6A-4B1D-4C74-B07C-C1F0DCAC7761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gm:t>
    </dgm:pt>
    <dgm:pt modelId="{BE33CCAC-3E0B-4550-AF13-09DB61A04618}" type="parTrans" cxnId="{F85BB7B3-13AC-4853-81FA-51820FB29D2C}">
      <dgm:prSet/>
      <dgm:spPr/>
      <dgm:t>
        <a:bodyPr/>
        <a:lstStyle/>
        <a:p>
          <a:endParaRPr lang="en-US"/>
        </a:p>
      </dgm:t>
    </dgm:pt>
    <dgm:pt modelId="{66CE5C25-F419-468D-86BD-5C0D1D0A452D}" type="sibTrans" cxnId="{F85BB7B3-13AC-4853-81FA-51820FB29D2C}">
      <dgm:prSet/>
      <dgm:spPr/>
      <dgm:t>
        <a:bodyPr/>
        <a:lstStyle/>
        <a:p>
          <a:endParaRPr lang="en-US"/>
        </a:p>
      </dgm:t>
    </dgm:pt>
    <dgm:pt modelId="{B22B3FD0-4C1B-4D26-9DDD-F32D9230A29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gm:t>
    </dgm:pt>
    <dgm:pt modelId="{F94B3874-FE2B-415B-8B3B-EFBE6BB09FC6}" type="parTrans" cxnId="{12F4024A-ADAB-4C52-8E57-95F3EAE38AB5}">
      <dgm:prSet/>
      <dgm:spPr/>
      <dgm:t>
        <a:bodyPr/>
        <a:lstStyle/>
        <a:p>
          <a:endParaRPr lang="en-US"/>
        </a:p>
      </dgm:t>
    </dgm:pt>
    <dgm:pt modelId="{508407FF-9B51-4739-A59E-E5C6EB63BCC5}" type="sibTrans" cxnId="{12F4024A-ADAB-4C52-8E57-95F3EAE38AB5}">
      <dgm:prSet/>
      <dgm:spPr/>
      <dgm:t>
        <a:bodyPr/>
        <a:lstStyle/>
        <a:p>
          <a:endParaRPr lang="en-US"/>
        </a:p>
      </dgm:t>
    </dgm:pt>
    <dgm:pt modelId="{9243356E-3104-495E-B1B4-FFA1B34142D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gm:t>
    </dgm:pt>
    <dgm:pt modelId="{B6A7066C-E308-4F2D-8931-340C0B27E08A}" type="parTrans" cxnId="{E3E53C43-9F05-453C-971E-B6565522E954}">
      <dgm:prSet/>
      <dgm:spPr/>
      <dgm:t>
        <a:bodyPr/>
        <a:lstStyle/>
        <a:p>
          <a:endParaRPr lang="en-US"/>
        </a:p>
      </dgm:t>
    </dgm:pt>
    <dgm:pt modelId="{B9D39A33-C23B-4A2F-8900-E8215B1D5ABE}" type="sibTrans" cxnId="{E3E53C43-9F05-453C-971E-B6565522E954}">
      <dgm:prSet/>
      <dgm:spPr/>
      <dgm:t>
        <a:bodyPr/>
        <a:lstStyle/>
        <a:p>
          <a:endParaRPr lang="en-US"/>
        </a:p>
      </dgm:t>
    </dgm:pt>
    <dgm:pt modelId="{8E463138-019B-4897-9EC0-108FFA287A4C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OMB A-11</a:t>
          </a:r>
        </a:p>
      </dgm:t>
    </dgm:pt>
    <dgm:pt modelId="{302A2624-50BA-4558-B2CF-92BF833B2AEE}" type="parTrans" cxnId="{AE711B67-87AF-4DB8-8EA5-D540A7D77722}">
      <dgm:prSet/>
      <dgm:spPr/>
      <dgm:t>
        <a:bodyPr/>
        <a:lstStyle/>
        <a:p>
          <a:endParaRPr lang="en-US"/>
        </a:p>
      </dgm:t>
    </dgm:pt>
    <dgm:pt modelId="{494F25E2-BC7E-4776-AB04-745824902996}" type="sibTrans" cxnId="{AE711B67-87AF-4DB8-8EA5-D540A7D77722}">
      <dgm:prSet/>
      <dgm:spPr/>
      <dgm:t>
        <a:bodyPr/>
        <a:lstStyle/>
        <a:p>
          <a:endParaRPr lang="en-US"/>
        </a:p>
      </dgm:t>
    </dgm:pt>
    <dgm:pt modelId="{6711359A-75BC-4533-91FD-906DADAAB2CA}">
      <dgm:prSet custT="1"/>
      <dgm:spPr>
        <a:solidFill>
          <a:srgbClr val="00B050"/>
        </a:solidFill>
        <a:ln>
          <a:noFill/>
        </a:ln>
      </dgm:spPr>
      <dgm:t>
        <a:bodyPr/>
        <a:lstStyle/>
        <a:p>
          <a:r>
            <a:rPr lang="en-US" sz="950">
              <a:latin typeface="Calibri" panose="020F0502020204030204" pitchFamily="34" charset="0"/>
              <a:cs typeface="Calibri" panose="020F0502020204030204" pitchFamily="34" charset="0"/>
            </a:rPr>
            <a:t>USSGL TFM Supplement</a:t>
          </a:r>
        </a:p>
      </dgm:t>
    </dgm:pt>
    <dgm:pt modelId="{79FDE94A-B037-4BCF-9345-72A2136DB99F}" type="parTrans" cxnId="{62733A53-81CD-4CEA-A487-B1DAAE26A06D}">
      <dgm:prSet/>
      <dgm:spPr/>
      <dgm:t>
        <a:bodyPr/>
        <a:lstStyle/>
        <a:p>
          <a:endParaRPr lang="en-US"/>
        </a:p>
      </dgm:t>
    </dgm:pt>
    <dgm:pt modelId="{7F5A5B84-B0AF-48CB-9954-41141342CDC0}" type="sibTrans" cxnId="{62733A53-81CD-4CEA-A487-B1DAAE26A06D}">
      <dgm:prSet/>
      <dgm:spPr/>
      <dgm:t>
        <a:bodyPr/>
        <a:lstStyle/>
        <a:p>
          <a:endParaRPr lang="en-US"/>
        </a:p>
      </dgm:t>
    </dgm:pt>
    <dgm:pt modelId="{E3879D62-BC7D-45D9-808D-E1DFBB25783E}" type="pres">
      <dgm:prSet presAssocID="{36DE0DA7-57FE-438F-8943-6F47DED32BDB}" presName="CompostProcess" presStyleCnt="0">
        <dgm:presLayoutVars>
          <dgm:dir/>
          <dgm:resizeHandles val="exact"/>
        </dgm:presLayoutVars>
      </dgm:prSet>
      <dgm:spPr/>
    </dgm:pt>
    <dgm:pt modelId="{F50D20DD-7390-4CD2-8115-C4BAE627B75F}" type="pres">
      <dgm:prSet presAssocID="{36DE0DA7-57FE-438F-8943-6F47DED32BDB}" presName="arrow" presStyleLbl="bgShp" presStyleIdx="0" presStyleCnt="1" custScaleX="117647" custLinFactNeighborX="-66" custLinFactNeighborY="13003"/>
      <dgm:spPr>
        <a:solidFill>
          <a:srgbClr val="002060"/>
        </a:solidFill>
        <a:ln>
          <a:solidFill>
            <a:schemeClr val="bg1">
              <a:lumMod val="85000"/>
            </a:schemeClr>
          </a:solidFill>
        </a:ln>
      </dgm:spPr>
    </dgm:pt>
    <dgm:pt modelId="{20C1AA55-4938-4F75-B504-88959DF3E362}" type="pres">
      <dgm:prSet presAssocID="{36DE0DA7-57FE-438F-8943-6F47DED32BDB}" presName="linearProcess" presStyleCnt="0"/>
      <dgm:spPr/>
    </dgm:pt>
    <dgm:pt modelId="{E6251163-6D76-4F93-BD19-2F1EF8CC3A0C}" type="pres">
      <dgm:prSet presAssocID="{20EFCA5B-F2C5-4C69-A02D-A36B382B3A2B}" presName="textNode" presStyleLbl="node1" presStyleIdx="0" presStyleCnt="7" custScaleX="89745" custScaleY="105438" custLinFactNeighborX="-39235">
        <dgm:presLayoutVars>
          <dgm:bulletEnabled val="1"/>
        </dgm:presLayoutVars>
      </dgm:prSet>
      <dgm:spPr/>
    </dgm:pt>
    <dgm:pt modelId="{3F1A0D25-F8B7-4333-B9F7-ACA309D1F0CC}" type="pres">
      <dgm:prSet presAssocID="{B82CF605-FC91-43FF-A36A-50B90FCEAB9D}" presName="sibTrans" presStyleCnt="0"/>
      <dgm:spPr/>
    </dgm:pt>
    <dgm:pt modelId="{BBA9B747-626B-4A9A-848E-1802C5136062}" type="pres">
      <dgm:prSet presAssocID="{15FC66CF-1F12-42B1-B371-4BDC29D3C8AE}" presName="textNode" presStyleLbl="node1" presStyleIdx="1" presStyleCnt="7" custScaleX="86074" custScaleY="107872" custLinFactNeighborX="-58597">
        <dgm:presLayoutVars>
          <dgm:bulletEnabled val="1"/>
        </dgm:presLayoutVars>
      </dgm:prSet>
      <dgm:spPr/>
    </dgm:pt>
    <dgm:pt modelId="{50300120-1BFF-4136-96F9-438C4070BABE}" type="pres">
      <dgm:prSet presAssocID="{1DDCF908-2F7B-461C-A217-A44009A74A56}" presName="sibTrans" presStyleCnt="0"/>
      <dgm:spPr/>
    </dgm:pt>
    <dgm:pt modelId="{A7B20008-0DEC-4FA2-8630-90A51FF450E1}" type="pres">
      <dgm:prSet presAssocID="{746AAE6A-4B1D-4C74-B07C-C1F0DCAC7761}" presName="textNode" presStyleLbl="node1" presStyleIdx="2" presStyleCnt="7" custScaleX="100554" custLinFactX="-1090" custLinFactNeighborX="-100000">
        <dgm:presLayoutVars>
          <dgm:bulletEnabled val="1"/>
        </dgm:presLayoutVars>
      </dgm:prSet>
      <dgm:spPr/>
    </dgm:pt>
    <dgm:pt modelId="{A7996537-92F0-48F5-B5D0-899C9AA20A00}" type="pres">
      <dgm:prSet presAssocID="{66CE5C25-F419-468D-86BD-5C0D1D0A452D}" presName="sibTrans" presStyleCnt="0"/>
      <dgm:spPr/>
    </dgm:pt>
    <dgm:pt modelId="{36CBCB25-FE3F-44F3-B711-93683306FFB2}" type="pres">
      <dgm:prSet presAssocID="{B22B3FD0-4C1B-4D26-9DDD-F32D9230A290}" presName="textNode" presStyleLbl="node1" presStyleIdx="3" presStyleCnt="7" custScaleX="66575" custScaleY="90835" custLinFactX="-7306" custLinFactNeighborX="-100000">
        <dgm:presLayoutVars>
          <dgm:bulletEnabled val="1"/>
        </dgm:presLayoutVars>
      </dgm:prSet>
      <dgm:spPr/>
    </dgm:pt>
    <dgm:pt modelId="{51E30083-AB29-462A-BFD3-9932C546A5AC}" type="pres">
      <dgm:prSet presAssocID="{508407FF-9B51-4739-A59E-E5C6EB63BCC5}" presName="sibTrans" presStyleCnt="0"/>
      <dgm:spPr/>
    </dgm:pt>
    <dgm:pt modelId="{6D031E78-E789-4633-8884-E286396EB092}" type="pres">
      <dgm:prSet presAssocID="{9243356E-3104-495E-B1B4-FFA1B34142D0}" presName="textNode" presStyleLbl="node1" presStyleIdx="4" presStyleCnt="7" custScaleX="86110" custLinFactX="-14410" custLinFactNeighborX="-100000">
        <dgm:presLayoutVars>
          <dgm:bulletEnabled val="1"/>
        </dgm:presLayoutVars>
      </dgm:prSet>
      <dgm:spPr/>
    </dgm:pt>
    <dgm:pt modelId="{063B4A7B-BBAF-406F-A8B4-02EDC7A9BDFA}" type="pres">
      <dgm:prSet presAssocID="{B9D39A33-C23B-4A2F-8900-E8215B1D5ABE}" presName="sibTrans" presStyleCnt="0"/>
      <dgm:spPr/>
    </dgm:pt>
    <dgm:pt modelId="{7AEBCB18-44C1-4335-A80A-2D4ED81C1557}" type="pres">
      <dgm:prSet presAssocID="{8E463138-019B-4897-9EC0-108FFA287A4C}" presName="textNode" presStyleLbl="node1" presStyleIdx="5" presStyleCnt="7" custScaleX="71597" custLinFactX="-20476" custLinFactNeighborX="-100000">
        <dgm:presLayoutVars>
          <dgm:bulletEnabled val="1"/>
        </dgm:presLayoutVars>
      </dgm:prSet>
      <dgm:spPr/>
    </dgm:pt>
    <dgm:pt modelId="{166EC799-3C9E-4680-AA5C-32E8E698EB6D}" type="pres">
      <dgm:prSet presAssocID="{494F25E2-BC7E-4776-AB04-745824902996}" presName="sibTrans" presStyleCnt="0"/>
      <dgm:spPr/>
    </dgm:pt>
    <dgm:pt modelId="{F2D5079A-AAFC-48E3-8CC7-66C67B160F5A}" type="pres">
      <dgm:prSet presAssocID="{6711359A-75BC-4533-91FD-906DADAAB2CA}" presName="textNode" presStyleLbl="node1" presStyleIdx="6" presStyleCnt="7" custScaleX="85246" custScaleY="89270" custLinFactX="-29593" custLinFactNeighborX="-100000" custLinFactNeighborY="2434">
        <dgm:presLayoutVars>
          <dgm:bulletEnabled val="1"/>
        </dgm:presLayoutVars>
      </dgm:prSet>
      <dgm:spPr/>
    </dgm:pt>
  </dgm:ptLst>
  <dgm:cxnLst>
    <dgm:cxn modelId="{4E56611F-59B0-4D0D-8F30-FF90E174D1F8}" type="presOf" srcId="{36DE0DA7-57FE-438F-8943-6F47DED32BDB}" destId="{E3879D62-BC7D-45D9-808D-E1DFBB25783E}" srcOrd="0" destOrd="0" presId="urn:microsoft.com/office/officeart/2005/8/layout/hProcess9"/>
    <dgm:cxn modelId="{30CDCB26-B153-4CEB-A209-0E8E0F963BE8}" srcId="{36DE0DA7-57FE-438F-8943-6F47DED32BDB}" destId="{15FC66CF-1F12-42B1-B371-4BDC29D3C8AE}" srcOrd="1" destOrd="0" parTransId="{5F6147E7-9377-4E5C-8F69-CB1075C58323}" sibTransId="{1DDCF908-2F7B-461C-A217-A44009A74A56}"/>
    <dgm:cxn modelId="{E3E53C43-9F05-453C-971E-B6565522E954}" srcId="{36DE0DA7-57FE-438F-8943-6F47DED32BDB}" destId="{9243356E-3104-495E-B1B4-FFA1B34142D0}" srcOrd="4" destOrd="0" parTransId="{B6A7066C-E308-4F2D-8931-340C0B27E08A}" sibTransId="{B9D39A33-C23B-4A2F-8900-E8215B1D5ABE}"/>
    <dgm:cxn modelId="{AE711B67-87AF-4DB8-8EA5-D540A7D77722}" srcId="{36DE0DA7-57FE-438F-8943-6F47DED32BDB}" destId="{8E463138-019B-4897-9EC0-108FFA287A4C}" srcOrd="5" destOrd="0" parTransId="{302A2624-50BA-4558-B2CF-92BF833B2AEE}" sibTransId="{494F25E2-BC7E-4776-AB04-745824902996}"/>
    <dgm:cxn modelId="{12F4024A-ADAB-4C52-8E57-95F3EAE38AB5}" srcId="{36DE0DA7-57FE-438F-8943-6F47DED32BDB}" destId="{B22B3FD0-4C1B-4D26-9DDD-F32D9230A290}" srcOrd="3" destOrd="0" parTransId="{F94B3874-FE2B-415B-8B3B-EFBE6BB09FC6}" sibTransId="{508407FF-9B51-4739-A59E-E5C6EB63BCC5}"/>
    <dgm:cxn modelId="{121F7C4F-CD69-490B-8880-D6D36EB9F010}" type="presOf" srcId="{8E463138-019B-4897-9EC0-108FFA287A4C}" destId="{7AEBCB18-44C1-4335-A80A-2D4ED81C1557}" srcOrd="0" destOrd="0" presId="urn:microsoft.com/office/officeart/2005/8/layout/hProcess9"/>
    <dgm:cxn modelId="{62733A53-81CD-4CEA-A487-B1DAAE26A06D}" srcId="{36DE0DA7-57FE-438F-8943-6F47DED32BDB}" destId="{6711359A-75BC-4533-91FD-906DADAAB2CA}" srcOrd="6" destOrd="0" parTransId="{79FDE94A-B037-4BCF-9345-72A2136DB99F}" sibTransId="{7F5A5B84-B0AF-48CB-9954-41141342CDC0}"/>
    <dgm:cxn modelId="{2A91A858-BD65-4A46-8743-B6532F0710A1}" type="presOf" srcId="{6711359A-75BC-4533-91FD-906DADAAB2CA}" destId="{F2D5079A-AAFC-48E3-8CC7-66C67B160F5A}" srcOrd="0" destOrd="0" presId="urn:microsoft.com/office/officeart/2005/8/layout/hProcess9"/>
    <dgm:cxn modelId="{69BE3D94-F246-44F7-A561-39905C582B22}" type="presOf" srcId="{B22B3FD0-4C1B-4D26-9DDD-F32D9230A290}" destId="{36CBCB25-FE3F-44F3-B711-93683306FFB2}" srcOrd="0" destOrd="0" presId="urn:microsoft.com/office/officeart/2005/8/layout/hProcess9"/>
    <dgm:cxn modelId="{781452A1-040D-4D6B-AFB3-E659698EBD5C}" type="presOf" srcId="{20EFCA5B-F2C5-4C69-A02D-A36B382B3A2B}" destId="{E6251163-6D76-4F93-BD19-2F1EF8CC3A0C}" srcOrd="0" destOrd="0" presId="urn:microsoft.com/office/officeart/2005/8/layout/hProcess9"/>
    <dgm:cxn modelId="{F85BB7B3-13AC-4853-81FA-51820FB29D2C}" srcId="{36DE0DA7-57FE-438F-8943-6F47DED32BDB}" destId="{746AAE6A-4B1D-4C74-B07C-C1F0DCAC7761}" srcOrd="2" destOrd="0" parTransId="{BE33CCAC-3E0B-4550-AF13-09DB61A04618}" sibTransId="{66CE5C25-F419-468D-86BD-5C0D1D0A452D}"/>
    <dgm:cxn modelId="{D2A7D2BE-A023-4DAF-AEFE-7747944BAF55}" type="presOf" srcId="{15FC66CF-1F12-42B1-B371-4BDC29D3C8AE}" destId="{BBA9B747-626B-4A9A-848E-1802C5136062}" srcOrd="0" destOrd="0" presId="urn:microsoft.com/office/officeart/2005/8/layout/hProcess9"/>
    <dgm:cxn modelId="{EA6F1BD0-4D72-4864-BCD3-14525B11414E}" srcId="{36DE0DA7-57FE-438F-8943-6F47DED32BDB}" destId="{20EFCA5B-F2C5-4C69-A02D-A36B382B3A2B}" srcOrd="0" destOrd="0" parTransId="{60763515-AA6E-473C-9477-8FE128D73306}" sibTransId="{B82CF605-FC91-43FF-A36A-50B90FCEAB9D}"/>
    <dgm:cxn modelId="{34BB96E3-3169-4B8C-A5D3-70FA1684A15A}" type="presOf" srcId="{9243356E-3104-495E-B1B4-FFA1B34142D0}" destId="{6D031E78-E789-4633-8884-E286396EB092}" srcOrd="0" destOrd="0" presId="urn:microsoft.com/office/officeart/2005/8/layout/hProcess9"/>
    <dgm:cxn modelId="{3FE3EEE4-91CB-40C1-89CF-B62948997F58}" type="presOf" srcId="{746AAE6A-4B1D-4C74-B07C-C1F0DCAC7761}" destId="{A7B20008-0DEC-4FA2-8630-90A51FF450E1}" srcOrd="0" destOrd="0" presId="urn:microsoft.com/office/officeart/2005/8/layout/hProcess9"/>
    <dgm:cxn modelId="{42DBCC1B-270B-43FC-BCA4-1CD5C0B3325C}" type="presParOf" srcId="{E3879D62-BC7D-45D9-808D-E1DFBB25783E}" destId="{F50D20DD-7390-4CD2-8115-C4BAE627B75F}" srcOrd="0" destOrd="0" presId="urn:microsoft.com/office/officeart/2005/8/layout/hProcess9"/>
    <dgm:cxn modelId="{A67551BE-E9BC-4220-8688-F2A1333D239C}" type="presParOf" srcId="{E3879D62-BC7D-45D9-808D-E1DFBB25783E}" destId="{20C1AA55-4938-4F75-B504-88959DF3E362}" srcOrd="1" destOrd="0" presId="urn:microsoft.com/office/officeart/2005/8/layout/hProcess9"/>
    <dgm:cxn modelId="{A858E573-9139-40A0-BE3E-E0915FCCDF7A}" type="presParOf" srcId="{20C1AA55-4938-4F75-B504-88959DF3E362}" destId="{E6251163-6D76-4F93-BD19-2F1EF8CC3A0C}" srcOrd="0" destOrd="0" presId="urn:microsoft.com/office/officeart/2005/8/layout/hProcess9"/>
    <dgm:cxn modelId="{366FD634-7636-45F9-9D29-12EEACAC882F}" type="presParOf" srcId="{20C1AA55-4938-4F75-B504-88959DF3E362}" destId="{3F1A0D25-F8B7-4333-B9F7-ACA309D1F0CC}" srcOrd="1" destOrd="0" presId="urn:microsoft.com/office/officeart/2005/8/layout/hProcess9"/>
    <dgm:cxn modelId="{D3D92FB4-B0EC-42B6-BC04-49E076E956A9}" type="presParOf" srcId="{20C1AA55-4938-4F75-B504-88959DF3E362}" destId="{BBA9B747-626B-4A9A-848E-1802C5136062}" srcOrd="2" destOrd="0" presId="urn:microsoft.com/office/officeart/2005/8/layout/hProcess9"/>
    <dgm:cxn modelId="{B3FCC078-2FF6-4C10-8119-42D543DFD5B1}" type="presParOf" srcId="{20C1AA55-4938-4F75-B504-88959DF3E362}" destId="{50300120-1BFF-4136-96F9-438C4070BABE}" srcOrd="3" destOrd="0" presId="urn:microsoft.com/office/officeart/2005/8/layout/hProcess9"/>
    <dgm:cxn modelId="{6D2503F8-B40C-4F30-9720-11091DF17D16}" type="presParOf" srcId="{20C1AA55-4938-4F75-B504-88959DF3E362}" destId="{A7B20008-0DEC-4FA2-8630-90A51FF450E1}" srcOrd="4" destOrd="0" presId="urn:microsoft.com/office/officeart/2005/8/layout/hProcess9"/>
    <dgm:cxn modelId="{E0D394F5-1425-49DD-8D18-060B443E44C1}" type="presParOf" srcId="{20C1AA55-4938-4F75-B504-88959DF3E362}" destId="{A7996537-92F0-48F5-B5D0-899C9AA20A00}" srcOrd="5" destOrd="0" presId="urn:microsoft.com/office/officeart/2005/8/layout/hProcess9"/>
    <dgm:cxn modelId="{F2D8B9E7-8CF2-4A48-BD43-E925D4226E95}" type="presParOf" srcId="{20C1AA55-4938-4F75-B504-88959DF3E362}" destId="{36CBCB25-FE3F-44F3-B711-93683306FFB2}" srcOrd="6" destOrd="0" presId="urn:microsoft.com/office/officeart/2005/8/layout/hProcess9"/>
    <dgm:cxn modelId="{2A735B1B-9B32-43CA-AAEB-93E860B71E8B}" type="presParOf" srcId="{20C1AA55-4938-4F75-B504-88959DF3E362}" destId="{51E30083-AB29-462A-BFD3-9932C546A5AC}" srcOrd="7" destOrd="0" presId="urn:microsoft.com/office/officeart/2005/8/layout/hProcess9"/>
    <dgm:cxn modelId="{B189DA08-87AF-47B2-84F8-66F5F411D64D}" type="presParOf" srcId="{20C1AA55-4938-4F75-B504-88959DF3E362}" destId="{6D031E78-E789-4633-8884-E286396EB092}" srcOrd="8" destOrd="0" presId="urn:microsoft.com/office/officeart/2005/8/layout/hProcess9"/>
    <dgm:cxn modelId="{F88005DC-69DA-4278-87C1-6405D086312C}" type="presParOf" srcId="{20C1AA55-4938-4F75-B504-88959DF3E362}" destId="{063B4A7B-BBAF-406F-A8B4-02EDC7A9BDFA}" srcOrd="9" destOrd="0" presId="urn:microsoft.com/office/officeart/2005/8/layout/hProcess9"/>
    <dgm:cxn modelId="{8ABBBA47-D439-4773-8595-B4A95FC025FA}" type="presParOf" srcId="{20C1AA55-4938-4F75-B504-88959DF3E362}" destId="{7AEBCB18-44C1-4335-A80A-2D4ED81C1557}" srcOrd="10" destOrd="0" presId="urn:microsoft.com/office/officeart/2005/8/layout/hProcess9"/>
    <dgm:cxn modelId="{54CE589D-7FD7-4AB7-BCED-316FD2FA21A9}" type="presParOf" srcId="{20C1AA55-4938-4F75-B504-88959DF3E362}" destId="{166EC799-3C9E-4680-AA5C-32E8E698EB6D}" srcOrd="11" destOrd="0" presId="urn:microsoft.com/office/officeart/2005/8/layout/hProcess9"/>
    <dgm:cxn modelId="{5231F3B3-2E4F-4C32-BFC7-68072F1D2FE6}" type="presParOf" srcId="{20C1AA55-4938-4F75-B504-88959DF3E362}" destId="{F2D5079A-AAFC-48E3-8CC7-66C67B160F5A}" srcOrd="12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DE0DA7-57FE-438F-8943-6F47DED32BDB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0EFCA5B-F2C5-4C69-A02D-A36B382B3A2B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 dirty="0"/>
        </a:p>
      </dgm:t>
    </dgm:pt>
    <dgm:pt modelId="{60763515-AA6E-473C-9477-8FE128D73306}" type="parTrans" cxnId="{EA6F1BD0-4D72-4864-BCD3-14525B11414E}">
      <dgm:prSet/>
      <dgm:spPr/>
      <dgm:t>
        <a:bodyPr/>
        <a:lstStyle/>
        <a:p>
          <a:endParaRPr lang="en-US"/>
        </a:p>
      </dgm:t>
    </dgm:pt>
    <dgm:pt modelId="{B82CF605-FC91-43FF-A36A-50B90FCEAB9D}" type="sibTrans" cxnId="{EA6F1BD0-4D72-4864-BCD3-14525B11414E}">
      <dgm:prSet/>
      <dgm:spPr/>
      <dgm:t>
        <a:bodyPr/>
        <a:lstStyle/>
        <a:p>
          <a:endParaRPr lang="en-US"/>
        </a:p>
      </dgm:t>
    </dgm:pt>
    <dgm:pt modelId="{746AAE6A-4B1D-4C74-B07C-C1F0DCAC7761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gm:t>
    </dgm:pt>
    <dgm:pt modelId="{BE33CCAC-3E0B-4550-AF13-09DB61A04618}" type="parTrans" cxnId="{F85BB7B3-13AC-4853-81FA-51820FB29D2C}">
      <dgm:prSet/>
      <dgm:spPr/>
      <dgm:t>
        <a:bodyPr/>
        <a:lstStyle/>
        <a:p>
          <a:endParaRPr lang="en-US"/>
        </a:p>
      </dgm:t>
    </dgm:pt>
    <dgm:pt modelId="{66CE5C25-F419-468D-86BD-5C0D1D0A452D}" type="sibTrans" cxnId="{F85BB7B3-13AC-4853-81FA-51820FB29D2C}">
      <dgm:prSet/>
      <dgm:spPr/>
      <dgm:t>
        <a:bodyPr/>
        <a:lstStyle/>
        <a:p>
          <a:endParaRPr lang="en-US"/>
        </a:p>
      </dgm:t>
    </dgm:pt>
    <dgm:pt modelId="{B22B3FD0-4C1B-4D26-9DDD-F32D9230A29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Identify Changes</a:t>
          </a:r>
        </a:p>
      </dgm:t>
    </dgm:pt>
    <dgm:pt modelId="{F94B3874-FE2B-415B-8B3B-EFBE6BB09FC6}" type="parTrans" cxnId="{12F4024A-ADAB-4C52-8E57-95F3EAE38AB5}">
      <dgm:prSet/>
      <dgm:spPr/>
      <dgm:t>
        <a:bodyPr/>
        <a:lstStyle/>
        <a:p>
          <a:endParaRPr lang="en-US"/>
        </a:p>
      </dgm:t>
    </dgm:pt>
    <dgm:pt modelId="{508407FF-9B51-4739-A59E-E5C6EB63BCC5}" type="sibTrans" cxnId="{12F4024A-ADAB-4C52-8E57-95F3EAE38AB5}">
      <dgm:prSet/>
      <dgm:spPr/>
      <dgm:t>
        <a:bodyPr/>
        <a:lstStyle/>
        <a:p>
          <a:endParaRPr lang="en-US"/>
        </a:p>
      </dgm:t>
    </dgm:pt>
    <dgm:pt modelId="{9243356E-3104-495E-B1B4-FFA1B34142D0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gm:t>
    </dgm:pt>
    <dgm:pt modelId="{B6A7066C-E308-4F2D-8931-340C0B27E08A}" type="parTrans" cxnId="{E3E53C43-9F05-453C-971E-B6565522E954}">
      <dgm:prSet/>
      <dgm:spPr/>
      <dgm:t>
        <a:bodyPr/>
        <a:lstStyle/>
        <a:p>
          <a:endParaRPr lang="en-US"/>
        </a:p>
      </dgm:t>
    </dgm:pt>
    <dgm:pt modelId="{B9D39A33-C23B-4A2F-8900-E8215B1D5ABE}" type="sibTrans" cxnId="{E3E53C43-9F05-453C-971E-B6565522E954}">
      <dgm:prSet/>
      <dgm:spPr/>
      <dgm:t>
        <a:bodyPr/>
        <a:lstStyle/>
        <a:p>
          <a:endParaRPr lang="en-US"/>
        </a:p>
      </dgm:t>
    </dgm:pt>
    <dgm:pt modelId="{8E463138-019B-4897-9EC0-108FFA287A4C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 Board Meeting and </a:t>
          </a:r>
          <a:r>
            <a:rPr lang="en-US" sz="95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 TFM Supplement</a:t>
          </a:r>
        </a:p>
      </dgm:t>
    </dgm:pt>
    <dgm:pt modelId="{302A2624-50BA-4558-B2CF-92BF833B2AEE}" type="parTrans" cxnId="{AE711B67-87AF-4DB8-8EA5-D540A7D77722}">
      <dgm:prSet/>
      <dgm:spPr/>
      <dgm:t>
        <a:bodyPr/>
        <a:lstStyle/>
        <a:p>
          <a:endParaRPr lang="en-US"/>
        </a:p>
      </dgm:t>
    </dgm:pt>
    <dgm:pt modelId="{494F25E2-BC7E-4776-AB04-745824902996}" type="sibTrans" cxnId="{AE711B67-87AF-4DB8-8EA5-D540A7D77722}">
      <dgm:prSet/>
      <dgm:spPr/>
      <dgm:t>
        <a:bodyPr/>
        <a:lstStyle/>
        <a:p>
          <a:endParaRPr lang="en-US"/>
        </a:p>
      </dgm:t>
    </dgm:pt>
    <dgm:pt modelId="{6711359A-75BC-4533-91FD-906DADAAB2CA}">
      <dgm:prSet custT="1"/>
      <dgm:spPr>
        <a:solidFill>
          <a:srgbClr val="00B050"/>
        </a:solidFill>
        <a:ln>
          <a:noFill/>
        </a:ln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gm:t>
    </dgm:pt>
    <dgm:pt modelId="{79FDE94A-B037-4BCF-9345-72A2136DB99F}" type="parTrans" cxnId="{62733A53-81CD-4CEA-A487-B1DAAE26A06D}">
      <dgm:prSet/>
      <dgm:spPr/>
      <dgm:t>
        <a:bodyPr/>
        <a:lstStyle/>
        <a:p>
          <a:endParaRPr lang="en-US"/>
        </a:p>
      </dgm:t>
    </dgm:pt>
    <dgm:pt modelId="{7F5A5B84-B0AF-48CB-9954-41141342CDC0}" type="sibTrans" cxnId="{62733A53-81CD-4CEA-A487-B1DAAE26A06D}">
      <dgm:prSet/>
      <dgm:spPr/>
      <dgm:t>
        <a:bodyPr/>
        <a:lstStyle/>
        <a:p>
          <a:endParaRPr lang="en-US"/>
        </a:p>
      </dgm:t>
    </dgm:pt>
    <dgm:pt modelId="{AB26D5BB-A3CC-4759-84A6-A27CC0301C13}">
      <dgm:prSet phldrT="[Text]" custT="1"/>
      <dgm:spPr>
        <a:solidFill>
          <a:srgbClr val="00B050"/>
        </a:solidFill>
        <a:ln w="6350">
          <a:solidFill>
            <a:srgbClr val="FFFFFF"/>
          </a:solidFill>
        </a:ln>
        <a:effectLst>
          <a:softEdge rad="31750"/>
        </a:effectLst>
      </dgm:spPr>
      <dgm:t>
        <a:bodyPr/>
        <a:lstStyle/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Review/</a:t>
          </a:r>
        </a:p>
        <a:p>
          <a:r>
            <a:rPr lang="en-US" sz="950" dirty="0">
              <a:latin typeface="Calibri" panose="020F0502020204030204" pitchFamily="34" charset="0"/>
              <a:cs typeface="Calibri" panose="020F0502020204030204" pitchFamily="34" charset="0"/>
            </a:rPr>
            <a:t>Clearance</a:t>
          </a:r>
        </a:p>
      </dgm:t>
    </dgm:pt>
    <dgm:pt modelId="{A017D19F-B6A3-4131-8B1D-38D0EEB39840}" type="parTrans" cxnId="{817A96A7-84A0-4371-9358-8A225198C475}">
      <dgm:prSet/>
      <dgm:spPr/>
      <dgm:t>
        <a:bodyPr/>
        <a:lstStyle/>
        <a:p>
          <a:endParaRPr lang="en-US"/>
        </a:p>
      </dgm:t>
    </dgm:pt>
    <dgm:pt modelId="{60CAEF26-5A84-45EE-AFA8-EB91D7CC61FD}" type="sibTrans" cxnId="{817A96A7-84A0-4371-9358-8A225198C475}">
      <dgm:prSet/>
      <dgm:spPr/>
      <dgm:t>
        <a:bodyPr/>
        <a:lstStyle/>
        <a:p>
          <a:endParaRPr lang="en-US"/>
        </a:p>
      </dgm:t>
    </dgm:pt>
    <dgm:pt modelId="{E3879D62-BC7D-45D9-808D-E1DFBB25783E}" type="pres">
      <dgm:prSet presAssocID="{36DE0DA7-57FE-438F-8943-6F47DED32BDB}" presName="CompostProcess" presStyleCnt="0">
        <dgm:presLayoutVars>
          <dgm:dir/>
          <dgm:resizeHandles val="exact"/>
        </dgm:presLayoutVars>
      </dgm:prSet>
      <dgm:spPr/>
    </dgm:pt>
    <dgm:pt modelId="{F50D20DD-7390-4CD2-8115-C4BAE627B75F}" type="pres">
      <dgm:prSet presAssocID="{36DE0DA7-57FE-438F-8943-6F47DED32BDB}" presName="arrow" presStyleLbl="bgShp" presStyleIdx="0" presStyleCnt="1" custScaleX="117647" custLinFactNeighborX="-654" custLinFactNeighborY="1192"/>
      <dgm:spPr>
        <a:solidFill>
          <a:srgbClr val="002060"/>
        </a:solidFill>
        <a:ln>
          <a:solidFill>
            <a:schemeClr val="bg1">
              <a:lumMod val="85000"/>
            </a:schemeClr>
          </a:solidFill>
        </a:ln>
      </dgm:spPr>
    </dgm:pt>
    <dgm:pt modelId="{20C1AA55-4938-4F75-B504-88959DF3E362}" type="pres">
      <dgm:prSet presAssocID="{36DE0DA7-57FE-438F-8943-6F47DED32BDB}" presName="linearProcess" presStyleCnt="0"/>
      <dgm:spPr/>
    </dgm:pt>
    <dgm:pt modelId="{E6251163-6D76-4F93-BD19-2F1EF8CC3A0C}" type="pres">
      <dgm:prSet presAssocID="{20EFCA5B-F2C5-4C69-A02D-A36B382B3A2B}" presName="textNode" presStyleLbl="node1" presStyleIdx="0" presStyleCnt="7" custScaleX="166026" custScaleY="95853" custLinFactNeighborX="40534" custLinFactNeighborY="8235">
        <dgm:presLayoutVars>
          <dgm:bulletEnabled val="1"/>
        </dgm:presLayoutVars>
      </dgm:prSet>
      <dgm:spPr/>
    </dgm:pt>
    <dgm:pt modelId="{3F1A0D25-F8B7-4333-B9F7-ACA309D1F0CC}" type="pres">
      <dgm:prSet presAssocID="{B82CF605-FC91-43FF-A36A-50B90FCEAB9D}" presName="sibTrans" presStyleCnt="0"/>
      <dgm:spPr/>
    </dgm:pt>
    <dgm:pt modelId="{A7B20008-0DEC-4FA2-8630-90A51FF450E1}" type="pres">
      <dgm:prSet presAssocID="{746AAE6A-4B1D-4C74-B07C-C1F0DCAC7761}" presName="textNode" presStyleLbl="node1" presStyleIdx="1" presStyleCnt="7" custScaleX="176322" custScaleY="95455" custLinFactNeighborX="-50664" custLinFactNeighborY="7548">
        <dgm:presLayoutVars>
          <dgm:bulletEnabled val="1"/>
        </dgm:presLayoutVars>
      </dgm:prSet>
      <dgm:spPr/>
    </dgm:pt>
    <dgm:pt modelId="{A7996537-92F0-48F5-B5D0-899C9AA20A00}" type="pres">
      <dgm:prSet presAssocID="{66CE5C25-F419-468D-86BD-5C0D1D0A452D}" presName="sibTrans" presStyleCnt="0"/>
      <dgm:spPr/>
    </dgm:pt>
    <dgm:pt modelId="{36CBCB25-FE3F-44F3-B711-93683306FFB2}" type="pres">
      <dgm:prSet presAssocID="{B22B3FD0-4C1B-4D26-9DDD-F32D9230A290}" presName="textNode" presStyleLbl="node1" presStyleIdx="2" presStyleCnt="7" custScaleX="116385" custScaleY="95455" custLinFactX="-4934" custLinFactNeighborX="-100000" custLinFactNeighborY="6847">
        <dgm:presLayoutVars>
          <dgm:bulletEnabled val="1"/>
        </dgm:presLayoutVars>
      </dgm:prSet>
      <dgm:spPr/>
    </dgm:pt>
    <dgm:pt modelId="{51E30083-AB29-462A-BFD3-9932C546A5AC}" type="pres">
      <dgm:prSet presAssocID="{508407FF-9B51-4739-A59E-E5C6EB63BCC5}" presName="sibTrans" presStyleCnt="0"/>
      <dgm:spPr/>
    </dgm:pt>
    <dgm:pt modelId="{3B7ADAA3-3A12-43AC-8E0B-D37B4CC514ED}" type="pres">
      <dgm:prSet presAssocID="{AB26D5BB-A3CC-4759-84A6-A27CC0301C13}" presName="textNode" presStyleLbl="node1" presStyleIdx="3" presStyleCnt="7" custScaleX="116834" custScaleY="95455" custLinFactX="-21505" custLinFactNeighborX="-100000" custLinFactNeighborY="5253">
        <dgm:presLayoutVars>
          <dgm:bulletEnabled val="1"/>
        </dgm:presLayoutVars>
      </dgm:prSet>
      <dgm:spPr/>
    </dgm:pt>
    <dgm:pt modelId="{F34204E4-4114-4496-81B8-D1CF7B4A6948}" type="pres">
      <dgm:prSet presAssocID="{60CAEF26-5A84-45EE-AFA8-EB91D7CC61FD}" presName="sibTrans" presStyleCnt="0"/>
      <dgm:spPr/>
    </dgm:pt>
    <dgm:pt modelId="{6D031E78-E789-4633-8884-E286396EB092}" type="pres">
      <dgm:prSet presAssocID="{9243356E-3104-495E-B1B4-FFA1B34142D0}" presName="textNode" presStyleLbl="node1" presStyleIdx="4" presStyleCnt="7" custScaleX="137685" custScaleY="95455" custLinFactX="-29166" custLinFactNeighborX="-100000" custLinFactNeighborY="8036">
        <dgm:presLayoutVars>
          <dgm:bulletEnabled val="1"/>
        </dgm:presLayoutVars>
      </dgm:prSet>
      <dgm:spPr/>
    </dgm:pt>
    <dgm:pt modelId="{063B4A7B-BBAF-406F-A8B4-02EDC7A9BDFA}" type="pres">
      <dgm:prSet presAssocID="{B9D39A33-C23B-4A2F-8900-E8215B1D5ABE}" presName="sibTrans" presStyleCnt="0"/>
      <dgm:spPr/>
    </dgm:pt>
    <dgm:pt modelId="{7AEBCB18-44C1-4335-A80A-2D4ED81C1557}" type="pres">
      <dgm:prSet presAssocID="{8E463138-019B-4897-9EC0-108FFA287A4C}" presName="textNode" presStyleLbl="node1" presStyleIdx="5" presStyleCnt="7" custScaleX="196819" custScaleY="95455" custLinFactX="-38335" custLinFactNeighborX="-100000" custLinFactNeighborY="4242">
        <dgm:presLayoutVars>
          <dgm:bulletEnabled val="1"/>
        </dgm:presLayoutVars>
      </dgm:prSet>
      <dgm:spPr/>
    </dgm:pt>
    <dgm:pt modelId="{166EC799-3C9E-4680-AA5C-32E8E698EB6D}" type="pres">
      <dgm:prSet presAssocID="{494F25E2-BC7E-4776-AB04-745824902996}" presName="sibTrans" presStyleCnt="0"/>
      <dgm:spPr/>
    </dgm:pt>
    <dgm:pt modelId="{F2D5079A-AAFC-48E3-8CC7-66C67B160F5A}" type="pres">
      <dgm:prSet presAssocID="{6711359A-75BC-4533-91FD-906DADAAB2CA}" presName="textNode" presStyleLbl="node1" presStyleIdx="6" presStyleCnt="7" custScaleX="136528" custScaleY="95455" custLinFactX="-44073" custLinFactNeighborX="-100000" custLinFactNeighborY="1982">
        <dgm:presLayoutVars>
          <dgm:bulletEnabled val="1"/>
        </dgm:presLayoutVars>
      </dgm:prSet>
      <dgm:spPr/>
    </dgm:pt>
  </dgm:ptLst>
  <dgm:cxnLst>
    <dgm:cxn modelId="{1D7F4101-3DD3-451E-8790-15179E799912}" type="presOf" srcId="{AB26D5BB-A3CC-4759-84A6-A27CC0301C13}" destId="{3B7ADAA3-3A12-43AC-8E0B-D37B4CC514ED}" srcOrd="0" destOrd="0" presId="urn:microsoft.com/office/officeart/2005/8/layout/hProcess9"/>
    <dgm:cxn modelId="{4E56611F-59B0-4D0D-8F30-FF90E174D1F8}" type="presOf" srcId="{36DE0DA7-57FE-438F-8943-6F47DED32BDB}" destId="{E3879D62-BC7D-45D9-808D-E1DFBB25783E}" srcOrd="0" destOrd="0" presId="urn:microsoft.com/office/officeart/2005/8/layout/hProcess9"/>
    <dgm:cxn modelId="{E3E53C43-9F05-453C-971E-B6565522E954}" srcId="{36DE0DA7-57FE-438F-8943-6F47DED32BDB}" destId="{9243356E-3104-495E-B1B4-FFA1B34142D0}" srcOrd="4" destOrd="0" parTransId="{B6A7066C-E308-4F2D-8931-340C0B27E08A}" sibTransId="{B9D39A33-C23B-4A2F-8900-E8215B1D5ABE}"/>
    <dgm:cxn modelId="{AE711B67-87AF-4DB8-8EA5-D540A7D77722}" srcId="{36DE0DA7-57FE-438F-8943-6F47DED32BDB}" destId="{8E463138-019B-4897-9EC0-108FFA287A4C}" srcOrd="5" destOrd="0" parTransId="{302A2624-50BA-4558-B2CF-92BF833B2AEE}" sibTransId="{494F25E2-BC7E-4776-AB04-745824902996}"/>
    <dgm:cxn modelId="{12F4024A-ADAB-4C52-8E57-95F3EAE38AB5}" srcId="{36DE0DA7-57FE-438F-8943-6F47DED32BDB}" destId="{B22B3FD0-4C1B-4D26-9DDD-F32D9230A290}" srcOrd="2" destOrd="0" parTransId="{F94B3874-FE2B-415B-8B3B-EFBE6BB09FC6}" sibTransId="{508407FF-9B51-4739-A59E-E5C6EB63BCC5}"/>
    <dgm:cxn modelId="{121F7C4F-CD69-490B-8880-D6D36EB9F010}" type="presOf" srcId="{8E463138-019B-4897-9EC0-108FFA287A4C}" destId="{7AEBCB18-44C1-4335-A80A-2D4ED81C1557}" srcOrd="0" destOrd="0" presId="urn:microsoft.com/office/officeart/2005/8/layout/hProcess9"/>
    <dgm:cxn modelId="{62733A53-81CD-4CEA-A487-B1DAAE26A06D}" srcId="{36DE0DA7-57FE-438F-8943-6F47DED32BDB}" destId="{6711359A-75BC-4533-91FD-906DADAAB2CA}" srcOrd="6" destOrd="0" parTransId="{79FDE94A-B037-4BCF-9345-72A2136DB99F}" sibTransId="{7F5A5B84-B0AF-48CB-9954-41141342CDC0}"/>
    <dgm:cxn modelId="{2A91A858-BD65-4A46-8743-B6532F0710A1}" type="presOf" srcId="{6711359A-75BC-4533-91FD-906DADAAB2CA}" destId="{F2D5079A-AAFC-48E3-8CC7-66C67B160F5A}" srcOrd="0" destOrd="0" presId="urn:microsoft.com/office/officeart/2005/8/layout/hProcess9"/>
    <dgm:cxn modelId="{69BE3D94-F246-44F7-A561-39905C582B22}" type="presOf" srcId="{B22B3FD0-4C1B-4D26-9DDD-F32D9230A290}" destId="{36CBCB25-FE3F-44F3-B711-93683306FFB2}" srcOrd="0" destOrd="0" presId="urn:microsoft.com/office/officeart/2005/8/layout/hProcess9"/>
    <dgm:cxn modelId="{781452A1-040D-4D6B-AFB3-E659698EBD5C}" type="presOf" srcId="{20EFCA5B-F2C5-4C69-A02D-A36B382B3A2B}" destId="{E6251163-6D76-4F93-BD19-2F1EF8CC3A0C}" srcOrd="0" destOrd="0" presId="urn:microsoft.com/office/officeart/2005/8/layout/hProcess9"/>
    <dgm:cxn modelId="{817A96A7-84A0-4371-9358-8A225198C475}" srcId="{36DE0DA7-57FE-438F-8943-6F47DED32BDB}" destId="{AB26D5BB-A3CC-4759-84A6-A27CC0301C13}" srcOrd="3" destOrd="0" parTransId="{A017D19F-B6A3-4131-8B1D-38D0EEB39840}" sibTransId="{60CAEF26-5A84-45EE-AFA8-EB91D7CC61FD}"/>
    <dgm:cxn modelId="{F85BB7B3-13AC-4853-81FA-51820FB29D2C}" srcId="{36DE0DA7-57FE-438F-8943-6F47DED32BDB}" destId="{746AAE6A-4B1D-4C74-B07C-C1F0DCAC7761}" srcOrd="1" destOrd="0" parTransId="{BE33CCAC-3E0B-4550-AF13-09DB61A04618}" sibTransId="{66CE5C25-F419-468D-86BD-5C0D1D0A452D}"/>
    <dgm:cxn modelId="{EA6F1BD0-4D72-4864-BCD3-14525B11414E}" srcId="{36DE0DA7-57FE-438F-8943-6F47DED32BDB}" destId="{20EFCA5B-F2C5-4C69-A02D-A36B382B3A2B}" srcOrd="0" destOrd="0" parTransId="{60763515-AA6E-473C-9477-8FE128D73306}" sibTransId="{B82CF605-FC91-43FF-A36A-50B90FCEAB9D}"/>
    <dgm:cxn modelId="{34BB96E3-3169-4B8C-A5D3-70FA1684A15A}" type="presOf" srcId="{9243356E-3104-495E-B1B4-FFA1B34142D0}" destId="{6D031E78-E789-4633-8884-E286396EB092}" srcOrd="0" destOrd="0" presId="urn:microsoft.com/office/officeart/2005/8/layout/hProcess9"/>
    <dgm:cxn modelId="{3FE3EEE4-91CB-40C1-89CF-B62948997F58}" type="presOf" srcId="{746AAE6A-4B1D-4C74-B07C-C1F0DCAC7761}" destId="{A7B20008-0DEC-4FA2-8630-90A51FF450E1}" srcOrd="0" destOrd="0" presId="urn:microsoft.com/office/officeart/2005/8/layout/hProcess9"/>
    <dgm:cxn modelId="{42DBCC1B-270B-43FC-BCA4-1CD5C0B3325C}" type="presParOf" srcId="{E3879D62-BC7D-45D9-808D-E1DFBB25783E}" destId="{F50D20DD-7390-4CD2-8115-C4BAE627B75F}" srcOrd="0" destOrd="0" presId="urn:microsoft.com/office/officeart/2005/8/layout/hProcess9"/>
    <dgm:cxn modelId="{A67551BE-E9BC-4220-8688-F2A1333D239C}" type="presParOf" srcId="{E3879D62-BC7D-45D9-808D-E1DFBB25783E}" destId="{20C1AA55-4938-4F75-B504-88959DF3E362}" srcOrd="1" destOrd="0" presId="urn:microsoft.com/office/officeart/2005/8/layout/hProcess9"/>
    <dgm:cxn modelId="{A858E573-9139-40A0-BE3E-E0915FCCDF7A}" type="presParOf" srcId="{20C1AA55-4938-4F75-B504-88959DF3E362}" destId="{E6251163-6D76-4F93-BD19-2F1EF8CC3A0C}" srcOrd="0" destOrd="0" presId="urn:microsoft.com/office/officeart/2005/8/layout/hProcess9"/>
    <dgm:cxn modelId="{366FD634-7636-45F9-9D29-12EEACAC882F}" type="presParOf" srcId="{20C1AA55-4938-4F75-B504-88959DF3E362}" destId="{3F1A0D25-F8B7-4333-B9F7-ACA309D1F0CC}" srcOrd="1" destOrd="0" presId="urn:microsoft.com/office/officeart/2005/8/layout/hProcess9"/>
    <dgm:cxn modelId="{6D2503F8-B40C-4F30-9720-11091DF17D16}" type="presParOf" srcId="{20C1AA55-4938-4F75-B504-88959DF3E362}" destId="{A7B20008-0DEC-4FA2-8630-90A51FF450E1}" srcOrd="2" destOrd="0" presId="urn:microsoft.com/office/officeart/2005/8/layout/hProcess9"/>
    <dgm:cxn modelId="{E0D394F5-1425-49DD-8D18-060B443E44C1}" type="presParOf" srcId="{20C1AA55-4938-4F75-B504-88959DF3E362}" destId="{A7996537-92F0-48F5-B5D0-899C9AA20A00}" srcOrd="3" destOrd="0" presId="urn:microsoft.com/office/officeart/2005/8/layout/hProcess9"/>
    <dgm:cxn modelId="{F2D8B9E7-8CF2-4A48-BD43-E925D4226E95}" type="presParOf" srcId="{20C1AA55-4938-4F75-B504-88959DF3E362}" destId="{36CBCB25-FE3F-44F3-B711-93683306FFB2}" srcOrd="4" destOrd="0" presId="urn:microsoft.com/office/officeart/2005/8/layout/hProcess9"/>
    <dgm:cxn modelId="{2A735B1B-9B32-43CA-AAEB-93E860B71E8B}" type="presParOf" srcId="{20C1AA55-4938-4F75-B504-88959DF3E362}" destId="{51E30083-AB29-462A-BFD3-9932C546A5AC}" srcOrd="5" destOrd="0" presId="urn:microsoft.com/office/officeart/2005/8/layout/hProcess9"/>
    <dgm:cxn modelId="{768B4C31-5BF8-44A9-ADFC-9EB219B61BD9}" type="presParOf" srcId="{20C1AA55-4938-4F75-B504-88959DF3E362}" destId="{3B7ADAA3-3A12-43AC-8E0B-D37B4CC514ED}" srcOrd="6" destOrd="0" presId="urn:microsoft.com/office/officeart/2005/8/layout/hProcess9"/>
    <dgm:cxn modelId="{89CB7CBF-29FF-4F71-9C53-C50B363A7944}" type="presParOf" srcId="{20C1AA55-4938-4F75-B504-88959DF3E362}" destId="{F34204E4-4114-4496-81B8-D1CF7B4A6948}" srcOrd="7" destOrd="0" presId="urn:microsoft.com/office/officeart/2005/8/layout/hProcess9"/>
    <dgm:cxn modelId="{B189DA08-87AF-47B2-84F8-66F5F411D64D}" type="presParOf" srcId="{20C1AA55-4938-4F75-B504-88959DF3E362}" destId="{6D031E78-E789-4633-8884-E286396EB092}" srcOrd="8" destOrd="0" presId="urn:microsoft.com/office/officeart/2005/8/layout/hProcess9"/>
    <dgm:cxn modelId="{F88005DC-69DA-4278-87C1-6405D086312C}" type="presParOf" srcId="{20C1AA55-4938-4F75-B504-88959DF3E362}" destId="{063B4A7B-BBAF-406F-A8B4-02EDC7A9BDFA}" srcOrd="9" destOrd="0" presId="urn:microsoft.com/office/officeart/2005/8/layout/hProcess9"/>
    <dgm:cxn modelId="{8ABBBA47-D439-4773-8595-B4A95FC025FA}" type="presParOf" srcId="{20C1AA55-4938-4F75-B504-88959DF3E362}" destId="{7AEBCB18-44C1-4335-A80A-2D4ED81C1557}" srcOrd="10" destOrd="0" presId="urn:microsoft.com/office/officeart/2005/8/layout/hProcess9"/>
    <dgm:cxn modelId="{54CE589D-7FD7-4AB7-BCED-316FD2FA21A9}" type="presParOf" srcId="{20C1AA55-4938-4F75-B504-88959DF3E362}" destId="{166EC799-3C9E-4680-AA5C-32E8E698EB6D}" srcOrd="11" destOrd="0" presId="urn:microsoft.com/office/officeart/2005/8/layout/hProcess9"/>
    <dgm:cxn modelId="{5231F3B3-2E4F-4C32-BFC7-68072F1D2FE6}" type="presParOf" srcId="{20C1AA55-4938-4F75-B504-88959DF3E362}" destId="{F2D5079A-AAFC-48E3-8CC7-66C67B160F5A}" srcOrd="12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D20DD-7390-4CD2-8115-C4BAE627B75F}">
      <dsp:nvSpPr>
        <dsp:cNvPr id="0" name=""/>
        <dsp:cNvSpPr/>
      </dsp:nvSpPr>
      <dsp:spPr>
        <a:xfrm>
          <a:off x="0" y="0"/>
          <a:ext cx="8245024" cy="1676400"/>
        </a:xfrm>
        <a:prstGeom prst="rightArrow">
          <a:avLst/>
        </a:prstGeom>
        <a:solidFill>
          <a:srgbClr val="002060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51163-6D76-4F93-BD19-2F1EF8CC3A0C}">
      <dsp:nvSpPr>
        <dsp:cNvPr id="0" name=""/>
        <dsp:cNvSpPr/>
      </dsp:nvSpPr>
      <dsp:spPr>
        <a:xfrm>
          <a:off x="180984" y="484687"/>
          <a:ext cx="1029215" cy="707025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 kern="1200"/>
        </a:p>
      </dsp:txBody>
      <dsp:txXfrm>
        <a:off x="215498" y="519201"/>
        <a:ext cx="960187" cy="637997"/>
      </dsp:txXfrm>
    </dsp:sp>
    <dsp:sp modelId="{BBA9B747-626B-4A9A-848E-1802C5136062}">
      <dsp:nvSpPr>
        <dsp:cNvPr id="0" name=""/>
        <dsp:cNvSpPr/>
      </dsp:nvSpPr>
      <dsp:spPr>
        <a:xfrm>
          <a:off x="1348522" y="476526"/>
          <a:ext cx="987115" cy="723346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President's Budget</a:t>
          </a:r>
        </a:p>
      </dsp:txBody>
      <dsp:txXfrm>
        <a:off x="1383833" y="511837"/>
        <a:ext cx="916493" cy="652724"/>
      </dsp:txXfrm>
    </dsp:sp>
    <dsp:sp modelId="{A7B20008-0DEC-4FA2-8630-90A51FF450E1}">
      <dsp:nvSpPr>
        <dsp:cNvPr id="0" name=""/>
        <dsp:cNvSpPr/>
      </dsp:nvSpPr>
      <dsp:spPr>
        <a:xfrm>
          <a:off x="2423652" y="502920"/>
          <a:ext cx="1153175" cy="670560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sp:txBody>
      <dsp:txXfrm>
        <a:off x="2456386" y="535654"/>
        <a:ext cx="1087707" cy="605092"/>
      </dsp:txXfrm>
    </dsp:sp>
    <dsp:sp modelId="{36CBCB25-FE3F-44F3-B711-93683306FFB2}">
      <dsp:nvSpPr>
        <dsp:cNvPr id="0" name=""/>
        <dsp:cNvSpPr/>
      </dsp:nvSpPr>
      <dsp:spPr>
        <a:xfrm>
          <a:off x="3677077" y="533648"/>
          <a:ext cx="763496" cy="60910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sp:txBody>
      <dsp:txXfrm>
        <a:off x="3706811" y="563382"/>
        <a:ext cx="704028" cy="549635"/>
      </dsp:txXfrm>
    </dsp:sp>
    <dsp:sp modelId="{6D031E78-E789-4633-8884-E286396EB092}">
      <dsp:nvSpPr>
        <dsp:cNvPr id="0" name=""/>
        <dsp:cNvSpPr/>
      </dsp:nvSpPr>
      <dsp:spPr>
        <a:xfrm>
          <a:off x="4530639" y="502920"/>
          <a:ext cx="987528" cy="670560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sp:txBody>
      <dsp:txXfrm>
        <a:off x="4563373" y="535654"/>
        <a:ext cx="922060" cy="605092"/>
      </dsp:txXfrm>
    </dsp:sp>
    <dsp:sp modelId="{7AEBCB18-44C1-4335-A80A-2D4ED81C1557}">
      <dsp:nvSpPr>
        <dsp:cNvPr id="0" name=""/>
        <dsp:cNvSpPr/>
      </dsp:nvSpPr>
      <dsp:spPr>
        <a:xfrm>
          <a:off x="5620137" y="502920"/>
          <a:ext cx="821090" cy="670560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OMB A-11</a:t>
          </a:r>
        </a:p>
      </dsp:txBody>
      <dsp:txXfrm>
        <a:off x="5652871" y="535654"/>
        <a:ext cx="755622" cy="605092"/>
      </dsp:txXfrm>
    </dsp:sp>
    <dsp:sp modelId="{F2D5079A-AAFC-48E3-8CC7-66C67B160F5A}">
      <dsp:nvSpPr>
        <dsp:cNvPr id="0" name=""/>
        <dsp:cNvSpPr/>
      </dsp:nvSpPr>
      <dsp:spPr>
        <a:xfrm>
          <a:off x="6508207" y="555216"/>
          <a:ext cx="977619" cy="598608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>
              <a:latin typeface="Calibri" panose="020F0502020204030204" pitchFamily="34" charset="0"/>
              <a:cs typeface="Calibri" panose="020F0502020204030204" pitchFamily="34" charset="0"/>
            </a:rPr>
            <a:t>USSGL TFM Supplement</a:t>
          </a:r>
        </a:p>
      </dsp:txBody>
      <dsp:txXfrm>
        <a:off x="6537429" y="584438"/>
        <a:ext cx="919175" cy="540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D20DD-7390-4CD2-8115-C4BAE627B75F}">
      <dsp:nvSpPr>
        <dsp:cNvPr id="0" name=""/>
        <dsp:cNvSpPr/>
      </dsp:nvSpPr>
      <dsp:spPr>
        <a:xfrm>
          <a:off x="0" y="0"/>
          <a:ext cx="7684348" cy="1676400"/>
        </a:xfrm>
        <a:prstGeom prst="rightArrow">
          <a:avLst/>
        </a:prstGeom>
        <a:solidFill>
          <a:srgbClr val="002060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51163-6D76-4F93-BD19-2F1EF8CC3A0C}">
      <dsp:nvSpPr>
        <dsp:cNvPr id="0" name=""/>
        <dsp:cNvSpPr/>
      </dsp:nvSpPr>
      <dsp:spPr>
        <a:xfrm>
          <a:off x="47724" y="572044"/>
          <a:ext cx="1111966" cy="642751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Agency Financial Statements</a:t>
          </a:r>
          <a:endParaRPr lang="en-US" sz="950" kern="1200" dirty="0"/>
        </a:p>
      </dsp:txBody>
      <dsp:txXfrm>
        <a:off x="79101" y="603421"/>
        <a:ext cx="1049212" cy="579997"/>
      </dsp:txXfrm>
    </dsp:sp>
    <dsp:sp modelId="{A7B20008-0DEC-4FA2-8630-90A51FF450E1}">
      <dsp:nvSpPr>
        <dsp:cNvPr id="0" name=""/>
        <dsp:cNvSpPr/>
      </dsp:nvSpPr>
      <dsp:spPr>
        <a:xfrm>
          <a:off x="1169515" y="568772"/>
          <a:ext cx="1180924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Financial Report of the U.S. Government</a:t>
          </a:r>
        </a:p>
      </dsp:txBody>
      <dsp:txXfrm>
        <a:off x="1200761" y="600018"/>
        <a:ext cx="1118432" cy="577591"/>
      </dsp:txXfrm>
    </dsp:sp>
    <dsp:sp modelId="{36CBCB25-FE3F-44F3-B711-93683306FFB2}">
      <dsp:nvSpPr>
        <dsp:cNvPr id="0" name=""/>
        <dsp:cNvSpPr/>
      </dsp:nvSpPr>
      <dsp:spPr>
        <a:xfrm>
          <a:off x="2373948" y="564071"/>
          <a:ext cx="779493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Identify Changes</a:t>
          </a:r>
        </a:p>
      </dsp:txBody>
      <dsp:txXfrm>
        <a:off x="2405194" y="595317"/>
        <a:ext cx="717001" cy="577591"/>
      </dsp:txXfrm>
    </dsp:sp>
    <dsp:sp modelId="{3B7ADAA3-3A12-43AC-8E0B-D37B4CC514ED}">
      <dsp:nvSpPr>
        <dsp:cNvPr id="0" name=""/>
        <dsp:cNvSpPr/>
      </dsp:nvSpPr>
      <dsp:spPr>
        <a:xfrm>
          <a:off x="3154082" y="553382"/>
          <a:ext cx="782500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Review/</a:t>
          </a:r>
        </a:p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Clearance</a:t>
          </a:r>
        </a:p>
      </dsp:txBody>
      <dsp:txXfrm>
        <a:off x="3185328" y="584628"/>
        <a:ext cx="720008" cy="577591"/>
      </dsp:txXfrm>
    </dsp:sp>
    <dsp:sp modelId="{6D031E78-E789-4633-8884-E286396EB092}">
      <dsp:nvSpPr>
        <dsp:cNvPr id="0" name=""/>
        <dsp:cNvSpPr/>
      </dsp:nvSpPr>
      <dsp:spPr>
        <a:xfrm>
          <a:off x="3996899" y="572044"/>
          <a:ext cx="922151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TFM 2-4700</a:t>
          </a:r>
        </a:p>
      </dsp:txBody>
      <dsp:txXfrm>
        <a:off x="4028145" y="603290"/>
        <a:ext cx="859659" cy="577591"/>
      </dsp:txXfrm>
    </dsp:sp>
    <dsp:sp modelId="{7AEBCB18-44C1-4335-A80A-2D4ED81C1557}">
      <dsp:nvSpPr>
        <dsp:cNvPr id="0" name=""/>
        <dsp:cNvSpPr/>
      </dsp:nvSpPr>
      <dsp:spPr>
        <a:xfrm>
          <a:off x="4969266" y="546603"/>
          <a:ext cx="1318203" cy="640083"/>
        </a:xfrm>
        <a:prstGeom prst="roundRect">
          <a:avLst/>
        </a:prstGeom>
        <a:solidFill>
          <a:srgbClr val="00B050"/>
        </a:solidFill>
        <a:ln w="6350" cap="flat" cmpd="sng" algn="ctr">
          <a:solidFill>
            <a:srgbClr val="FFFFFF"/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 Board Meeting and </a:t>
          </a:r>
          <a:r>
            <a:rPr lang="en-US" sz="950" kern="1200" dirty="0" err="1">
              <a:latin typeface="Calibri" panose="020F0502020204030204" pitchFamily="34" charset="0"/>
              <a:cs typeface="Calibri" panose="020F0502020204030204" pitchFamily="34" charset="0"/>
            </a:rPr>
            <a:t>USSGL</a:t>
          </a: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 TFM Supplement</a:t>
          </a:r>
        </a:p>
      </dsp:txBody>
      <dsp:txXfrm>
        <a:off x="5000512" y="577849"/>
        <a:ext cx="1255711" cy="577591"/>
      </dsp:txXfrm>
    </dsp:sp>
    <dsp:sp modelId="{F2D5079A-AAFC-48E3-8CC7-66C67B160F5A}">
      <dsp:nvSpPr>
        <dsp:cNvPr id="0" name=""/>
        <dsp:cNvSpPr/>
      </dsp:nvSpPr>
      <dsp:spPr>
        <a:xfrm>
          <a:off x="6360665" y="531448"/>
          <a:ext cx="914402" cy="640083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latin typeface="Calibri" panose="020F0502020204030204" pitchFamily="34" charset="0"/>
              <a:cs typeface="Calibri" panose="020F0502020204030204" pitchFamily="34" charset="0"/>
            </a:rPr>
            <a:t>OMB A-136</a:t>
          </a:r>
        </a:p>
      </dsp:txBody>
      <dsp:txXfrm>
        <a:off x="6391911" y="562694"/>
        <a:ext cx="851910" cy="577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58C60E8F-C38B-4D61-85DB-7DF47C43662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C00D2F72-E011-4DA7-800E-0AC7DF7F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4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A17C7-C699-4286-8B95-0D2EA1AEB0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83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  <a:defRPr/>
            </a:pP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16177-943B-4167-9A06-F024B58C60A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2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D2F72-E011-4DA7-800E-0AC7DF7FBD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6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7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8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4063158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3200" b="1" dirty="0">
                <a:solidFill>
                  <a:srgbClr val="036A37"/>
                </a:solidFill>
                <a:latin typeface="+mj-lt"/>
              </a:rPr>
              <a:t>Contact Information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picture to add sub logo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71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58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3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32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919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73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5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4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00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80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69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34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33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7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0"/>
            <a:ext cx="9144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5820"/>
            <a:ext cx="521207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543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228600" y="6232022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2587431" y="6389370"/>
            <a:ext cx="396913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892996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256946"/>
            <a:ext cx="17526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228600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42554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9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3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2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3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9E73A-268B-4C9D-A3E2-BCE515329C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7635-5D16-4538-B10C-484A636EA2C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7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  <p:sldLayoutId id="214748370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662" y="2571750"/>
            <a:ext cx="9144000" cy="1619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b="1" dirty="0"/>
              <a:t>Treasury and OMB Guidance Related to Financial Statements, Budgetary</a:t>
            </a:r>
          </a:p>
          <a:p>
            <a:r>
              <a:rPr lang="en-US" sz="3600" b="1" dirty="0"/>
              <a:t> Reporting, and </a:t>
            </a:r>
            <a:r>
              <a:rPr lang="en-US" sz="3600" b="1" dirty="0" err="1"/>
              <a:t>USSGL</a:t>
            </a:r>
            <a:r>
              <a:rPr lang="en-US" sz="4000" b="1" dirty="0"/>
              <a:t> 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06107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1" dirty="0">
              <a:latin typeface="+mj-lt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>
                <a:latin typeface="+mj-lt"/>
              </a:rPr>
              <a:t>July 2021</a:t>
            </a:r>
          </a:p>
        </p:txBody>
      </p:sp>
    </p:spTree>
    <p:extLst>
      <p:ext uri="{BB962C8B-B14F-4D97-AF65-F5344CB8AC3E}">
        <p14:creationId xmlns:p14="http://schemas.microsoft.com/office/powerpoint/2010/main" val="133241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965676"/>
            <a:ext cx="8686800" cy="535892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Treasury and OMB update the following guidance on an annual basis:</a:t>
            </a:r>
          </a:p>
          <a:p>
            <a:pPr lvl="1"/>
            <a:r>
              <a:rPr lang="en-US" sz="2400" dirty="0">
                <a:latin typeface="+mn-lt"/>
              </a:rPr>
              <a:t>TFM 2-4700</a:t>
            </a:r>
          </a:p>
          <a:p>
            <a:pPr lvl="1"/>
            <a:r>
              <a:rPr lang="en-US" sz="2400" dirty="0">
                <a:latin typeface="+mn-lt"/>
              </a:rPr>
              <a:t>OMB Circular A-136</a:t>
            </a:r>
          </a:p>
          <a:p>
            <a:pPr lvl="1"/>
            <a:r>
              <a:rPr lang="en-US" sz="2400" dirty="0">
                <a:latin typeface="+mn-lt"/>
              </a:rPr>
              <a:t>OMB Circular A-11</a:t>
            </a:r>
          </a:p>
          <a:p>
            <a:pPr lvl="1"/>
            <a:r>
              <a:rPr lang="en-US" sz="2400" dirty="0" err="1">
                <a:latin typeface="+mn-lt"/>
              </a:rPr>
              <a:t>USSGL</a:t>
            </a:r>
            <a:r>
              <a:rPr lang="en-US" sz="2400" dirty="0">
                <a:latin typeface="+mn-lt"/>
              </a:rPr>
              <a:t> TFM Supplement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36A37"/>
                </a:solidFill>
                <a:latin typeface="+mj-lt"/>
              </a:rPr>
              <a:t>Guidance Within Scope</a:t>
            </a:r>
            <a:endParaRPr lang="en-US" dirty="0">
              <a:solidFill>
                <a:srgbClr val="036A3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786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838200"/>
            <a:ext cx="8686800" cy="5410200"/>
          </a:xfrm>
        </p:spPr>
        <p:txBody>
          <a:bodyPr>
            <a:noAutofit/>
          </a:bodyPr>
          <a:lstStyle/>
          <a:p>
            <a:pPr>
              <a:buSzPct val="85000"/>
              <a:defRPr/>
            </a:pPr>
            <a:r>
              <a:rPr lang="en-US" sz="2600" dirty="0">
                <a:solidFill>
                  <a:srgbClr val="292934"/>
                </a:solidFill>
                <a:latin typeface="+mn-lt"/>
              </a:rPr>
              <a:t>Updates are based on lessons learned from previous fiscal year:</a:t>
            </a:r>
          </a:p>
          <a:p>
            <a:pPr lvl="1">
              <a:buSzPct val="85000"/>
              <a:defRPr/>
            </a:pPr>
            <a:r>
              <a:rPr lang="en-US" sz="2200" dirty="0">
                <a:solidFill>
                  <a:srgbClr val="292934"/>
                </a:solidFill>
                <a:latin typeface="+mn-lt"/>
              </a:rPr>
              <a:t>Monthly Governmentwide Treasury Account Symbol Adjusted Trial Balance System (GTAS) Reporting</a:t>
            </a:r>
          </a:p>
          <a:p>
            <a:pPr lvl="1">
              <a:buSzPct val="85000"/>
              <a:defRPr/>
            </a:pPr>
            <a:r>
              <a:rPr lang="en-US" sz="2200" dirty="0">
                <a:solidFill>
                  <a:srgbClr val="292934"/>
                </a:solidFill>
                <a:latin typeface="+mn-lt"/>
              </a:rPr>
              <a:t>Agency Financial Statements</a:t>
            </a:r>
          </a:p>
          <a:p>
            <a:pPr lvl="1">
              <a:buSzPct val="85000"/>
              <a:defRPr/>
            </a:pPr>
            <a:r>
              <a:rPr lang="en-US" sz="2200" dirty="0">
                <a:solidFill>
                  <a:srgbClr val="292934"/>
                </a:solidFill>
                <a:latin typeface="+mn-lt"/>
              </a:rPr>
              <a:t>Governmentwide Financial Statements</a:t>
            </a:r>
          </a:p>
          <a:p>
            <a:pPr lvl="1">
              <a:buSzPct val="85000"/>
              <a:defRPr/>
            </a:pPr>
            <a:r>
              <a:rPr lang="en-US" sz="2200" dirty="0">
                <a:solidFill>
                  <a:srgbClr val="292934"/>
                </a:solidFill>
                <a:latin typeface="+mn-lt"/>
              </a:rPr>
              <a:t>President’s Budget and other legal budgetary reporting requirements</a:t>
            </a:r>
          </a:p>
          <a:p>
            <a:pPr>
              <a:buSzPct val="85000"/>
              <a:defRPr/>
            </a:pPr>
            <a:r>
              <a:rPr lang="en-US" sz="2600" dirty="0">
                <a:solidFill>
                  <a:srgbClr val="292934"/>
                </a:solidFill>
                <a:latin typeface="+mn-lt"/>
              </a:rPr>
              <a:t>Guidance is generally effective* on publication date, which gives agencies at most 3 months to implement for year-end</a:t>
            </a:r>
          </a:p>
          <a:p>
            <a:pPr>
              <a:buSzPct val="85000"/>
              <a:defRPr/>
            </a:pPr>
            <a:endParaRPr lang="en-US" sz="2600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sz="2600" dirty="0">
              <a:solidFill>
                <a:srgbClr val="292934"/>
              </a:solidFill>
              <a:latin typeface="+mn-lt"/>
            </a:endParaRPr>
          </a:p>
          <a:p>
            <a:pPr marL="0" indent="0">
              <a:buSzPct val="85000"/>
              <a:buNone/>
              <a:defRPr/>
            </a:pPr>
            <a:br>
              <a:rPr lang="en-US" sz="1400" dirty="0">
                <a:solidFill>
                  <a:srgbClr val="292934"/>
                </a:solidFill>
                <a:latin typeface="+mn-lt"/>
              </a:rPr>
            </a:br>
            <a:r>
              <a:rPr lang="en-US" sz="1400" dirty="0">
                <a:solidFill>
                  <a:srgbClr val="292934"/>
                </a:solidFill>
                <a:latin typeface="+mn-lt"/>
              </a:rPr>
              <a:t>*In FY 2020, OMB and Treasury started to identify updates that were optional year 1 and required year 2.</a:t>
            </a:r>
          </a:p>
          <a:p>
            <a:pPr lvl="1">
              <a:buSzPct val="85000"/>
              <a:defRPr/>
            </a:pPr>
            <a:endParaRPr lang="en-US" sz="24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Current Process and Targeted Timeframes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9ED85D6-5DF5-4981-BD97-FF79F5284A91}"/>
              </a:ext>
            </a:extLst>
          </p:cNvPr>
          <p:cNvGrpSpPr/>
          <p:nvPr/>
        </p:nvGrpSpPr>
        <p:grpSpPr>
          <a:xfrm>
            <a:off x="609600" y="4774619"/>
            <a:ext cx="8534400" cy="1676400"/>
            <a:chOff x="-85380" y="247330"/>
            <a:chExt cx="7094576" cy="1502797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673BC65A-2736-4E0A-B154-E65EB89C6AF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60654182"/>
                </p:ext>
              </p:extLst>
            </p:nvPr>
          </p:nvGraphicFramePr>
          <p:xfrm>
            <a:off x="155172" y="247330"/>
            <a:ext cx="6854024" cy="15027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009F46B6-BE0A-4217-948A-EC35C124E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-85380" y="655086"/>
              <a:ext cx="93302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Nov. 15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DB85C935-811A-4849-A1AD-F9A83F738E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1006717" y="655085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January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7121B904-F9A5-4033-AC01-9B239335DE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1918967" y="655084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February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369F1F97-0620-49FE-950C-FF91FF050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3658528" y="655085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June 30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219D743A-D761-4A93-8C3B-B65F0D186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4547703" y="655084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June 30</a:t>
              </a:r>
              <a:endParaRPr lang="en-US" sz="110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911B99D1-74E6-4D8E-9DE4-47E19D0843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5338340" y="655083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June 30</a:t>
              </a:r>
              <a:endParaRPr lang="en-US" sz="110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 Box 2">
            <a:extLst>
              <a:ext uri="{FF2B5EF4-FFF2-40B4-BE49-F238E27FC236}">
                <a16:creationId xmlns:a16="http://schemas.microsoft.com/office/drawing/2014/main" id="{59EB89CF-64EC-4811-B5F7-B9129C1111E3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4317706" y="5244025"/>
            <a:ext cx="690880" cy="24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June 30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77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Challenges with the Current Timeline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ADFE59-B8EC-4C67-A3B4-E7553ECC581A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85000"/>
              <a:defRPr/>
            </a:pPr>
            <a:r>
              <a:rPr lang="en-US" sz="2800" dirty="0">
                <a:solidFill>
                  <a:srgbClr val="292934"/>
                </a:solidFill>
                <a:latin typeface="+mn-lt"/>
              </a:rPr>
              <a:t>Inconsistent publication timeframes</a:t>
            </a:r>
          </a:p>
          <a:p>
            <a:pPr>
              <a:buSzPct val="85000"/>
              <a:defRPr/>
            </a:pPr>
            <a:r>
              <a:rPr lang="en-US" sz="2800" dirty="0">
                <a:solidFill>
                  <a:srgbClr val="292934"/>
                </a:solidFill>
                <a:latin typeface="+mn-lt"/>
              </a:rPr>
              <a:t>Agencies are not given enough time to implement for 3</a:t>
            </a:r>
            <a:r>
              <a:rPr lang="en-US" sz="2800" baseline="30000" dirty="0">
                <a:solidFill>
                  <a:srgbClr val="292934"/>
                </a:solidFill>
                <a:latin typeface="+mn-lt"/>
              </a:rPr>
              <a:t>rd</a:t>
            </a:r>
            <a:r>
              <a:rPr lang="en-US" sz="2800" dirty="0">
                <a:solidFill>
                  <a:srgbClr val="292934"/>
                </a:solidFill>
                <a:latin typeface="+mn-lt"/>
              </a:rPr>
              <a:t> quarter or even year-end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Drafts of guidance are changing while agencies are trying to finalize their templates for the current fiscal year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Guidance not given in time for 3</a:t>
            </a:r>
            <a:r>
              <a:rPr lang="en-US" sz="2400" baseline="30000" dirty="0">
                <a:solidFill>
                  <a:srgbClr val="292934"/>
                </a:solidFill>
                <a:latin typeface="+mn-lt"/>
              </a:rPr>
              <a:t>rd</a:t>
            </a:r>
            <a:r>
              <a:rPr lang="en-US" sz="2400" dirty="0">
                <a:solidFill>
                  <a:srgbClr val="292934"/>
                </a:solidFill>
                <a:latin typeface="+mn-lt"/>
              </a:rPr>
              <a:t> quarter (June 30) financial statements</a:t>
            </a:r>
          </a:p>
          <a:p>
            <a:pPr lvl="1">
              <a:buSzPct val="85000"/>
              <a:defRPr/>
            </a:pPr>
            <a:r>
              <a:rPr lang="en-US" sz="2400" dirty="0">
                <a:solidFill>
                  <a:srgbClr val="292934"/>
                </a:solidFill>
                <a:latin typeface="+mn-lt"/>
              </a:rPr>
              <a:t>Agency auditors do most testing on 3</a:t>
            </a:r>
            <a:r>
              <a:rPr lang="en-US" sz="2400" baseline="30000" dirty="0">
                <a:solidFill>
                  <a:srgbClr val="292934"/>
                </a:solidFill>
                <a:latin typeface="+mn-lt"/>
              </a:rPr>
              <a:t>rd</a:t>
            </a:r>
            <a:r>
              <a:rPr lang="en-US" sz="2400" dirty="0">
                <a:solidFill>
                  <a:srgbClr val="292934"/>
                </a:solidFill>
                <a:latin typeface="+mn-lt"/>
              </a:rPr>
              <a:t> quarter</a:t>
            </a: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650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Proposed Timeline and Process Changes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ADFE59-B8EC-4C67-A3B4-E7553ECC581A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+mn-lt"/>
              </a:rPr>
              <a:t>Proposed new timeline gives agencies approximately 10 months to implement before year-end</a:t>
            </a:r>
          </a:p>
          <a:p>
            <a:r>
              <a:rPr lang="en-US" sz="2800" dirty="0">
                <a:latin typeface="+mn-lt"/>
              </a:rPr>
              <a:t>Identify significant changes that either require system changes and/or are significant process changes and make them optional in year 1 and required in year 2</a:t>
            </a:r>
          </a:p>
          <a:p>
            <a:pPr lvl="1"/>
            <a:r>
              <a:rPr lang="en-US" sz="2400" dirty="0">
                <a:latin typeface="+mn-lt"/>
              </a:rPr>
              <a:t>Develop a template to help determine what constitutes a “significant change”</a:t>
            </a:r>
            <a:endParaRPr lang="en-US" sz="2800" dirty="0">
              <a:latin typeface="+mn-lt"/>
            </a:endParaRPr>
          </a:p>
          <a:p>
            <a:pPr lvl="1"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427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solidFill>
                  <a:srgbClr val="036A37"/>
                </a:solidFill>
                <a:latin typeface="+mj-lt"/>
              </a:rPr>
              <a:t>Proposed New Timeline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838200"/>
            <a:ext cx="8686800" cy="5334000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+mn-lt"/>
              </a:rPr>
              <a:t>Identify all FY 2021 Lessons Learned – 02/2022</a:t>
            </a:r>
          </a:p>
          <a:p>
            <a:pPr lvl="0"/>
            <a:r>
              <a:rPr lang="en-US" sz="2400" dirty="0">
                <a:latin typeface="+mn-lt"/>
              </a:rPr>
              <a:t>Work with agencies and auditors to identify changes needed to TFM 2-4700 and OMB A-136 – 03/2022 to 06/2022</a:t>
            </a:r>
          </a:p>
          <a:p>
            <a:pPr lvl="0"/>
            <a:r>
              <a:rPr lang="en-US" sz="2400" dirty="0">
                <a:latin typeface="+mn-lt"/>
              </a:rPr>
              <a:t>Review periods/clearances of guidance for FY 2023 TFM 2-4700 and OMB A-136 – 07/2022 to 09/2022</a:t>
            </a:r>
          </a:p>
          <a:p>
            <a:pPr lvl="0"/>
            <a:r>
              <a:rPr lang="en-US" sz="2400" dirty="0">
                <a:latin typeface="+mn-lt"/>
              </a:rPr>
              <a:t>Issue FY 2023 TFM 2-4700 – 11/16/2022</a:t>
            </a:r>
          </a:p>
          <a:p>
            <a:pPr lvl="0"/>
            <a:r>
              <a:rPr lang="en-US" sz="2400" dirty="0" err="1">
                <a:latin typeface="+mn-lt"/>
              </a:rPr>
              <a:t>USSGL</a:t>
            </a:r>
            <a:r>
              <a:rPr lang="en-US" sz="2400" dirty="0">
                <a:latin typeface="+mn-lt"/>
              </a:rPr>
              <a:t> Board Meeting and Issue </a:t>
            </a:r>
            <a:r>
              <a:rPr lang="en-US" sz="2400" dirty="0" err="1">
                <a:latin typeface="+mn-lt"/>
              </a:rPr>
              <a:t>USSGL</a:t>
            </a:r>
            <a:r>
              <a:rPr lang="en-US" sz="2400" dirty="0">
                <a:latin typeface="+mn-lt"/>
              </a:rPr>
              <a:t> TFM Supplement – 12/2022</a:t>
            </a:r>
          </a:p>
          <a:p>
            <a:r>
              <a:rPr lang="en-US" sz="2400" dirty="0">
                <a:latin typeface="+mn-lt"/>
              </a:rPr>
              <a:t>Issue FY 2023 OMB A-136 – Spring 2023</a:t>
            </a:r>
          </a:p>
          <a:p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1400" dirty="0">
                <a:latin typeface="+mn-lt"/>
              </a:rPr>
              <a:t>*The above dates are just used as an example for FY 2023 guidance as an example.</a:t>
            </a:r>
          </a:p>
          <a:p>
            <a:pPr marL="457200" lvl="1" indent="0">
              <a:buNone/>
            </a:pPr>
            <a:endParaRPr lang="en-US" sz="32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72E1D967-CD92-40E5-AD24-2A23B166BB96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63A5823-91CB-46BC-84FD-51444A04D1CE}"/>
              </a:ext>
            </a:extLst>
          </p:cNvPr>
          <p:cNvGrpSpPr/>
          <p:nvPr/>
        </p:nvGrpSpPr>
        <p:grpSpPr>
          <a:xfrm>
            <a:off x="361079" y="4495800"/>
            <a:ext cx="8006079" cy="1676400"/>
            <a:chOff x="-127937" y="0"/>
            <a:chExt cx="7140987" cy="1502797"/>
          </a:xfrm>
        </p:grpSpPr>
        <p:graphicFrame>
          <p:nvGraphicFramePr>
            <p:cNvPr id="8" name="Diagram 7">
              <a:extLst>
                <a:ext uri="{FF2B5EF4-FFF2-40B4-BE49-F238E27FC236}">
                  <a16:creationId xmlns:a16="http://schemas.microsoft.com/office/drawing/2014/main" id="{F05F90A5-E1D3-4A6E-AD6C-9928C58FD14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90021478"/>
                </p:ext>
              </p:extLst>
            </p:nvPr>
          </p:nvGraphicFramePr>
          <p:xfrm>
            <a:off x="159026" y="0"/>
            <a:ext cx="6854024" cy="15027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299CAED1-7774-4818-B000-31A5226EF4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-127937" y="430364"/>
              <a:ext cx="93302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Nov. 15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42405C15-A5EC-4F93-9F2A-F00852766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1010093" y="430363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February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">
              <a:extLst>
                <a:ext uri="{FF2B5EF4-FFF2-40B4-BE49-F238E27FC236}">
                  <a16:creationId xmlns:a16="http://schemas.microsoft.com/office/drawing/2014/main" id="{02F43551-1726-48EA-BE5C-F1B14B186F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4360475" y="448481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950" b="1" dirty="0">
                  <a:solidFill>
                    <a:srgbClr val="FFFFFF"/>
                  </a:solidFill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rPr>
                <a:t>December</a:t>
              </a:r>
              <a:endParaRPr lang="en-US" sz="1100" dirty="0"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">
              <a:extLst>
                <a:ext uri="{FF2B5EF4-FFF2-40B4-BE49-F238E27FC236}">
                  <a16:creationId xmlns:a16="http://schemas.microsoft.com/office/drawing/2014/main" id="{17204A52-3137-43A2-8FF1-C1C339FA8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42470">
              <a:off x="4369024" y="430363"/>
              <a:ext cx="691515" cy="246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defPPr>
                <a:defRPr lang="en-US"/>
              </a:defPPr>
              <a:lvl1pPr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defRPr sz="950" b="1">
                  <a:solidFill>
                    <a:srgbClr val="FFFFFF"/>
                  </a:solidFill>
                  <a:latin typeface="Calibri" panose="020F0502020204030204" pitchFamily="34" charset="0"/>
                  <a:ea typeface="Garamond" panose="02020404030301010803" pitchFamily="18" charset="0"/>
                  <a:cs typeface="Times New Roman" panose="02020603050405020304" pitchFamily="18" charset="0"/>
                </a:defRPr>
              </a:lvl1pPr>
            </a:lstStyle>
            <a:p>
              <a:endParaRPr lang="en-US" dirty="0"/>
            </a:p>
          </p:txBody>
        </p:sp>
      </p:grpSp>
      <p:sp>
        <p:nvSpPr>
          <p:cNvPr id="15" name="Text Box 2">
            <a:extLst>
              <a:ext uri="{FF2B5EF4-FFF2-40B4-BE49-F238E27FC236}">
                <a16:creationId xmlns:a16="http://schemas.microsoft.com/office/drawing/2014/main" id="{01DC1C6B-BEEB-4CF6-BAA0-98D66CD58E22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2893854" y="4975878"/>
            <a:ext cx="775288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Mar - June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F8C0D366-F795-4588-9F9C-B87F2859A4A9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3671824" y="4975878"/>
            <a:ext cx="775288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July - Sept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FA666CDD-9979-48CB-BAAC-72A9FE098CB8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4350629" y="4949377"/>
            <a:ext cx="1046056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Nov. 16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0CE864A1-A483-476F-8486-CA4013BF588A}"/>
              </a:ext>
            </a:extLst>
          </p:cNvPr>
          <p:cNvSpPr txBox="1">
            <a:spLocks noChangeArrowheads="1"/>
          </p:cNvSpPr>
          <p:nvPr/>
        </p:nvSpPr>
        <p:spPr bwMode="auto">
          <a:xfrm rot="19542470">
            <a:off x="6636168" y="4949376"/>
            <a:ext cx="1046056" cy="27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50" b="1" dirty="0">
                <a:solidFill>
                  <a:srgbClr val="FFFFFF"/>
                </a:solidFill>
                <a:latin typeface="Calibri" panose="020F0502020204030204" pitchFamily="34" charset="0"/>
                <a:ea typeface="Garamond" panose="02020404030301010803" pitchFamily="18" charset="0"/>
                <a:cs typeface="Times New Roman" panose="02020603050405020304" pitchFamily="18" charset="0"/>
              </a:rPr>
              <a:t>Spring</a:t>
            </a:r>
            <a:endParaRPr lang="en-US" sz="1100" dirty="0">
              <a:effectLst/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1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b="1" dirty="0">
                <a:solidFill>
                  <a:srgbClr val="036A37"/>
                </a:solidFill>
                <a:latin typeface="+mj-lt"/>
                <a:ea typeface="+mj-ea"/>
                <a:cs typeface="+mj-cs"/>
              </a:rPr>
              <a:t>Benefits of New Timeline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AADFE59-B8EC-4C67-A3B4-E7553ECC581A}"/>
              </a:ext>
            </a:extLst>
          </p:cNvPr>
          <p:cNvSpPr txBox="1">
            <a:spLocks/>
          </p:cNvSpPr>
          <p:nvPr/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+mn-lt"/>
              </a:rPr>
              <a:t>New FY TFM 2-4700 guidance available the day after the prior FY financial statements are published</a:t>
            </a:r>
          </a:p>
          <a:p>
            <a:r>
              <a:rPr lang="en-US" sz="2800" dirty="0" err="1">
                <a:latin typeface="+mn-lt"/>
              </a:rPr>
              <a:t>USSGL</a:t>
            </a:r>
            <a:r>
              <a:rPr lang="en-US" sz="2800" dirty="0">
                <a:latin typeface="+mn-lt"/>
              </a:rPr>
              <a:t> crosswalks are published by the end of 1</a:t>
            </a:r>
            <a:r>
              <a:rPr lang="en-US" sz="2800" baseline="30000" dirty="0">
                <a:latin typeface="+mn-lt"/>
              </a:rPr>
              <a:t>st</a:t>
            </a:r>
            <a:r>
              <a:rPr lang="en-US" sz="2800" dirty="0">
                <a:latin typeface="+mn-lt"/>
              </a:rPr>
              <a:t> quarter</a:t>
            </a:r>
          </a:p>
          <a:p>
            <a:r>
              <a:rPr lang="en-US" sz="2800" dirty="0">
                <a:latin typeface="+mn-lt"/>
              </a:rPr>
              <a:t>New FY OMB A-136 guidance available in the spring </a:t>
            </a:r>
          </a:p>
          <a:p>
            <a:r>
              <a:rPr lang="en-US" sz="2800" dirty="0">
                <a:latin typeface="+mn-lt"/>
              </a:rPr>
              <a:t>Agencies able to finalize current year financial statement templates in 2</a:t>
            </a:r>
            <a:r>
              <a:rPr lang="en-US" sz="2800" baseline="30000" dirty="0">
                <a:latin typeface="+mn-lt"/>
              </a:rPr>
              <a:t>nd</a:t>
            </a:r>
            <a:r>
              <a:rPr lang="en-US" sz="2800" dirty="0">
                <a:latin typeface="+mn-lt"/>
              </a:rPr>
              <a:t> quarter</a:t>
            </a:r>
          </a:p>
          <a:p>
            <a:r>
              <a:rPr lang="en-US" sz="2800" dirty="0">
                <a:latin typeface="+mn-lt"/>
              </a:rPr>
              <a:t>3</a:t>
            </a:r>
            <a:r>
              <a:rPr lang="en-US" sz="2800" baseline="30000" dirty="0">
                <a:latin typeface="+mn-lt"/>
              </a:rPr>
              <a:t>rd</a:t>
            </a:r>
            <a:r>
              <a:rPr lang="en-US" sz="2800" dirty="0">
                <a:latin typeface="+mn-lt"/>
              </a:rPr>
              <a:t> quarter and year-end financial statements based on the same set of guidance</a:t>
            </a:r>
          </a:p>
          <a:p>
            <a:r>
              <a:rPr lang="en-US" sz="2800" dirty="0">
                <a:latin typeface="+mn-lt"/>
              </a:rPr>
              <a:t>Agency auditors should be able to do more audit work based on 3</a:t>
            </a:r>
            <a:r>
              <a:rPr lang="en-US" sz="2800" baseline="30000" dirty="0">
                <a:latin typeface="+mn-lt"/>
              </a:rPr>
              <a:t>rd</a:t>
            </a:r>
            <a:r>
              <a:rPr lang="en-US" sz="2800" dirty="0">
                <a:latin typeface="+mn-lt"/>
              </a:rPr>
              <a:t> quarter</a:t>
            </a:r>
          </a:p>
          <a:p>
            <a:endParaRPr lang="en-US" sz="2800" dirty="0"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>
              <a:buSzPct val="85000"/>
              <a:defRPr/>
            </a:pPr>
            <a:endParaRPr lang="en-US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  <a:p>
            <a:pPr lvl="1">
              <a:buSzPct val="85000"/>
              <a:defRPr/>
            </a:pPr>
            <a:endParaRPr lang="en-US" sz="2000" dirty="0">
              <a:solidFill>
                <a:srgbClr val="2929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67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+mn-lt"/>
              </a:rPr>
              <a:t>Approval of GTAS edit overrides for the 1</a:t>
            </a:r>
            <a:r>
              <a:rPr lang="en-US" sz="2600" baseline="30000" dirty="0">
                <a:latin typeface="+mn-lt"/>
              </a:rPr>
              <a:t>st</a:t>
            </a:r>
            <a:r>
              <a:rPr lang="en-US" sz="2600" dirty="0">
                <a:latin typeface="+mn-lt"/>
              </a:rPr>
              <a:t> month, excluding period 12 and the following four critical edits:</a:t>
            </a:r>
          </a:p>
          <a:p>
            <a:pPr lvl="1"/>
            <a:r>
              <a:rPr lang="en-US" sz="2200" dirty="0">
                <a:latin typeface="+mn-lt"/>
              </a:rPr>
              <a:t>Edit 1: Fund Balance with Treasury</a:t>
            </a:r>
          </a:p>
          <a:p>
            <a:pPr lvl="1"/>
            <a:r>
              <a:rPr lang="en-US" sz="2200" dirty="0">
                <a:latin typeface="+mn-lt"/>
              </a:rPr>
              <a:t>Edit 2: Budgetary Resources = Status of Budgetary Resources</a:t>
            </a:r>
          </a:p>
          <a:p>
            <a:pPr lvl="1"/>
            <a:r>
              <a:rPr lang="en-US" sz="2200" dirty="0">
                <a:latin typeface="+mn-lt"/>
              </a:rPr>
              <a:t>Edit 14: SF 133 Proofing</a:t>
            </a:r>
          </a:p>
          <a:p>
            <a:pPr lvl="1"/>
            <a:r>
              <a:rPr lang="en-US" sz="2200" dirty="0">
                <a:latin typeface="+mn-lt"/>
              </a:rPr>
              <a:t>Edit 20: Outlay Reconciliation</a:t>
            </a:r>
          </a:p>
          <a:p>
            <a:r>
              <a:rPr lang="en-US" sz="2600" dirty="0">
                <a:latin typeface="+mn-lt"/>
              </a:rPr>
              <a:t>Provide additional reports/screen information on proposed analytical edits</a:t>
            </a:r>
          </a:p>
          <a:p>
            <a:r>
              <a:rPr lang="en-US" sz="2600" dirty="0">
                <a:latin typeface="+mn-lt"/>
              </a:rPr>
              <a:t>Hold agency specific topics at the end of the IRC meetings</a:t>
            </a:r>
          </a:p>
          <a:p>
            <a:r>
              <a:rPr lang="en-US" sz="2600" dirty="0">
                <a:latin typeface="+mn-lt"/>
              </a:rPr>
              <a:t>Hold GTAS discussions quarterly at the FMSC meetings</a:t>
            </a:r>
          </a:p>
          <a:p>
            <a:r>
              <a:rPr lang="en-US" sz="2600" dirty="0">
                <a:latin typeface="+mn-lt"/>
              </a:rPr>
              <a:t>Incorporate survey/polling questions into CRT and IRC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solidFill>
                  <a:srgbClr val="036A37"/>
                </a:solidFill>
                <a:latin typeface="+mj-lt"/>
              </a:rPr>
              <a:t>Other Proposed Improvements</a:t>
            </a:r>
          </a:p>
        </p:txBody>
      </p:sp>
    </p:spTree>
    <p:extLst>
      <p:ext uri="{BB962C8B-B14F-4D97-AF65-F5344CB8AC3E}">
        <p14:creationId xmlns:p14="http://schemas.microsoft.com/office/powerpoint/2010/main" val="123341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90600"/>
            <a:ext cx="81218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Jaime M.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Saling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Department of the Treasury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Bureau of the Fiscal Service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Jaime.Saling@fiscal.treasury.gov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41051"/>
            <a:ext cx="3571875" cy="139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694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9770</TotalTime>
  <Words>624</Words>
  <Application>Microsoft Office PowerPoint</Application>
  <PresentationFormat>On-screen Show (4:3)</PresentationFormat>
  <Paragraphs>116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KMP</dc:creator>
  <cp:lastModifiedBy>Jaime M. Saling</cp:lastModifiedBy>
  <cp:revision>193</cp:revision>
  <cp:lastPrinted>2019-07-11T12:45:10Z</cp:lastPrinted>
  <dcterms:created xsi:type="dcterms:W3CDTF">2014-08-04T00:16:53Z</dcterms:created>
  <dcterms:modified xsi:type="dcterms:W3CDTF">2021-07-27T15:47:27Z</dcterms:modified>
</cp:coreProperties>
</file>