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2" r:id="rId2"/>
  </p:sldMasterIdLst>
  <p:notesMasterIdLst>
    <p:notesMasterId r:id="rId4"/>
  </p:notesMasterIdLst>
  <p:sldIdLst>
    <p:sldId id="267" r:id="rId3"/>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759"/>
    <a:srgbClr val="215D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7" autoAdjust="0"/>
    <p:restoredTop sz="94660"/>
  </p:normalViewPr>
  <p:slideViewPr>
    <p:cSldViewPr showGuides="1">
      <p:cViewPr varScale="1">
        <p:scale>
          <a:sx n="68" d="100"/>
          <a:sy n="68" d="100"/>
        </p:scale>
        <p:origin x="1314" y="48"/>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27740FB0-00C3-43FF-8FA1-B36CCED5C3C3}" type="datetimeFigureOut">
              <a:rPr lang="en-US" smtClean="0"/>
              <a:pPr/>
              <a:t>4/16/2021</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861E858E-FC7F-4A5E-A224-2E688F070283}" type="slidenum">
              <a:rPr lang="en-US" smtClean="0"/>
              <a:pPr/>
              <a:t>‹#›</a:t>
            </a:fld>
            <a:endParaRPr lang="en-US"/>
          </a:p>
        </p:txBody>
      </p:sp>
    </p:spTree>
    <p:extLst>
      <p:ext uri="{BB962C8B-B14F-4D97-AF65-F5344CB8AC3E}">
        <p14:creationId xmlns:p14="http://schemas.microsoft.com/office/powerpoint/2010/main" val="668275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A130CC6-AF16-4E75-B386-B0184CCD31FF}" type="slidenum">
              <a:rPr lang="en-US" smtClean="0"/>
              <a:pPr/>
              <a:t>‹#›</a:t>
            </a:fld>
            <a:endParaRPr lang="en-US"/>
          </a:p>
        </p:txBody>
      </p:sp>
      <p:sp>
        <p:nvSpPr>
          <p:cNvPr id="7" name="Title 1"/>
          <p:cNvSpPr>
            <a:spLocks noGrp="1"/>
          </p:cNvSpPr>
          <p:nvPr>
            <p:ph type="ctrTitle"/>
          </p:nvPr>
        </p:nvSpPr>
        <p:spPr>
          <a:xfrm>
            <a:off x="685800" y="1752600"/>
            <a:ext cx="7772400" cy="2362199"/>
          </a:xfrm>
          <a:prstGeom prst="rect">
            <a:avLst/>
          </a:prstGeom>
        </p:spPr>
        <p:txBody>
          <a:bodyPr/>
          <a:lstStyle>
            <a:lvl1pPr>
              <a:defRPr sz="3600" b="1">
                <a:solidFill>
                  <a:srgbClr val="073759"/>
                </a:solidFill>
              </a:defRPr>
            </a:lvl1pPr>
          </a:lstStyle>
          <a:p>
            <a:r>
              <a:rPr lang="en-US" dirty="0"/>
              <a:t>Click to edit Master title style</a:t>
            </a:r>
          </a:p>
        </p:txBody>
      </p:sp>
      <p:sp>
        <p:nvSpPr>
          <p:cNvPr id="6" name="Text Placeholder 5"/>
          <p:cNvSpPr>
            <a:spLocks noGrp="1"/>
          </p:cNvSpPr>
          <p:nvPr>
            <p:ph type="body" sz="quarter" idx="13" hasCustomPrompt="1"/>
          </p:nvPr>
        </p:nvSpPr>
        <p:spPr>
          <a:xfrm>
            <a:off x="0" y="6629400"/>
            <a:ext cx="914400" cy="228600"/>
          </a:xfrm>
          <a:prstGeom prst="rect">
            <a:avLst/>
          </a:prstGeom>
        </p:spPr>
        <p:txBody>
          <a:bodyPr wrap="none" lIns="91440" rIns="45720" anchor="ctr" anchorCtr="0"/>
          <a:lstStyle>
            <a:lvl1pPr marL="0" algn="l" defTabSz="914400" rtl="0" eaLnBrk="1" latinLnBrk="0" hangingPunct="1">
              <a:buFontTx/>
              <a:buNone/>
              <a:defRPr lang="en-US" sz="1200" kern="1200" dirty="0" smtClean="0">
                <a:solidFill>
                  <a:schemeClr val="bg1">
                    <a:lumMod val="95000"/>
                  </a:schemeClr>
                </a:solidFill>
                <a:latin typeface="+mn-lt"/>
                <a:ea typeface="+mn-ea"/>
                <a:cs typeface="+mn-cs"/>
              </a:defRPr>
            </a:lvl1pPr>
          </a:lstStyle>
          <a:p>
            <a:pPr lvl="0"/>
            <a:r>
              <a:rPr lang="en-US" dirty="0"/>
              <a:t>1/13/2015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905000"/>
          </a:xfrm>
          <a:prstGeom prst="rect">
            <a:avLst/>
          </a:prstGeom>
        </p:spPr>
        <p:txBody>
          <a:bodyPr/>
          <a:lstStyle>
            <a:lvl1pPr>
              <a:defRPr sz="3600" b="1">
                <a:solidFill>
                  <a:srgbClr val="073759"/>
                </a:solidFill>
              </a:defRPr>
            </a:lvl1pPr>
          </a:lstStyle>
          <a:p>
            <a:r>
              <a:rPr lang="en-US" dirty="0"/>
              <a:t>Click to edit Master title style</a:t>
            </a:r>
          </a:p>
        </p:txBody>
      </p:sp>
      <p:sp>
        <p:nvSpPr>
          <p:cNvPr id="4" name="Date Placeholder 3"/>
          <p:cNvSpPr>
            <a:spLocks noGrp="1"/>
          </p:cNvSpPr>
          <p:nvPr>
            <p:ph type="dt" sz="half" idx="10"/>
          </p:nvPr>
        </p:nvSpPr>
        <p:spPr>
          <a:xfrm>
            <a:off x="0" y="6629400"/>
            <a:ext cx="1219200" cy="228600"/>
          </a:xfrm>
        </p:spPr>
        <p:txBody>
          <a:bodyPr/>
          <a:lstStyle/>
          <a:p>
            <a:fld id="{18CC5F56-1721-4C3A-91B6-9E6FF587119A}" type="datetime1">
              <a:rPr lang="en-US" smtClean="0"/>
              <a:pPr/>
              <a:t>4/16/2021</a:t>
            </a:fld>
            <a:endParaRPr lang="en-US" dirty="0"/>
          </a:p>
        </p:txBody>
      </p:sp>
      <p:sp>
        <p:nvSpPr>
          <p:cNvPr id="6" name="Slide Number Placeholder 5"/>
          <p:cNvSpPr>
            <a:spLocks noGrp="1"/>
          </p:cNvSpPr>
          <p:nvPr>
            <p:ph type="sldNum" sz="quarter" idx="12"/>
          </p:nvPr>
        </p:nvSpPr>
        <p:spPr/>
        <p:txBody>
          <a:bodyPr/>
          <a:lstStyle/>
          <a:p>
            <a:fld id="{9A130CC6-AF16-4E75-B386-B0184CCD31FF}" type="slidenum">
              <a:rPr lang="en-US" smtClean="0"/>
              <a:pPr/>
              <a:t>‹#›</a:t>
            </a:fld>
            <a:endParaRPr lang="en-US"/>
          </a:p>
        </p:txBody>
      </p:sp>
      <p:sp>
        <p:nvSpPr>
          <p:cNvPr id="7" name="Subtitle 2"/>
          <p:cNvSpPr>
            <a:spLocks noGrp="1"/>
          </p:cNvSpPr>
          <p:nvPr>
            <p:ph type="subTitle" idx="1"/>
          </p:nvPr>
        </p:nvSpPr>
        <p:spPr>
          <a:xfrm>
            <a:off x="1371600" y="3429000"/>
            <a:ext cx="6400800" cy="762000"/>
          </a:xfrm>
          <a:prstGeom prst="rect">
            <a:avLst/>
          </a:prstGeom>
        </p:spPr>
        <p:txBody>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33272"/>
          </a:xfrm>
          <a:prstGeom prst="rect">
            <a:avLst/>
          </a:prstGeom>
          <a:solidFill>
            <a:schemeClr val="tx1">
              <a:alpha val="15000"/>
            </a:schemeClr>
          </a:solidFill>
        </p:spPr>
        <p:txBody>
          <a:bodyPr lIns="630936" tIns="27432" rIns="630936" bIns="0" anchor="b" anchorCtr="0"/>
          <a:lstStyle>
            <a:lvl1pPr>
              <a:lnSpc>
                <a:spcPts val="3600"/>
              </a:lnSpc>
              <a:defRPr sz="3600" b="1">
                <a:solidFill>
                  <a:srgbClr val="073759"/>
                </a:solidFill>
              </a:defRPr>
            </a:lvl1pPr>
          </a:lstStyle>
          <a:p>
            <a:r>
              <a:rPr lang="en-US" dirty="0"/>
              <a:t>Title of Content Slide</a:t>
            </a:r>
          </a:p>
        </p:txBody>
      </p:sp>
      <p:sp>
        <p:nvSpPr>
          <p:cNvPr id="3" name="Date Placeholder 3"/>
          <p:cNvSpPr>
            <a:spLocks noGrp="1"/>
          </p:cNvSpPr>
          <p:nvPr>
            <p:ph type="dt" sz="half" idx="2"/>
          </p:nvPr>
        </p:nvSpPr>
        <p:spPr>
          <a:xfrm>
            <a:off x="0" y="6629400"/>
            <a:ext cx="12192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0D538448-5F61-4F0C-9E44-17ED6D091BA2}" type="datetime1">
              <a:rPr lang="en-US" smtClean="0"/>
              <a:pPr/>
              <a:t>4/16/2021</a:t>
            </a:fld>
            <a:endParaRPr lang="en-US" dirty="0"/>
          </a:p>
        </p:txBody>
      </p:sp>
      <p:sp>
        <p:nvSpPr>
          <p:cNvPr id="4"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a:t>Title of Content Slide,</a:t>
            </a:r>
            <a:br>
              <a:rPr lang="en-US" dirty="0"/>
            </a:br>
            <a:r>
              <a:rPr lang="en-US" dirty="0"/>
              <a:t>Two Lines OK if absolutely necessary </a:t>
            </a:r>
          </a:p>
        </p:txBody>
      </p:sp>
      <p:sp>
        <p:nvSpPr>
          <p:cNvPr id="3"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C530FA84-3014-452E-90EC-655BA1AFD1F8}" type="datetime1">
              <a:rPr lang="en-US" smtClean="0"/>
              <a:pPr/>
              <a:t>4/16/2021</a:t>
            </a:fld>
            <a:endParaRPr lang="en-US" dirty="0"/>
          </a:p>
        </p:txBody>
      </p:sp>
      <p:sp>
        <p:nvSpPr>
          <p:cNvPr id="4"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a:t>Title of Content Slide</a:t>
            </a:r>
          </a:p>
        </p:txBody>
      </p:sp>
      <p:sp>
        <p:nvSpPr>
          <p:cNvPr id="6" name="Content Placeholder 5"/>
          <p:cNvSpPr>
            <a:spLocks noGrp="1"/>
          </p:cNvSpPr>
          <p:nvPr>
            <p:ph sz="quarter" idx="13"/>
          </p:nvPr>
        </p:nvSpPr>
        <p:spPr>
          <a:xfrm>
            <a:off x="609600" y="2057400"/>
            <a:ext cx="80772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42D41BD8-F932-40AA-8DAC-647898DB09A3}" type="datetime1">
              <a:rPr lang="en-US" smtClean="0"/>
              <a:pPr/>
              <a:t>4/16/2021</a:t>
            </a:fld>
            <a:endParaRPr lang="en-US" dirty="0"/>
          </a:p>
        </p:txBody>
      </p:sp>
      <p:sp>
        <p:nvSpPr>
          <p:cNvPr id="5"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a:t>Title of Content Slide</a:t>
            </a:r>
          </a:p>
        </p:txBody>
      </p:sp>
      <p:sp>
        <p:nvSpPr>
          <p:cNvPr id="9" name="Picture Placeholder 8"/>
          <p:cNvSpPr>
            <a:spLocks noGrp="1"/>
          </p:cNvSpPr>
          <p:nvPr>
            <p:ph type="pic" sz="quarter" idx="13"/>
          </p:nvPr>
        </p:nvSpPr>
        <p:spPr>
          <a:xfrm>
            <a:off x="228600" y="2057400"/>
            <a:ext cx="8686800" cy="4267200"/>
          </a:xfrm>
          <a:prstGeom prst="rect">
            <a:avLst/>
          </a:prstGeom>
        </p:spPr>
        <p:txBody>
          <a:bodyPr/>
          <a:lstStyle/>
          <a:p>
            <a:endParaRPr lang="en-US"/>
          </a:p>
        </p:txBody>
      </p:sp>
      <p:sp>
        <p:nvSpPr>
          <p:cNvPr id="4" name="Date Placeholder 3"/>
          <p:cNvSpPr>
            <a:spLocks noGrp="1"/>
          </p:cNvSpPr>
          <p:nvPr>
            <p:ph type="dt" sz="half" idx="2"/>
          </p:nvPr>
        </p:nvSpPr>
        <p:spPr>
          <a:xfrm>
            <a:off x="0" y="6629400"/>
            <a:ext cx="12192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57D641EF-B916-441E-B967-F1C0ECBE98A6}" type="datetime1">
              <a:rPr lang="en-US" smtClean="0"/>
              <a:pPr/>
              <a:t>4/16/2021</a:t>
            </a:fld>
            <a:endParaRPr lang="en-US" dirty="0"/>
          </a:p>
        </p:txBody>
      </p:sp>
      <p:sp>
        <p:nvSpPr>
          <p:cNvPr id="5"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9621E8F2-3C63-4A39-B107-2897FF13791E}" type="datetime1">
              <a:rPr lang="en-US" smtClean="0"/>
              <a:pPr/>
              <a:t>4/16/2021</a:t>
            </a:fld>
            <a:endParaRPr lang="en-US" dirty="0"/>
          </a:p>
        </p:txBody>
      </p:sp>
      <p:sp>
        <p:nvSpPr>
          <p:cNvPr id="6"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41ACDED9-1676-4F27-AFD1-3AD00443DDFF}" type="datetime1">
              <a:rPr lang="en-US" smtClean="0"/>
              <a:pPr/>
              <a:t>4/16/2021</a:t>
            </a:fld>
            <a:endParaRPr lang="en-US" dirty="0"/>
          </a:p>
        </p:txBody>
      </p:sp>
      <p:sp>
        <p:nvSpPr>
          <p:cNvPr id="7"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5" r:id="rId2"/>
    <p:sldLayoutId id="2147483666" r:id="rId3"/>
    <p:sldLayoutId id="2147483667" r:id="rId4"/>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66928"/>
            <a:ext cx="9144000" cy="281163"/>
          </a:xfrm>
        </p:spPr>
        <p:txBody>
          <a:bodyPr/>
          <a:lstStyle/>
          <a:p>
            <a:r>
              <a:rPr lang="en-US" sz="1800" dirty="0"/>
              <a:t>Accounting Scenarios EPL Fund</a:t>
            </a:r>
          </a:p>
        </p:txBody>
      </p:sp>
      <p:sp>
        <p:nvSpPr>
          <p:cNvPr id="4" name="Date Placeholder 3"/>
          <p:cNvSpPr>
            <a:spLocks noGrp="1"/>
          </p:cNvSpPr>
          <p:nvPr>
            <p:ph type="dt" sz="half" idx="2"/>
          </p:nvPr>
        </p:nvSpPr>
        <p:spPr/>
        <p:txBody>
          <a:bodyPr/>
          <a:lstStyle/>
          <a:p>
            <a:fld id="{42D41BD8-F932-40AA-8DAC-647898DB09A3}" type="datetime1">
              <a:rPr lang="en-US" smtClean="0"/>
              <a:pPr/>
              <a:t>4/16/2021</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1</a:t>
            </a:fld>
            <a:endParaRPr lang="en-US" dirty="0"/>
          </a:p>
        </p:txBody>
      </p:sp>
      <p:sp>
        <p:nvSpPr>
          <p:cNvPr id="13" name="TextBox 12">
            <a:extLst>
              <a:ext uri="{FF2B5EF4-FFF2-40B4-BE49-F238E27FC236}">
                <a16:creationId xmlns:a16="http://schemas.microsoft.com/office/drawing/2014/main" id="{599D963B-0EE5-41C8-8E5B-2ECDEA38D872}"/>
              </a:ext>
            </a:extLst>
          </p:cNvPr>
          <p:cNvSpPr txBox="1"/>
          <p:nvPr/>
        </p:nvSpPr>
        <p:spPr>
          <a:xfrm>
            <a:off x="0" y="931621"/>
            <a:ext cx="9144000" cy="1200329"/>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i="1" dirty="0"/>
              <a:t>BACKGROUND</a:t>
            </a:r>
          </a:p>
          <a:p>
            <a:r>
              <a:rPr lang="en-US" sz="1000" dirty="0"/>
              <a:t>Section 4001 of the American Rescue Plan Act of 2021 (Public Law 117-2), enacted on March 11, 2021, established a new category of paid leave for selected Federal employees.  Eligibility for the leave is based on certain COVID-19-related qualifying circumstances. This emergency paid leave is funded by a $570 million Emergency Federal Employee Leave Fund (Fund) and administered by OPM.  Amounts in the Fund shall be available for reimbursement to an agency for the use of paid leave under this section by any covered employee of the agency who is unable to work because of certain COVID-19-related qualifying circumstances.  Each agency with covered employees using emergency paid leave must submit to OPM a request for reimbursement from the Fund. </a:t>
            </a:r>
          </a:p>
          <a:p>
            <a:r>
              <a:rPr lang="en-US" sz="1000" dirty="0"/>
              <a:t>OMB/Treasury has established a unique Treasury Account Fund Symbol (TAFS) under OPM agency identification code (024-2021/2022-0806). </a:t>
            </a:r>
          </a:p>
        </p:txBody>
      </p:sp>
      <p:sp>
        <p:nvSpPr>
          <p:cNvPr id="14" name="TextBox 13">
            <a:extLst>
              <a:ext uri="{FF2B5EF4-FFF2-40B4-BE49-F238E27FC236}">
                <a16:creationId xmlns:a16="http://schemas.microsoft.com/office/drawing/2014/main" id="{B2D36444-4ACB-4E6E-90A2-4F2ADBFE6580}"/>
              </a:ext>
            </a:extLst>
          </p:cNvPr>
          <p:cNvSpPr txBox="1"/>
          <p:nvPr/>
        </p:nvSpPr>
        <p:spPr>
          <a:xfrm>
            <a:off x="-8877" y="2606304"/>
            <a:ext cx="9152878" cy="738664"/>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i="1" dirty="0"/>
              <a:t>ACCOUNTING SCENARIOS FOR THE REIMBURSEMENT TRANSACTIONS</a:t>
            </a:r>
          </a:p>
          <a:p>
            <a:r>
              <a:rPr lang="en-US" sz="1000" dirty="0"/>
              <a:t>Agency’s request for reimbursement should be based on disbursements to eligible employees.  The two scenarios below relate to the timing of the reimbursements affecting TAFSs. In this presentation, additional entries related to Budgetary Resources (e.g., appropriation, spending authority from offsetting collections, etc.) of the requesting agency, and the Status for Budgetary Resources (e.g., apportionments, allotments) of OPM and the requesting agency are not shown.</a:t>
            </a:r>
          </a:p>
        </p:txBody>
      </p:sp>
      <p:sp>
        <p:nvSpPr>
          <p:cNvPr id="15" name="TextBox 14">
            <a:extLst>
              <a:ext uri="{FF2B5EF4-FFF2-40B4-BE49-F238E27FC236}">
                <a16:creationId xmlns:a16="http://schemas.microsoft.com/office/drawing/2014/main" id="{3595B0E2-57C9-4D27-A26A-B0992D4DB7DA}"/>
              </a:ext>
            </a:extLst>
          </p:cNvPr>
          <p:cNvSpPr txBox="1"/>
          <p:nvPr/>
        </p:nvSpPr>
        <p:spPr>
          <a:xfrm>
            <a:off x="0" y="2160586"/>
            <a:ext cx="9144000" cy="430887"/>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i="1" dirty="0"/>
              <a:t>PURPOSE</a:t>
            </a:r>
          </a:p>
          <a:p>
            <a:r>
              <a:rPr lang="en-US" sz="1000" dirty="0"/>
              <a:t>To present proposed guidance on the accounting for the emergency paid leave reimbursement activity by OPM and the agencies seeking reimbursements from the Fund.</a:t>
            </a:r>
          </a:p>
        </p:txBody>
      </p:sp>
      <p:sp>
        <p:nvSpPr>
          <p:cNvPr id="28" name="TextBox 27">
            <a:extLst>
              <a:ext uri="{FF2B5EF4-FFF2-40B4-BE49-F238E27FC236}">
                <a16:creationId xmlns:a16="http://schemas.microsoft.com/office/drawing/2014/main" id="{7D028042-2389-4E5C-8D0A-E046DAC2C4DA}"/>
              </a:ext>
            </a:extLst>
          </p:cNvPr>
          <p:cNvSpPr txBox="1"/>
          <p:nvPr/>
        </p:nvSpPr>
        <p:spPr>
          <a:xfrm>
            <a:off x="571500" y="3953152"/>
            <a:ext cx="1143000" cy="307777"/>
          </a:xfrm>
          <a:prstGeom prst="rect">
            <a:avLst/>
          </a:prstGeom>
          <a:noFill/>
        </p:spPr>
        <p:txBody>
          <a:bodyPr wrap="square" rtlCol="0">
            <a:spAutoFit/>
          </a:bodyPr>
          <a:lstStyle/>
          <a:p>
            <a:pPr algn="ctr"/>
            <a:endParaRPr lang="en-US" sz="1400" i="1" dirty="0"/>
          </a:p>
        </p:txBody>
      </p:sp>
      <p:sp>
        <p:nvSpPr>
          <p:cNvPr id="31" name="TextBox 30">
            <a:extLst>
              <a:ext uri="{FF2B5EF4-FFF2-40B4-BE49-F238E27FC236}">
                <a16:creationId xmlns:a16="http://schemas.microsoft.com/office/drawing/2014/main" id="{A1CA2842-6B8C-4732-BD96-753D812D3DAC}"/>
              </a:ext>
            </a:extLst>
          </p:cNvPr>
          <p:cNvSpPr txBox="1"/>
          <p:nvPr/>
        </p:nvSpPr>
        <p:spPr>
          <a:xfrm>
            <a:off x="-1" y="3363528"/>
            <a:ext cx="6713507" cy="430887"/>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i="1" dirty="0"/>
              <a:t>SCENARIO 1 – </a:t>
            </a:r>
            <a:r>
              <a:rPr lang="en-US" sz="1000" i="1" dirty="0"/>
              <a:t>Current year activity, including agencies’ reimbursement requests submitted, approved and paid for emergency paid leave disbursed in FY 2021. </a:t>
            </a:r>
          </a:p>
        </p:txBody>
      </p:sp>
      <p:sp>
        <p:nvSpPr>
          <p:cNvPr id="32" name="TextBox 31">
            <a:extLst>
              <a:ext uri="{FF2B5EF4-FFF2-40B4-BE49-F238E27FC236}">
                <a16:creationId xmlns:a16="http://schemas.microsoft.com/office/drawing/2014/main" id="{CB02263C-C31E-41B5-8F7C-10B737D18B0E}"/>
              </a:ext>
            </a:extLst>
          </p:cNvPr>
          <p:cNvSpPr txBox="1"/>
          <p:nvPr/>
        </p:nvSpPr>
        <p:spPr>
          <a:xfrm>
            <a:off x="-8138" y="3768893"/>
            <a:ext cx="2308471" cy="569387"/>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i="1" dirty="0"/>
              <a:t>a. </a:t>
            </a:r>
            <a:r>
              <a:rPr lang="en-US" sz="1000" i="1" dirty="0"/>
              <a:t>To record the payroll payment (Paid Leave) by the requesting agency.  Also record TC B234 for direct appropriations.</a:t>
            </a:r>
          </a:p>
        </p:txBody>
      </p:sp>
      <p:sp>
        <p:nvSpPr>
          <p:cNvPr id="33" name="TextBox 32">
            <a:extLst>
              <a:ext uri="{FF2B5EF4-FFF2-40B4-BE49-F238E27FC236}">
                <a16:creationId xmlns:a16="http://schemas.microsoft.com/office/drawing/2014/main" id="{4A16E491-72A5-475F-817D-6FE76CEDC834}"/>
              </a:ext>
            </a:extLst>
          </p:cNvPr>
          <p:cNvSpPr txBox="1"/>
          <p:nvPr/>
        </p:nvSpPr>
        <p:spPr>
          <a:xfrm>
            <a:off x="6731677" y="3384628"/>
            <a:ext cx="2301167" cy="1184940"/>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i="1" dirty="0"/>
              <a:t>SCENARIO 2 </a:t>
            </a:r>
            <a:r>
              <a:rPr lang="en-US" sz="1000" i="1" dirty="0"/>
              <a:t>– Subsequent year (FY 2022) activity, including agencies’ reimbursement requests submitted and/or approved in FY 2021 or FY 2022 but paid to the requesting agency for emergency paid leave disbursed in FY 2022. </a:t>
            </a:r>
          </a:p>
        </p:txBody>
      </p:sp>
      <p:graphicFrame>
        <p:nvGraphicFramePr>
          <p:cNvPr id="6" name="Table 5">
            <a:extLst>
              <a:ext uri="{FF2B5EF4-FFF2-40B4-BE49-F238E27FC236}">
                <a16:creationId xmlns:a16="http://schemas.microsoft.com/office/drawing/2014/main" id="{2CA538A3-53AC-4D33-8A4D-7161E7D3400E}"/>
              </a:ext>
            </a:extLst>
          </p:cNvPr>
          <p:cNvGraphicFramePr>
            <a:graphicFrameLocks noGrp="1"/>
          </p:cNvGraphicFramePr>
          <p:nvPr>
            <p:extLst>
              <p:ext uri="{D42A27DB-BD31-4B8C-83A1-F6EECF244321}">
                <p14:modId xmlns:p14="http://schemas.microsoft.com/office/powerpoint/2010/main" val="2570479514"/>
              </p:ext>
            </p:extLst>
          </p:nvPr>
        </p:nvGraphicFramePr>
        <p:xfrm>
          <a:off x="59553" y="4351070"/>
          <a:ext cx="2202865" cy="1479277"/>
        </p:xfrm>
        <a:graphic>
          <a:graphicData uri="http://schemas.openxmlformats.org/drawingml/2006/table">
            <a:tbl>
              <a:tblPr>
                <a:tableStyleId>{5C22544A-7EE6-4342-B048-85BDC9FD1C3A}</a:tableStyleId>
              </a:tblPr>
              <a:tblGrid>
                <a:gridCol w="1605081">
                  <a:extLst>
                    <a:ext uri="{9D8B030D-6E8A-4147-A177-3AD203B41FA5}">
                      <a16:colId xmlns:a16="http://schemas.microsoft.com/office/drawing/2014/main" val="1821513575"/>
                    </a:ext>
                  </a:extLst>
                </a:gridCol>
                <a:gridCol w="278157">
                  <a:extLst>
                    <a:ext uri="{9D8B030D-6E8A-4147-A177-3AD203B41FA5}">
                      <a16:colId xmlns:a16="http://schemas.microsoft.com/office/drawing/2014/main" val="146945337"/>
                    </a:ext>
                  </a:extLst>
                </a:gridCol>
                <a:gridCol w="319627">
                  <a:extLst>
                    <a:ext uri="{9D8B030D-6E8A-4147-A177-3AD203B41FA5}">
                      <a16:colId xmlns:a16="http://schemas.microsoft.com/office/drawing/2014/main" val="4248606211"/>
                    </a:ext>
                  </a:extLst>
                </a:gridCol>
              </a:tblGrid>
              <a:tr h="164669">
                <a:tc>
                  <a:txBody>
                    <a:bodyPr/>
                    <a:lstStyle/>
                    <a:p>
                      <a:pPr algn="ctr" fontAlgn="b"/>
                      <a:r>
                        <a:rPr lang="en-US" sz="1000" b="0" i="0" u="none" strike="noStrike" dirty="0">
                          <a:solidFill>
                            <a:srgbClr val="000000"/>
                          </a:solidFill>
                          <a:effectLst/>
                          <a:latin typeface="Calibri" panose="020F0502020204030204" pitchFamily="34" charset="0"/>
                        </a:rPr>
                        <a:t>Requesting Agency</a:t>
                      </a:r>
                    </a:p>
                  </a:txBody>
                  <a:tcPr marL="9525" marR="9525" marT="9525" marB="0" anchor="b"/>
                </a:tc>
                <a:tc>
                  <a:txBody>
                    <a:bodyPr/>
                    <a:lstStyle/>
                    <a:p>
                      <a:pPr algn="ctr" fontAlgn="b"/>
                      <a:r>
                        <a:rPr lang="en-US" sz="1000" u="none" strike="noStrike">
                          <a:effectLst/>
                        </a:rPr>
                        <a:t>DR</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CR</a:t>
                      </a:r>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4302848"/>
                  </a:ext>
                </a:extLst>
              </a:tr>
              <a:tr h="164669">
                <a:tc>
                  <a:txBody>
                    <a:bodyPr/>
                    <a:lstStyle/>
                    <a:p>
                      <a:pPr algn="l" fontAlgn="b"/>
                      <a:r>
                        <a:rPr lang="en-US" sz="1000" b="1" u="none" strike="noStrike" dirty="0">
                          <a:effectLst/>
                        </a:rPr>
                        <a:t>TC: B102</a:t>
                      </a:r>
                      <a:endParaRPr lang="en-US"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6113532"/>
                  </a:ext>
                </a:extLst>
              </a:tr>
              <a:tr h="164669">
                <a:tc>
                  <a:txBody>
                    <a:bodyPr/>
                    <a:lstStyle/>
                    <a:p>
                      <a:pPr algn="l" fontAlgn="b"/>
                      <a:r>
                        <a:rPr lang="en-US" sz="1000" u="sng" strike="noStrike" dirty="0">
                          <a:effectLst/>
                        </a:rPr>
                        <a:t>Budgetary Entry</a:t>
                      </a:r>
                      <a:endParaRPr lang="en-US" sz="10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3891069"/>
                  </a:ext>
                </a:extLst>
              </a:tr>
              <a:tr h="164669">
                <a:tc>
                  <a:txBody>
                    <a:bodyPr/>
                    <a:lstStyle/>
                    <a:p>
                      <a:pPr algn="l" fontAlgn="b"/>
                      <a:r>
                        <a:rPr lang="en-US" sz="1000" u="none" strike="noStrike" dirty="0">
                          <a:effectLst/>
                        </a:rPr>
                        <a:t>461000 Allotment</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89149"/>
                  </a:ext>
                </a:extLst>
              </a:tr>
              <a:tr h="164669">
                <a:tc>
                  <a:txBody>
                    <a:bodyPr/>
                    <a:lstStyle/>
                    <a:p>
                      <a:pPr algn="l" fontAlgn="b"/>
                      <a:r>
                        <a:rPr lang="en-US" sz="1000" u="none" strike="noStrike" dirty="0">
                          <a:effectLst/>
                        </a:rPr>
                        <a:t>   490200 Del. Orders-Ob Pd</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7144729"/>
                  </a:ext>
                </a:extLst>
              </a:tr>
              <a:tr h="139969">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0530837"/>
                  </a:ext>
                </a:extLst>
              </a:tr>
              <a:tr h="164669">
                <a:tc>
                  <a:txBody>
                    <a:bodyPr/>
                    <a:lstStyle/>
                    <a:p>
                      <a:pPr algn="l" fontAlgn="b"/>
                      <a:r>
                        <a:rPr lang="en-US" sz="1000" u="sng" strike="noStrike">
                          <a:effectLst/>
                        </a:rPr>
                        <a:t>Proprietary Entry</a:t>
                      </a:r>
                      <a:endParaRPr lang="en-US" sz="1000" b="0" i="0" u="sng"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15143181"/>
                  </a:ext>
                </a:extLst>
              </a:tr>
              <a:tr h="164669">
                <a:tc>
                  <a:txBody>
                    <a:bodyPr/>
                    <a:lstStyle/>
                    <a:p>
                      <a:pPr algn="l" fontAlgn="b"/>
                      <a:r>
                        <a:rPr lang="en-US" sz="1000" u="none" strike="noStrike" dirty="0">
                          <a:effectLst/>
                        </a:rPr>
                        <a:t>610000 Operating Exp.</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16564006"/>
                  </a:ext>
                </a:extLst>
              </a:tr>
              <a:tr h="164669">
                <a:tc>
                  <a:txBody>
                    <a:bodyPr/>
                    <a:lstStyle/>
                    <a:p>
                      <a:pPr algn="l" fontAlgn="b"/>
                      <a:r>
                        <a:rPr lang="en-US" sz="1000" u="none" strike="noStrike" dirty="0">
                          <a:effectLst/>
                        </a:rPr>
                        <a:t>  101000 Fund Bal W/</a:t>
                      </a:r>
                      <a:r>
                        <a:rPr lang="en-US" sz="1000" u="none" strike="noStrike" dirty="0" err="1">
                          <a:effectLst/>
                        </a:rPr>
                        <a:t>Treas</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15999468"/>
                  </a:ext>
                </a:extLst>
              </a:tr>
            </a:tbl>
          </a:graphicData>
        </a:graphic>
      </p:graphicFrame>
      <p:graphicFrame>
        <p:nvGraphicFramePr>
          <p:cNvPr id="30" name="Table 29">
            <a:extLst>
              <a:ext uri="{FF2B5EF4-FFF2-40B4-BE49-F238E27FC236}">
                <a16:creationId xmlns:a16="http://schemas.microsoft.com/office/drawing/2014/main" id="{690DF91B-2B67-40DD-AEA6-F54E441A17B8}"/>
              </a:ext>
            </a:extLst>
          </p:cNvPr>
          <p:cNvGraphicFramePr>
            <a:graphicFrameLocks noGrp="1"/>
          </p:cNvGraphicFramePr>
          <p:nvPr>
            <p:extLst>
              <p:ext uri="{D42A27DB-BD31-4B8C-83A1-F6EECF244321}">
                <p14:modId xmlns:p14="http://schemas.microsoft.com/office/powerpoint/2010/main" val="3165825616"/>
              </p:ext>
            </p:extLst>
          </p:nvPr>
        </p:nvGraphicFramePr>
        <p:xfrm>
          <a:off x="2336167" y="4198403"/>
          <a:ext cx="2210034" cy="1457325"/>
        </p:xfrm>
        <a:graphic>
          <a:graphicData uri="http://schemas.openxmlformats.org/drawingml/2006/table">
            <a:tbl>
              <a:tblPr>
                <a:tableStyleId>{5C22544A-7EE6-4342-B048-85BDC9FD1C3A}</a:tableStyleId>
              </a:tblPr>
              <a:tblGrid>
                <a:gridCol w="1520453">
                  <a:extLst>
                    <a:ext uri="{9D8B030D-6E8A-4147-A177-3AD203B41FA5}">
                      <a16:colId xmlns:a16="http://schemas.microsoft.com/office/drawing/2014/main" val="1821513575"/>
                    </a:ext>
                  </a:extLst>
                </a:gridCol>
                <a:gridCol w="306480">
                  <a:extLst>
                    <a:ext uri="{9D8B030D-6E8A-4147-A177-3AD203B41FA5}">
                      <a16:colId xmlns:a16="http://schemas.microsoft.com/office/drawing/2014/main" val="146945337"/>
                    </a:ext>
                  </a:extLst>
                </a:gridCol>
                <a:gridCol w="383101">
                  <a:extLst>
                    <a:ext uri="{9D8B030D-6E8A-4147-A177-3AD203B41FA5}">
                      <a16:colId xmlns:a16="http://schemas.microsoft.com/office/drawing/2014/main" val="4248606211"/>
                    </a:ext>
                  </a:extLst>
                </a:gridCol>
              </a:tblGrid>
              <a:tr h="148675">
                <a:tc>
                  <a:txBody>
                    <a:bodyPr/>
                    <a:lstStyle/>
                    <a:p>
                      <a:pPr algn="ctr" fontAlgn="b"/>
                      <a:r>
                        <a:rPr lang="en-US" sz="1000" b="0" i="0" u="none" strike="noStrike" dirty="0">
                          <a:solidFill>
                            <a:srgbClr val="000000"/>
                          </a:solidFill>
                          <a:effectLst/>
                          <a:latin typeface="Calibri" panose="020F0502020204030204" pitchFamily="34" charset="0"/>
                        </a:rPr>
                        <a:t>OPM</a:t>
                      </a:r>
                    </a:p>
                  </a:txBody>
                  <a:tcPr marL="9525" marR="9525" marT="9525" marB="0" anchor="b"/>
                </a:tc>
                <a:tc>
                  <a:txBody>
                    <a:bodyPr/>
                    <a:lstStyle/>
                    <a:p>
                      <a:pPr algn="ctr" fontAlgn="b"/>
                      <a:r>
                        <a:rPr lang="en-US" sz="1000" u="none" strike="noStrike">
                          <a:effectLst/>
                        </a:rPr>
                        <a:t>DR</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CR</a:t>
                      </a:r>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4302848"/>
                  </a:ext>
                </a:extLst>
              </a:tr>
              <a:tr h="148675">
                <a:tc>
                  <a:txBody>
                    <a:bodyPr/>
                    <a:lstStyle/>
                    <a:p>
                      <a:pPr algn="l" fontAlgn="b"/>
                      <a:r>
                        <a:rPr lang="en-US" sz="1000" b="1" u="none" strike="noStrike" dirty="0">
                          <a:effectLst/>
                        </a:rPr>
                        <a:t>TC: B107</a:t>
                      </a:r>
                      <a:endParaRPr lang="en-US"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6113532"/>
                  </a:ext>
                </a:extLst>
              </a:tr>
              <a:tr h="148675">
                <a:tc>
                  <a:txBody>
                    <a:bodyPr/>
                    <a:lstStyle/>
                    <a:p>
                      <a:pPr algn="l" fontAlgn="b"/>
                      <a:r>
                        <a:rPr lang="en-US" sz="1000" u="sng" strike="noStrike" dirty="0">
                          <a:effectLst/>
                        </a:rPr>
                        <a:t>Budgetary Entry</a:t>
                      </a:r>
                      <a:endParaRPr lang="en-US" sz="10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3891069"/>
                  </a:ext>
                </a:extLst>
              </a:tr>
              <a:tr h="148675">
                <a:tc>
                  <a:txBody>
                    <a:bodyPr/>
                    <a:lstStyle/>
                    <a:p>
                      <a:pPr algn="l" fontAlgn="b"/>
                      <a:r>
                        <a:rPr lang="en-US" sz="1000" u="none" strike="noStrike" dirty="0">
                          <a:effectLst/>
                        </a:rPr>
                        <a:t>461000 Allotment</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89149"/>
                  </a:ext>
                </a:extLst>
              </a:tr>
              <a:tr h="148675">
                <a:tc>
                  <a:txBody>
                    <a:bodyPr/>
                    <a:lstStyle/>
                    <a:p>
                      <a:pPr algn="l" fontAlgn="b"/>
                      <a:r>
                        <a:rPr lang="en-US" sz="1000" u="none" strike="noStrike" dirty="0">
                          <a:effectLst/>
                        </a:rPr>
                        <a:t>   490200 Del. Orders- Ob Pd</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7144729"/>
                  </a:ext>
                </a:extLst>
              </a:tr>
              <a:tr h="146225">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0530837"/>
                  </a:ext>
                </a:extLst>
              </a:tr>
              <a:tr h="148675">
                <a:tc>
                  <a:txBody>
                    <a:bodyPr/>
                    <a:lstStyle/>
                    <a:p>
                      <a:pPr algn="l" fontAlgn="b"/>
                      <a:r>
                        <a:rPr lang="en-US" sz="1000" u="sng" strike="noStrike" dirty="0">
                          <a:effectLst/>
                        </a:rPr>
                        <a:t>Proprietary Entry</a:t>
                      </a:r>
                      <a:endParaRPr lang="en-US" sz="10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15143181"/>
                  </a:ext>
                </a:extLst>
              </a:tr>
              <a:tr h="148675">
                <a:tc>
                  <a:txBody>
                    <a:bodyPr/>
                    <a:lstStyle/>
                    <a:p>
                      <a:pPr algn="l" fontAlgn="b"/>
                      <a:r>
                        <a:rPr lang="en-US" sz="1000" u="none" strike="noStrike" dirty="0">
                          <a:effectLst/>
                        </a:rPr>
                        <a:t>610000 Operating Exp.</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16564006"/>
                  </a:ext>
                </a:extLst>
              </a:tr>
              <a:tr h="148675">
                <a:tc>
                  <a:txBody>
                    <a:bodyPr/>
                    <a:lstStyle/>
                    <a:p>
                      <a:pPr algn="l" fontAlgn="b"/>
                      <a:r>
                        <a:rPr lang="en-US" sz="1000" u="none" strike="noStrike" dirty="0">
                          <a:effectLst/>
                        </a:rPr>
                        <a:t>  101000 Fund Bal W/</a:t>
                      </a:r>
                      <a:r>
                        <a:rPr lang="en-US" sz="1000" u="none" strike="noStrike" dirty="0" err="1">
                          <a:effectLst/>
                        </a:rPr>
                        <a:t>Treas</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15999468"/>
                  </a:ext>
                </a:extLst>
              </a:tr>
            </a:tbl>
          </a:graphicData>
        </a:graphic>
      </p:graphicFrame>
      <p:sp>
        <p:nvSpPr>
          <p:cNvPr id="36" name="TextBox 35">
            <a:extLst>
              <a:ext uri="{FF2B5EF4-FFF2-40B4-BE49-F238E27FC236}">
                <a16:creationId xmlns:a16="http://schemas.microsoft.com/office/drawing/2014/main" id="{5677BA02-F846-4DF5-9F4F-B6D51626663B}"/>
              </a:ext>
            </a:extLst>
          </p:cNvPr>
          <p:cNvSpPr txBox="1"/>
          <p:nvPr/>
        </p:nvSpPr>
        <p:spPr>
          <a:xfrm>
            <a:off x="2317994" y="3792854"/>
            <a:ext cx="2228205" cy="430887"/>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i="1" dirty="0"/>
              <a:t>b. </a:t>
            </a:r>
            <a:r>
              <a:rPr lang="en-US" sz="1000" i="1" dirty="0"/>
              <a:t>To record a disbursement out of the Fund to reimburse requesting agency </a:t>
            </a:r>
          </a:p>
        </p:txBody>
      </p:sp>
      <p:graphicFrame>
        <p:nvGraphicFramePr>
          <p:cNvPr id="40" name="Table 39">
            <a:extLst>
              <a:ext uri="{FF2B5EF4-FFF2-40B4-BE49-F238E27FC236}">
                <a16:creationId xmlns:a16="http://schemas.microsoft.com/office/drawing/2014/main" id="{56F65272-8F57-4184-A91B-76E8C33B41E5}"/>
              </a:ext>
            </a:extLst>
          </p:cNvPr>
          <p:cNvGraphicFramePr>
            <a:graphicFrameLocks noGrp="1"/>
          </p:cNvGraphicFramePr>
          <p:nvPr>
            <p:extLst>
              <p:ext uri="{D42A27DB-BD31-4B8C-83A1-F6EECF244321}">
                <p14:modId xmlns:p14="http://schemas.microsoft.com/office/powerpoint/2010/main" val="3780717167"/>
              </p:ext>
            </p:extLst>
          </p:nvPr>
        </p:nvGraphicFramePr>
        <p:xfrm>
          <a:off x="2336167" y="5643546"/>
          <a:ext cx="2210034" cy="971550"/>
        </p:xfrm>
        <a:graphic>
          <a:graphicData uri="http://schemas.openxmlformats.org/drawingml/2006/table">
            <a:tbl>
              <a:tblPr>
                <a:tableStyleId>{5C22544A-7EE6-4342-B048-85BDC9FD1C3A}</a:tableStyleId>
              </a:tblPr>
              <a:tblGrid>
                <a:gridCol w="1532265">
                  <a:extLst>
                    <a:ext uri="{9D8B030D-6E8A-4147-A177-3AD203B41FA5}">
                      <a16:colId xmlns:a16="http://schemas.microsoft.com/office/drawing/2014/main" val="1821513575"/>
                    </a:ext>
                  </a:extLst>
                </a:gridCol>
                <a:gridCol w="313006">
                  <a:extLst>
                    <a:ext uri="{9D8B030D-6E8A-4147-A177-3AD203B41FA5}">
                      <a16:colId xmlns:a16="http://schemas.microsoft.com/office/drawing/2014/main" val="146945337"/>
                    </a:ext>
                  </a:extLst>
                </a:gridCol>
                <a:gridCol w="364763">
                  <a:extLst>
                    <a:ext uri="{9D8B030D-6E8A-4147-A177-3AD203B41FA5}">
                      <a16:colId xmlns:a16="http://schemas.microsoft.com/office/drawing/2014/main" val="4248606211"/>
                    </a:ext>
                  </a:extLst>
                </a:gridCol>
              </a:tblGrid>
              <a:tr h="123441">
                <a:tc>
                  <a:txBody>
                    <a:bodyPr/>
                    <a:lstStyle/>
                    <a:p>
                      <a:pPr algn="l" fontAlgn="b"/>
                      <a:r>
                        <a:rPr lang="en-US" sz="1000" b="1" u="none" strike="noStrike" dirty="0">
                          <a:effectLst/>
                        </a:rPr>
                        <a:t>TC: B234</a:t>
                      </a:r>
                      <a:endParaRPr lang="en-US"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6113532"/>
                  </a:ext>
                </a:extLst>
              </a:tr>
              <a:tr h="123441">
                <a:tc>
                  <a:txBody>
                    <a:bodyPr/>
                    <a:lstStyle/>
                    <a:p>
                      <a:pPr algn="l" fontAlgn="b"/>
                      <a:r>
                        <a:rPr lang="en-US" sz="1000" u="sng" strike="noStrike" dirty="0">
                          <a:effectLst/>
                        </a:rPr>
                        <a:t>Budgetary Entry</a:t>
                      </a:r>
                      <a:endParaRPr lang="en-US" sz="10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3891069"/>
                  </a:ext>
                </a:extLst>
              </a:tr>
              <a:tr h="104925">
                <a:tc>
                  <a:txBody>
                    <a:bodyPr/>
                    <a:lstStyle/>
                    <a:p>
                      <a:pPr algn="l" fontAlgn="b"/>
                      <a:r>
                        <a:rPr lang="en-US" sz="1000" b="0" i="0" u="none" strike="noStrike" dirty="0">
                          <a:solidFill>
                            <a:srgbClr val="000000"/>
                          </a:solidFill>
                          <a:effectLst/>
                          <a:latin typeface="Calibri" panose="020F0502020204030204" pitchFamily="34" charset="0"/>
                        </a:rPr>
                        <a:t>N/A</a:t>
                      </a: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0530837"/>
                  </a:ext>
                </a:extLst>
              </a:tr>
              <a:tr h="123441">
                <a:tc>
                  <a:txBody>
                    <a:bodyPr/>
                    <a:lstStyle/>
                    <a:p>
                      <a:pPr algn="l" fontAlgn="b"/>
                      <a:r>
                        <a:rPr lang="en-US" sz="1000" u="sng" strike="noStrike">
                          <a:effectLst/>
                        </a:rPr>
                        <a:t>Proprietary Entry</a:t>
                      </a:r>
                      <a:endParaRPr lang="en-US" sz="1000" b="0" i="0" u="sng"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15143181"/>
                  </a:ext>
                </a:extLst>
              </a:tr>
              <a:tr h="123441">
                <a:tc>
                  <a:txBody>
                    <a:bodyPr/>
                    <a:lstStyle/>
                    <a:p>
                      <a:pPr algn="l" fontAlgn="b"/>
                      <a:r>
                        <a:rPr lang="en-US" sz="1000" u="none" strike="noStrike" dirty="0">
                          <a:effectLst/>
                        </a:rPr>
                        <a:t>310710 </a:t>
                      </a:r>
                      <a:r>
                        <a:rPr lang="en-US" sz="1000" u="none" strike="noStrike" dirty="0" err="1">
                          <a:effectLst/>
                        </a:rPr>
                        <a:t>Unexp</a:t>
                      </a:r>
                      <a:r>
                        <a:rPr lang="en-US" sz="1000" u="none" strike="noStrike" dirty="0">
                          <a:effectLst/>
                        </a:rPr>
                        <a:t>. App. Used</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16564006"/>
                  </a:ext>
                </a:extLst>
              </a:tr>
              <a:tr h="123441">
                <a:tc>
                  <a:txBody>
                    <a:bodyPr/>
                    <a:lstStyle/>
                    <a:p>
                      <a:pPr algn="l" fontAlgn="b"/>
                      <a:r>
                        <a:rPr lang="en-US" sz="1000" u="none" strike="noStrike" dirty="0">
                          <a:effectLst/>
                        </a:rPr>
                        <a:t>  570010 Exp Appr – </a:t>
                      </a:r>
                      <a:r>
                        <a:rPr lang="en-US" sz="1000" u="none" strike="noStrike" dirty="0" err="1">
                          <a:effectLst/>
                        </a:rPr>
                        <a:t>Disb</a:t>
                      </a:r>
                      <a:r>
                        <a:rPr lang="en-US" sz="1000" u="none" strike="noStrike" dirty="0">
                          <a:effectLst/>
                        </a:rPr>
                        <a:t>.</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15999468"/>
                  </a:ext>
                </a:extLst>
              </a:tr>
            </a:tbl>
          </a:graphicData>
        </a:graphic>
      </p:graphicFrame>
      <p:graphicFrame>
        <p:nvGraphicFramePr>
          <p:cNvPr id="41" name="Table 40">
            <a:extLst>
              <a:ext uri="{FF2B5EF4-FFF2-40B4-BE49-F238E27FC236}">
                <a16:creationId xmlns:a16="http://schemas.microsoft.com/office/drawing/2014/main" id="{D1498D21-EB9D-4D76-BDCF-A361FFE856D7}"/>
              </a:ext>
            </a:extLst>
          </p:cNvPr>
          <p:cNvGraphicFramePr>
            <a:graphicFrameLocks noGrp="1"/>
          </p:cNvGraphicFramePr>
          <p:nvPr>
            <p:extLst>
              <p:ext uri="{D42A27DB-BD31-4B8C-83A1-F6EECF244321}">
                <p14:modId xmlns:p14="http://schemas.microsoft.com/office/powerpoint/2010/main" val="3832160046"/>
              </p:ext>
            </p:extLst>
          </p:nvPr>
        </p:nvGraphicFramePr>
        <p:xfrm>
          <a:off x="4619949" y="4545236"/>
          <a:ext cx="2075895" cy="1479277"/>
        </p:xfrm>
        <a:graphic>
          <a:graphicData uri="http://schemas.openxmlformats.org/drawingml/2006/table">
            <a:tbl>
              <a:tblPr>
                <a:tableStyleId>{5C22544A-7EE6-4342-B048-85BDC9FD1C3A}</a:tableStyleId>
              </a:tblPr>
              <a:tblGrid>
                <a:gridCol w="1466295">
                  <a:extLst>
                    <a:ext uri="{9D8B030D-6E8A-4147-A177-3AD203B41FA5}">
                      <a16:colId xmlns:a16="http://schemas.microsoft.com/office/drawing/2014/main" val="1821513575"/>
                    </a:ext>
                  </a:extLst>
                </a:gridCol>
                <a:gridCol w="304800">
                  <a:extLst>
                    <a:ext uri="{9D8B030D-6E8A-4147-A177-3AD203B41FA5}">
                      <a16:colId xmlns:a16="http://schemas.microsoft.com/office/drawing/2014/main" val="146945337"/>
                    </a:ext>
                  </a:extLst>
                </a:gridCol>
                <a:gridCol w="304800">
                  <a:extLst>
                    <a:ext uri="{9D8B030D-6E8A-4147-A177-3AD203B41FA5}">
                      <a16:colId xmlns:a16="http://schemas.microsoft.com/office/drawing/2014/main" val="4248606211"/>
                    </a:ext>
                  </a:extLst>
                </a:gridCol>
              </a:tblGrid>
              <a:tr h="164669">
                <a:tc>
                  <a:txBody>
                    <a:bodyPr/>
                    <a:lstStyle/>
                    <a:p>
                      <a:pPr algn="ctr" fontAlgn="b"/>
                      <a:r>
                        <a:rPr lang="en-US" sz="1000" b="0" i="0" u="none" strike="noStrike" dirty="0">
                          <a:solidFill>
                            <a:srgbClr val="000000"/>
                          </a:solidFill>
                          <a:effectLst/>
                          <a:latin typeface="Calibri" panose="020F0502020204030204" pitchFamily="34" charset="0"/>
                        </a:rPr>
                        <a:t>Requesting Agency</a:t>
                      </a:r>
                    </a:p>
                  </a:txBody>
                  <a:tcPr marL="9525" marR="9525" marT="9525" marB="0" anchor="b"/>
                </a:tc>
                <a:tc>
                  <a:txBody>
                    <a:bodyPr/>
                    <a:lstStyle/>
                    <a:p>
                      <a:pPr algn="ctr" fontAlgn="b"/>
                      <a:r>
                        <a:rPr lang="en-US" sz="1000" u="none" strike="noStrike">
                          <a:effectLst/>
                        </a:rPr>
                        <a:t>DR</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CR</a:t>
                      </a:r>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4302848"/>
                  </a:ext>
                </a:extLst>
              </a:tr>
              <a:tr h="164669">
                <a:tc>
                  <a:txBody>
                    <a:bodyPr/>
                    <a:lstStyle/>
                    <a:p>
                      <a:pPr algn="l" fontAlgn="b"/>
                      <a:r>
                        <a:rPr lang="en-US" sz="1000" b="1" u="none" strike="noStrike" dirty="0">
                          <a:effectLst/>
                        </a:rPr>
                        <a:t>TC: C134</a:t>
                      </a:r>
                      <a:endParaRPr lang="en-US"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6113532"/>
                  </a:ext>
                </a:extLst>
              </a:tr>
              <a:tr h="164669">
                <a:tc>
                  <a:txBody>
                    <a:bodyPr/>
                    <a:lstStyle/>
                    <a:p>
                      <a:pPr algn="l" fontAlgn="b"/>
                      <a:r>
                        <a:rPr lang="en-US" sz="1000" u="sng" strike="noStrike" dirty="0">
                          <a:effectLst/>
                        </a:rPr>
                        <a:t>Budgetary Entry</a:t>
                      </a:r>
                      <a:endParaRPr lang="en-US" sz="10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3891069"/>
                  </a:ext>
                </a:extLst>
              </a:tr>
              <a:tr h="164669">
                <a:tc>
                  <a:txBody>
                    <a:bodyPr/>
                    <a:lstStyle/>
                    <a:p>
                      <a:pPr algn="l" fontAlgn="b"/>
                      <a:r>
                        <a:rPr lang="en-US" sz="1000" u="none" strike="noStrike" dirty="0">
                          <a:effectLst/>
                        </a:rPr>
                        <a:t>490200 Del. Orders- Ob Pd</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89149"/>
                  </a:ext>
                </a:extLst>
              </a:tr>
              <a:tr h="1646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u="none" strike="noStrike" dirty="0">
                          <a:effectLst/>
                        </a:rPr>
                        <a:t>   461000 Allotment</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7144729"/>
                  </a:ext>
                </a:extLst>
              </a:tr>
              <a:tr h="139969">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0530837"/>
                  </a:ext>
                </a:extLst>
              </a:tr>
              <a:tr h="164669">
                <a:tc>
                  <a:txBody>
                    <a:bodyPr/>
                    <a:lstStyle/>
                    <a:p>
                      <a:pPr algn="l" fontAlgn="b"/>
                      <a:r>
                        <a:rPr lang="en-US" sz="1000" u="sng" strike="noStrike">
                          <a:effectLst/>
                        </a:rPr>
                        <a:t>Proprietary Entry</a:t>
                      </a:r>
                      <a:endParaRPr lang="en-US" sz="1000" b="0" i="0" u="sng"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15143181"/>
                  </a:ext>
                </a:extLst>
              </a:tr>
              <a:tr h="164669">
                <a:tc>
                  <a:txBody>
                    <a:bodyPr/>
                    <a:lstStyle/>
                    <a:p>
                      <a:pPr algn="l" fontAlgn="b"/>
                      <a:r>
                        <a:rPr lang="en-US" sz="1000" u="none" strike="noStrike" dirty="0">
                          <a:effectLst/>
                        </a:rPr>
                        <a:t>101000 Fund Bal W/</a:t>
                      </a:r>
                      <a:r>
                        <a:rPr lang="en-US" sz="1000" u="none" strike="noStrike" dirty="0" err="1">
                          <a:effectLst/>
                        </a:rPr>
                        <a:t>Treas</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16564006"/>
                  </a:ext>
                </a:extLst>
              </a:tr>
              <a:tr h="164669">
                <a:tc>
                  <a:txBody>
                    <a:bodyPr/>
                    <a:lstStyle/>
                    <a:p>
                      <a:pPr algn="l" fontAlgn="b"/>
                      <a:r>
                        <a:rPr lang="en-US" sz="1000" b="0" i="0" u="none" strike="noStrike" dirty="0">
                          <a:solidFill>
                            <a:srgbClr val="000000"/>
                          </a:solidFill>
                          <a:effectLst/>
                          <a:latin typeface="Calibri" panose="020F0502020204030204" pitchFamily="34" charset="0"/>
                        </a:rPr>
                        <a:t>  </a:t>
                      </a:r>
                      <a:r>
                        <a:rPr lang="en-US" sz="1000" u="none" strike="noStrike" dirty="0">
                          <a:effectLst/>
                        </a:rPr>
                        <a:t>610000 Operating Exp</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15999468"/>
                  </a:ext>
                </a:extLst>
              </a:tr>
            </a:tbl>
          </a:graphicData>
        </a:graphic>
      </p:graphicFrame>
      <p:graphicFrame>
        <p:nvGraphicFramePr>
          <p:cNvPr id="42" name="Table 41">
            <a:extLst>
              <a:ext uri="{FF2B5EF4-FFF2-40B4-BE49-F238E27FC236}">
                <a16:creationId xmlns:a16="http://schemas.microsoft.com/office/drawing/2014/main" id="{81A72678-7AAA-49DC-865B-21ACAF016354}"/>
              </a:ext>
            </a:extLst>
          </p:cNvPr>
          <p:cNvGraphicFramePr>
            <a:graphicFrameLocks noGrp="1"/>
          </p:cNvGraphicFramePr>
          <p:nvPr>
            <p:extLst>
              <p:ext uri="{D42A27DB-BD31-4B8C-83A1-F6EECF244321}">
                <p14:modId xmlns:p14="http://schemas.microsoft.com/office/powerpoint/2010/main" val="3161824111"/>
              </p:ext>
            </p:extLst>
          </p:nvPr>
        </p:nvGraphicFramePr>
        <p:xfrm>
          <a:off x="6765708" y="4593839"/>
          <a:ext cx="2267135" cy="1778589"/>
        </p:xfrm>
        <a:graphic>
          <a:graphicData uri="http://schemas.openxmlformats.org/drawingml/2006/table">
            <a:tbl>
              <a:tblPr>
                <a:tableStyleId>{5C22544A-7EE6-4342-B048-85BDC9FD1C3A}</a:tableStyleId>
              </a:tblPr>
              <a:tblGrid>
                <a:gridCol w="1514075">
                  <a:extLst>
                    <a:ext uri="{9D8B030D-6E8A-4147-A177-3AD203B41FA5}">
                      <a16:colId xmlns:a16="http://schemas.microsoft.com/office/drawing/2014/main" val="1821513575"/>
                    </a:ext>
                  </a:extLst>
                </a:gridCol>
                <a:gridCol w="370325">
                  <a:extLst>
                    <a:ext uri="{9D8B030D-6E8A-4147-A177-3AD203B41FA5}">
                      <a16:colId xmlns:a16="http://schemas.microsoft.com/office/drawing/2014/main" val="146945337"/>
                    </a:ext>
                  </a:extLst>
                </a:gridCol>
                <a:gridCol w="382735">
                  <a:extLst>
                    <a:ext uri="{9D8B030D-6E8A-4147-A177-3AD203B41FA5}">
                      <a16:colId xmlns:a16="http://schemas.microsoft.com/office/drawing/2014/main" val="4248606211"/>
                    </a:ext>
                  </a:extLst>
                </a:gridCol>
              </a:tblGrid>
              <a:tr h="164669">
                <a:tc>
                  <a:txBody>
                    <a:bodyPr/>
                    <a:lstStyle/>
                    <a:p>
                      <a:pPr algn="ctr" fontAlgn="b"/>
                      <a:r>
                        <a:rPr lang="en-US" sz="1000" b="0" i="0" u="none" strike="noStrike" dirty="0">
                          <a:solidFill>
                            <a:srgbClr val="000000"/>
                          </a:solidFill>
                          <a:effectLst/>
                          <a:latin typeface="Calibri" panose="020F0502020204030204" pitchFamily="34" charset="0"/>
                        </a:rPr>
                        <a:t>Requesting Agency</a:t>
                      </a:r>
                    </a:p>
                  </a:txBody>
                  <a:tcPr marL="9525" marR="9525" marT="9525" marB="0" anchor="b"/>
                </a:tc>
                <a:tc>
                  <a:txBody>
                    <a:bodyPr/>
                    <a:lstStyle/>
                    <a:p>
                      <a:pPr algn="ctr" fontAlgn="b"/>
                      <a:r>
                        <a:rPr lang="en-US" sz="1000" u="none" strike="noStrike">
                          <a:effectLst/>
                        </a:rPr>
                        <a:t>DR</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CR</a:t>
                      </a:r>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4302848"/>
                  </a:ext>
                </a:extLst>
              </a:tr>
              <a:tr h="164669">
                <a:tc>
                  <a:txBody>
                    <a:bodyPr/>
                    <a:lstStyle/>
                    <a:p>
                      <a:pPr algn="l" fontAlgn="b"/>
                      <a:r>
                        <a:rPr lang="en-US" sz="1000" b="1" u="none" strike="noStrike" dirty="0">
                          <a:effectLst/>
                        </a:rPr>
                        <a:t>TC: C132</a:t>
                      </a:r>
                      <a:endParaRPr lang="en-US"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6113532"/>
                  </a:ext>
                </a:extLst>
              </a:tr>
              <a:tr h="164669">
                <a:tc>
                  <a:txBody>
                    <a:bodyPr/>
                    <a:lstStyle/>
                    <a:p>
                      <a:pPr algn="l" fontAlgn="b"/>
                      <a:r>
                        <a:rPr lang="en-US" sz="1000" u="sng" strike="noStrike" dirty="0">
                          <a:effectLst/>
                        </a:rPr>
                        <a:t>Budgetary Entry</a:t>
                      </a:r>
                      <a:endParaRPr lang="en-US" sz="10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3891069"/>
                  </a:ext>
                </a:extLst>
              </a:tr>
              <a:tr h="164669">
                <a:tc>
                  <a:txBody>
                    <a:bodyPr/>
                    <a:lstStyle/>
                    <a:p>
                      <a:pPr algn="l" fontAlgn="b"/>
                      <a:r>
                        <a:rPr lang="en-US" sz="1000" b="0" i="0" u="none" strike="noStrike" dirty="0">
                          <a:solidFill>
                            <a:srgbClr val="000000"/>
                          </a:solidFill>
                          <a:effectLst/>
                          <a:latin typeface="Calibri" panose="020F0502020204030204" pitchFamily="34" charset="0"/>
                        </a:rPr>
                        <a:t>497200 Downward Adj. of Prior </a:t>
                      </a:r>
                      <a:r>
                        <a:rPr lang="en-US" sz="1000" b="0" i="0" u="none" strike="noStrike" dirty="0" err="1">
                          <a:solidFill>
                            <a:srgbClr val="000000"/>
                          </a:solidFill>
                          <a:effectLst/>
                          <a:latin typeface="Calibri" panose="020F0502020204030204" pitchFamily="34" charset="0"/>
                        </a:rPr>
                        <a:t>Yr</a:t>
                      </a:r>
                      <a:r>
                        <a:rPr lang="en-US" sz="1000" b="0" i="0" u="none" strike="noStrike" dirty="0">
                          <a:solidFill>
                            <a:srgbClr val="000000"/>
                          </a:solidFill>
                          <a:effectLst/>
                          <a:latin typeface="Calibri" panose="020F0502020204030204" pitchFamily="34" charset="0"/>
                        </a:rPr>
                        <a:t> Pd Del. Orders</a:t>
                      </a: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89149"/>
                  </a:ext>
                </a:extLst>
              </a:tr>
              <a:tr h="164669">
                <a:tc>
                  <a:txBody>
                    <a:bodyPr/>
                    <a:lstStyle/>
                    <a:p>
                      <a:pPr algn="l" fontAlgn="b"/>
                      <a:r>
                        <a:rPr lang="en-US" sz="1000" u="none" strike="noStrike" dirty="0">
                          <a:effectLst/>
                        </a:rPr>
                        <a:t>    445000 </a:t>
                      </a:r>
                      <a:r>
                        <a:rPr lang="en-US" sz="1000" u="none" strike="noStrike" dirty="0" err="1">
                          <a:effectLst/>
                        </a:rPr>
                        <a:t>Unapp</a:t>
                      </a:r>
                      <a:r>
                        <a:rPr lang="en-US" sz="1000" u="none" strike="noStrike" dirty="0">
                          <a:effectLst/>
                        </a:rPr>
                        <a:t>. Auth. Or</a:t>
                      </a:r>
                    </a:p>
                    <a:p>
                      <a:pPr algn="l" fontAlgn="b"/>
                      <a:r>
                        <a:rPr lang="en-US" sz="1000" b="0" i="0" u="none" strike="noStrike" dirty="0">
                          <a:solidFill>
                            <a:srgbClr val="000000"/>
                          </a:solidFill>
                          <a:effectLst/>
                          <a:latin typeface="Calibri" panose="020F0502020204030204" pitchFamily="34" charset="0"/>
                        </a:rPr>
                        <a:t>    465000 Allot. Exp. Auth.</a:t>
                      </a: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7144729"/>
                  </a:ext>
                </a:extLst>
              </a:tr>
              <a:tr h="139969">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0530837"/>
                  </a:ext>
                </a:extLst>
              </a:tr>
              <a:tr h="164669">
                <a:tc>
                  <a:txBody>
                    <a:bodyPr/>
                    <a:lstStyle/>
                    <a:p>
                      <a:pPr algn="l" fontAlgn="b"/>
                      <a:r>
                        <a:rPr lang="en-US" sz="1000" u="sng" strike="noStrike">
                          <a:effectLst/>
                        </a:rPr>
                        <a:t>Proprietary Entry</a:t>
                      </a:r>
                      <a:endParaRPr lang="en-US" sz="1000" b="0" i="0" u="sng"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15143181"/>
                  </a:ext>
                </a:extLst>
              </a:tr>
              <a:tr h="164669">
                <a:tc>
                  <a:txBody>
                    <a:bodyPr/>
                    <a:lstStyle/>
                    <a:p>
                      <a:pPr algn="l" fontAlgn="b"/>
                      <a:r>
                        <a:rPr lang="en-US" sz="1000" u="none" strike="noStrike" dirty="0">
                          <a:effectLst/>
                        </a:rPr>
                        <a:t>101000 Fund Bal W/</a:t>
                      </a:r>
                      <a:r>
                        <a:rPr lang="en-US" sz="1000" u="none" strike="noStrike" dirty="0" err="1">
                          <a:effectLst/>
                        </a:rPr>
                        <a:t>Treas</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16564006"/>
                  </a:ext>
                </a:extLst>
              </a:tr>
              <a:tr h="164669">
                <a:tc>
                  <a:txBody>
                    <a:bodyPr/>
                    <a:lstStyle/>
                    <a:p>
                      <a:pPr algn="l" fontAlgn="b"/>
                      <a:r>
                        <a:rPr lang="en-US" sz="1000" b="0" i="0" u="none" strike="noStrike" dirty="0">
                          <a:solidFill>
                            <a:srgbClr val="000000"/>
                          </a:solidFill>
                          <a:effectLst/>
                          <a:latin typeface="Calibri" panose="020F0502020204030204" pitchFamily="34" charset="0"/>
                        </a:rPr>
                        <a:t>  </a:t>
                      </a:r>
                      <a:r>
                        <a:rPr lang="en-US" sz="1000" u="none" strike="noStrike" dirty="0">
                          <a:effectLst/>
                        </a:rPr>
                        <a:t>610000 Operating Exp</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000" u="none" strike="noStrike" dirty="0">
                          <a:effectLst/>
                        </a:rPr>
                        <a:t>50</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15999468"/>
                  </a:ext>
                </a:extLst>
              </a:tr>
            </a:tbl>
          </a:graphicData>
        </a:graphic>
      </p:graphicFrame>
      <p:sp>
        <p:nvSpPr>
          <p:cNvPr id="43" name="TextBox 42">
            <a:extLst>
              <a:ext uri="{FF2B5EF4-FFF2-40B4-BE49-F238E27FC236}">
                <a16:creationId xmlns:a16="http://schemas.microsoft.com/office/drawing/2014/main" id="{A5D73193-27DF-4C9D-AB75-6883C799BA4E}"/>
              </a:ext>
            </a:extLst>
          </p:cNvPr>
          <p:cNvSpPr txBox="1"/>
          <p:nvPr/>
        </p:nvSpPr>
        <p:spPr>
          <a:xfrm>
            <a:off x="4564371" y="3792854"/>
            <a:ext cx="2149135" cy="723275"/>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i="1" dirty="0"/>
              <a:t>c. </a:t>
            </a:r>
            <a:r>
              <a:rPr lang="en-US" sz="1000" i="1" dirty="0"/>
              <a:t>To record the reimbursement entry as refunds collected to paid obligations.  Also, reverse TC B234 for direct appropriations.</a:t>
            </a:r>
          </a:p>
        </p:txBody>
      </p:sp>
    </p:spTree>
    <p:extLst>
      <p:ext uri="{BB962C8B-B14F-4D97-AF65-F5344CB8AC3E}">
        <p14:creationId xmlns:p14="http://schemas.microsoft.com/office/powerpoint/2010/main" val="2018493646"/>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TotalTime>
  <Words>581</Words>
  <Application>Microsoft Office PowerPoint</Application>
  <PresentationFormat>On-screen Show (4:3)</PresentationFormat>
  <Paragraphs>80</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2_Office Theme</vt:lpstr>
      <vt:lpstr>3_Office Theme</vt:lpstr>
      <vt:lpstr>Accounting Scenarios EPL Fund</vt:lpstr>
    </vt:vector>
  </TitlesOfParts>
  <Company>Office of Personnel Mangement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of Personnel Management</dc:creator>
  <cp:lastModifiedBy>Joshua E. Hudkins</cp:lastModifiedBy>
  <cp:revision>145</cp:revision>
  <cp:lastPrinted>2017-08-30T11:07:52Z</cp:lastPrinted>
  <dcterms:created xsi:type="dcterms:W3CDTF">2014-04-25T20:26:28Z</dcterms:created>
  <dcterms:modified xsi:type="dcterms:W3CDTF">2021-04-16T14:15:14Z</dcterms:modified>
</cp:coreProperties>
</file>