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71" r:id="rId5"/>
    <p:sldId id="282" r:id="rId6"/>
    <p:sldId id="335" r:id="rId7"/>
    <p:sldId id="336" r:id="rId8"/>
    <p:sldId id="333" r:id="rId9"/>
    <p:sldId id="334" r:id="rId10"/>
    <p:sldId id="337" r:id="rId11"/>
    <p:sldId id="33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249" autoAdjust="0"/>
  </p:normalViewPr>
  <p:slideViewPr>
    <p:cSldViewPr snapToGrid="0">
      <p:cViewPr varScale="1">
        <p:scale>
          <a:sx n="86" d="100"/>
          <a:sy n="86" d="100"/>
        </p:scale>
        <p:origin x="11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FFD76-BE0E-491C-A2F7-F0C51D912A6B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B4E4A-5F6B-4009-88D7-DA41498AC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49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BB4E4A-5F6B-4009-88D7-DA41498AC2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668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BB4E4A-5F6B-4009-88D7-DA41498AC2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46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C5180-0F44-4B62-84A5-0325E672477F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60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C5180-0F44-4B62-84A5-0325E672477F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9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C5180-0F44-4B62-84A5-0325E672477F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49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 userDrawn="1"/>
        </p:nvSpPr>
        <p:spPr>
          <a:xfrm>
            <a:off x="304800" y="965676"/>
            <a:ext cx="11582400" cy="520652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304800" y="6232022"/>
            <a:ext cx="11582400" cy="0"/>
          </a:xfrm>
          <a:prstGeom prst="line">
            <a:avLst/>
          </a:prstGeom>
          <a:ln w="952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4"/>
          <p:cNvSpPr txBox="1">
            <a:spLocks/>
          </p:cNvSpPr>
          <p:nvPr userDrawn="1"/>
        </p:nvSpPr>
        <p:spPr>
          <a:xfrm>
            <a:off x="3449909" y="6389370"/>
            <a:ext cx="5292185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800" kern="1200">
                <a:solidFill>
                  <a:srgbClr val="04325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30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200" b="1" spc="300">
                <a:latin typeface="Arial" panose="020B0604020202020204" pitchFamily="34" charset="0"/>
                <a:cs typeface="Arial" panose="020B0604020202020204" pitchFamily="34" charset="0"/>
              </a:rPr>
              <a:t>EAD </a:t>
            </a:r>
            <a:r>
              <a:rPr lang="en-US" sz="1400" b="1" spc="30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spc="300">
                <a:latin typeface="Arial" panose="020B0604020202020204" pitchFamily="34" charset="0"/>
                <a:cs typeface="Arial" panose="020B0604020202020204" pitchFamily="34" charset="0"/>
              </a:rPr>
              <a:t>RANSFORM </a:t>
            </a:r>
            <a:r>
              <a:rPr lang="en-US" sz="1400" b="1" spc="300"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1600" b="1" spc="30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200" b="1" spc="300">
                <a:latin typeface="Arial" panose="020B0604020202020204" pitchFamily="34" charset="0"/>
                <a:cs typeface="Arial" panose="020B0604020202020204" pitchFamily="34" charset="0"/>
              </a:rPr>
              <a:t>ELIVER</a:t>
            </a:r>
            <a:endParaRPr lang="en-US" sz="1800" b="1" spc="3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304800" y="892996"/>
            <a:ext cx="11582400" cy="0"/>
          </a:xfrm>
          <a:prstGeom prst="line">
            <a:avLst/>
          </a:prstGeom>
          <a:ln w="28575">
            <a:solidFill>
              <a:srgbClr val="0432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203200" y="6400800"/>
            <a:ext cx="1524000" cy="304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en-US" sz="1400" baseline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fld id="{23B54F64-4D77-425A-BD5E-0504AD8FCA49}" type="slidenum"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 descr="4C_FS_HORZ_wTreasuryTa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400" y="6256947"/>
            <a:ext cx="2336800" cy="553453"/>
          </a:xfrm>
          <a:prstGeom prst="rect">
            <a:avLst/>
          </a:prstGeom>
        </p:spPr>
      </p:pic>
      <p:sp>
        <p:nvSpPr>
          <p:cNvPr id="22" name="Content Placeholder 21"/>
          <p:cNvSpPr>
            <a:spLocks noGrp="1"/>
          </p:cNvSpPr>
          <p:nvPr>
            <p:ph sz="quarter" idx="10" hasCustomPrompt="1"/>
          </p:nvPr>
        </p:nvSpPr>
        <p:spPr>
          <a:xfrm>
            <a:off x="304800" y="965676"/>
            <a:ext cx="11582400" cy="5206524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text 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1"/>
          <p:cNvSpPr>
            <a:spLocks noGrp="1"/>
          </p:cNvSpPr>
          <p:nvPr>
            <p:ph sz="quarter" idx="11" hasCustomPrompt="1"/>
          </p:nvPr>
        </p:nvSpPr>
        <p:spPr>
          <a:xfrm>
            <a:off x="304800" y="152400"/>
            <a:ext cx="11582400" cy="685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3815234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scal Servic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129251"/>
            <a:ext cx="12192000" cy="720703"/>
          </a:xfrm>
          <a:prstGeom prst="rect">
            <a:avLst/>
          </a:prstGeom>
          <a:solidFill>
            <a:srgbClr val="01285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012856"/>
              </a:solidFill>
            </a:endParaRPr>
          </a:p>
        </p:txBody>
      </p:sp>
      <p:pic>
        <p:nvPicPr>
          <p:cNvPr id="6" name="Picture 2" descr="http://fiscalservice.treasuryecm.gov/fs/support/GAC/StyleGuideLogos/Fiscal%20Service%20-%20Horizontal%20-%20Color%20-%20Treasury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345820"/>
            <a:ext cx="6949439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2286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C5180-0F44-4B62-84A5-0325E672477F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8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C5180-0F44-4B62-84A5-0325E672477F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34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C5180-0F44-4B62-84A5-0325E672477F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8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C5180-0F44-4B62-84A5-0325E672477F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1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C5180-0F44-4B62-84A5-0325E672477F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986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C5180-0F44-4B62-84A5-0325E672477F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60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C5180-0F44-4B62-84A5-0325E672477F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46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C5180-0F44-4B62-84A5-0325E672477F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9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C5180-0F44-4B62-84A5-0325E672477F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1F475-EEE6-42BD-8A72-F7A53B517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66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.Adams@fiscal.treasury.gov" TargetMode="External"/><Relationship Id="rId2" Type="http://schemas.openxmlformats.org/officeDocument/2006/relationships/hyperlink" Target="mailto:Alexander.Abshire@Fiscal.Treasury.gov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038350" y="2809875"/>
            <a:ext cx="8584346" cy="1238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4325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z="7000" dirty="0">
                <a:latin typeface="Arial"/>
                <a:cs typeface="Arial"/>
              </a:rPr>
              <a:t>GTAS Updates</a:t>
            </a:r>
            <a:r>
              <a:rPr lang="en-US" sz="4800" dirty="0">
                <a:latin typeface="Arial"/>
                <a:cs typeface="Arial"/>
              </a:rPr>
              <a:t> </a:t>
            </a:r>
            <a:endParaRPr lang="en-US" sz="48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219222" y="4191000"/>
            <a:ext cx="8296379" cy="83820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 baseline="0">
                <a:solidFill>
                  <a:srgbClr val="04325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>
                <a:latin typeface="Arial"/>
                <a:cs typeface="Arial"/>
              </a:rPr>
              <a:t>Alex Abshire</a:t>
            </a:r>
            <a:endParaRPr lang="en-US" dirty="0"/>
          </a:p>
          <a:p>
            <a:pPr>
              <a:defRPr/>
            </a:pPr>
            <a:r>
              <a:rPr lang="en-US" dirty="0"/>
              <a:t>April 2021</a:t>
            </a:r>
          </a:p>
        </p:txBody>
      </p:sp>
    </p:spTree>
    <p:extLst>
      <p:ext uri="{BB962C8B-B14F-4D97-AF65-F5344CB8AC3E}">
        <p14:creationId xmlns:p14="http://schemas.microsoft.com/office/powerpoint/2010/main" val="1131554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Can we utilize our GTAS ATB’s in our Data Act File submissions?  </a:t>
            </a:r>
          </a:p>
          <a:p>
            <a:pPr lvl="1"/>
            <a:r>
              <a:rPr lang="en-US" dirty="0"/>
              <a:t>Yes, currently all of the data is contained within GTAS for File A</a:t>
            </a:r>
          </a:p>
          <a:p>
            <a:pPr lvl="1"/>
            <a:r>
              <a:rPr lang="en-US" dirty="0"/>
              <a:t>Data Act broker currently has the capability to generate the File A submission for agencies from the GTAS data that feeds into the broker</a:t>
            </a:r>
          </a:p>
          <a:p>
            <a:r>
              <a:rPr lang="en-US" dirty="0"/>
              <a:t>What about the Data Act File B submission? </a:t>
            </a:r>
          </a:p>
          <a:p>
            <a:pPr lvl="1"/>
            <a:r>
              <a:rPr lang="en-US" dirty="0"/>
              <a:t>GTAS currently has all of the needed data except:</a:t>
            </a:r>
          </a:p>
          <a:p>
            <a:pPr lvl="2"/>
            <a:r>
              <a:rPr lang="en-US" dirty="0"/>
              <a:t>Budget Object Class (BOC)</a:t>
            </a:r>
          </a:p>
          <a:p>
            <a:pPr lvl="2"/>
            <a:r>
              <a:rPr lang="en-US" dirty="0"/>
              <a:t>Program Activity Code</a:t>
            </a:r>
          </a:p>
          <a:p>
            <a:r>
              <a:rPr lang="en-US" dirty="0"/>
              <a:t>Data Act File C submission</a:t>
            </a:r>
          </a:p>
          <a:p>
            <a:pPr lvl="1"/>
            <a:r>
              <a:rPr lang="en-US" dirty="0"/>
              <a:t>There are currently no plans for GTAS data to be able to generate File C for agencies</a:t>
            </a:r>
          </a:p>
          <a:p>
            <a:pPr marL="57150" indent="0" algn="r">
              <a:buNone/>
            </a:pPr>
            <a:endParaRPr lang="en-US" dirty="0"/>
          </a:p>
          <a:p>
            <a:pPr marL="57150" indent="0" algn="r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Utilizing GTAS data for Data Act submissions</a:t>
            </a:r>
          </a:p>
        </p:txBody>
      </p:sp>
    </p:spTree>
    <p:extLst>
      <p:ext uri="{BB962C8B-B14F-4D97-AF65-F5344CB8AC3E}">
        <p14:creationId xmlns:p14="http://schemas.microsoft.com/office/powerpoint/2010/main" val="1154735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A940A3-89FF-4CF0-89E5-4C57810FF05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4-Character Code within GTAS bulk file (no decimal places)</a:t>
            </a:r>
          </a:p>
          <a:p>
            <a:r>
              <a:rPr lang="en-US" dirty="0"/>
              <a:t>GTAS will be ready to accept BOC’s beginning this summer of 2021</a:t>
            </a:r>
          </a:p>
          <a:p>
            <a:pPr lvl="1"/>
            <a:r>
              <a:rPr lang="en-US" dirty="0"/>
              <a:t>Agencies can start submitting BOC at that time</a:t>
            </a:r>
          </a:p>
          <a:p>
            <a:pPr lvl="1"/>
            <a:r>
              <a:rPr lang="en-US" dirty="0"/>
              <a:t>It will not be required until a later date</a:t>
            </a:r>
          </a:p>
          <a:p>
            <a:r>
              <a:rPr lang="en-US" dirty="0"/>
              <a:t>The list of acceptable BOC values to use in GTAS bulk file will be provided</a:t>
            </a:r>
          </a:p>
          <a:p>
            <a:r>
              <a:rPr lang="en-US" dirty="0"/>
              <a:t>Initially 3 digits will only be used with the 4</a:t>
            </a:r>
            <a:r>
              <a:rPr lang="en-US" baseline="30000" dirty="0"/>
              <a:t>th</a:t>
            </a:r>
            <a:r>
              <a:rPr lang="en-US" dirty="0"/>
              <a:t> digit being a placeholder </a:t>
            </a:r>
          </a:p>
          <a:p>
            <a:pPr lvl="1"/>
            <a:r>
              <a:rPr lang="en-US" dirty="0"/>
              <a:t>Leaves room for flexibility in the future with minimal impact to agencies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95C96-A75D-4A9D-AB0E-44097DEFA26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Budget Object Class (BOC)</a:t>
            </a:r>
          </a:p>
        </p:txBody>
      </p:sp>
    </p:spTree>
    <p:extLst>
      <p:ext uri="{BB962C8B-B14F-4D97-AF65-F5344CB8AC3E}">
        <p14:creationId xmlns:p14="http://schemas.microsoft.com/office/powerpoint/2010/main" val="1320366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FA7C21-9228-4FD7-8C59-1E2BDE64488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Future enhancement to GTAS</a:t>
            </a:r>
          </a:p>
          <a:p>
            <a:r>
              <a:rPr lang="en-US" dirty="0"/>
              <a:t>There is currently an internal project within OMB to look further into the Program Activity Code before implementing in GTAS</a:t>
            </a:r>
          </a:p>
          <a:p>
            <a:pPr lvl="1"/>
            <a:r>
              <a:rPr lang="en-US" dirty="0"/>
              <a:t>Will be implemented at a later date</a:t>
            </a:r>
          </a:p>
          <a:p>
            <a:pPr lvl="1"/>
            <a:r>
              <a:rPr lang="en-US" dirty="0"/>
              <a:t>Fiscal Service/OMB will communicate this out once the GTAS implementation date has been finalized</a:t>
            </a:r>
          </a:p>
          <a:p>
            <a:r>
              <a:rPr lang="en-US" dirty="0"/>
              <a:t>Automates File B in Data Act broker from GTAS data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34C98-DB94-4BF0-8DEE-05BE30599D2A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Program Activity Code</a:t>
            </a:r>
          </a:p>
        </p:txBody>
      </p:sp>
    </p:spTree>
    <p:extLst>
      <p:ext uri="{BB962C8B-B14F-4D97-AF65-F5344CB8AC3E}">
        <p14:creationId xmlns:p14="http://schemas.microsoft.com/office/powerpoint/2010/main" val="4032041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5818740-F1BC-4715-95E6-EB1A94AE4C5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Currently the DEFC is a 1 alpha character format</a:t>
            </a:r>
          </a:p>
          <a:p>
            <a:pPr lvl="1"/>
            <a:r>
              <a:rPr lang="en-US" dirty="0"/>
              <a:t>Expanding the DEFC due to remaining available characters</a:t>
            </a:r>
          </a:p>
          <a:p>
            <a:r>
              <a:rPr lang="en-US" dirty="0"/>
              <a:t>DEFC will be updated to be a 3 alpha character field</a:t>
            </a:r>
          </a:p>
          <a:p>
            <a:r>
              <a:rPr lang="en-US" dirty="0"/>
              <a:t>Fiscal Service will be ready to accept the updated format in Summer 2021</a:t>
            </a:r>
          </a:p>
          <a:p>
            <a:pPr lvl="1"/>
            <a:r>
              <a:rPr lang="en-US" dirty="0"/>
              <a:t>Exact date will be communicated to agencies once GTAS deployment date has been finalized</a:t>
            </a:r>
          </a:p>
          <a:p>
            <a:r>
              <a:rPr lang="en-US" dirty="0"/>
              <a:t>Fiscal Service will be able to accept 1-digit or 3-digit DEFC during implementation phase </a:t>
            </a:r>
          </a:p>
          <a:p>
            <a:pPr lvl="1"/>
            <a:r>
              <a:rPr lang="en-US" dirty="0"/>
              <a:t>We will be converting the 1-digit DEFC to the 3-digit systematically in GTAS</a:t>
            </a:r>
          </a:p>
          <a:p>
            <a:r>
              <a:rPr lang="en-US" dirty="0"/>
              <a:t>This will be required for agencies at a later date</a:t>
            </a:r>
          </a:p>
          <a:p>
            <a:pPr lvl="1"/>
            <a:r>
              <a:rPr lang="en-US" dirty="0"/>
              <a:t>Fiscal Service/OMB will communicate this out when date has been finalized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52DF8-898A-4127-92E8-6126EBDCC4E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Disaster Emergency Fund Code (DEFC)</a:t>
            </a:r>
          </a:p>
        </p:txBody>
      </p:sp>
    </p:spTree>
    <p:extLst>
      <p:ext uri="{BB962C8B-B14F-4D97-AF65-F5344CB8AC3E}">
        <p14:creationId xmlns:p14="http://schemas.microsoft.com/office/powerpoint/2010/main" val="4018529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B270F0-0AA9-4334-9763-E362C7EF4BB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4-character Alphanumeric field</a:t>
            </a:r>
          </a:p>
          <a:p>
            <a:r>
              <a:rPr lang="en-US" dirty="0"/>
              <a:t>Provides the ability to track spending at a lower, more detail level within a DEFC/Public Law</a:t>
            </a:r>
          </a:p>
          <a:p>
            <a:pPr lvl="1"/>
            <a:r>
              <a:rPr lang="en-US" dirty="0"/>
              <a:t>Multiple disasters could be contained within a single Public Law</a:t>
            </a:r>
          </a:p>
          <a:p>
            <a:r>
              <a:rPr lang="en-US" dirty="0"/>
              <a:t>Event Indicator will be required beginning with Obligations and through Outlays within the GTAS bulk file</a:t>
            </a:r>
          </a:p>
          <a:p>
            <a:pPr lvl="1"/>
            <a:r>
              <a:rPr lang="en-US" dirty="0"/>
              <a:t>EI will be required on all 48XXXX and 49XXXX USSGL accounts</a:t>
            </a:r>
          </a:p>
          <a:p>
            <a:r>
              <a:rPr lang="en-US" dirty="0"/>
              <a:t>The goal is to be available within GTAS FY2022</a:t>
            </a:r>
          </a:p>
          <a:p>
            <a:r>
              <a:rPr lang="en-US" dirty="0"/>
              <a:t>This will be required for agencies at a later date</a:t>
            </a:r>
          </a:p>
          <a:p>
            <a:pPr lvl="1"/>
            <a:r>
              <a:rPr lang="en-US" dirty="0"/>
              <a:t>Fiscal Service will communicate this out when date has been finalized</a:t>
            </a:r>
          </a:p>
          <a:p>
            <a:pPr lvl="1"/>
            <a:r>
              <a:rPr lang="en-US" dirty="0"/>
              <a:t>Date will coincide with the requirement of the 3-digit DEFC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62CEB-8D9E-49CE-95AB-5E10724FE9D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Event Indicator (EI)</a:t>
            </a:r>
          </a:p>
        </p:txBody>
      </p:sp>
    </p:spTree>
    <p:extLst>
      <p:ext uri="{BB962C8B-B14F-4D97-AF65-F5344CB8AC3E}">
        <p14:creationId xmlns:p14="http://schemas.microsoft.com/office/powerpoint/2010/main" val="305876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21A373-5E27-4EF1-99ED-1F47E7061A2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Fiscal Service met with all Significant Entities in 2020 regarding generating financial statements from GTAS </a:t>
            </a:r>
          </a:p>
          <a:p>
            <a:r>
              <a:rPr lang="en-US" dirty="0"/>
              <a:t>A request we received was being able to generate financial statements at a bureau or sub-component level </a:t>
            </a:r>
          </a:p>
          <a:p>
            <a:r>
              <a:rPr lang="en-US" dirty="0"/>
              <a:t>Fiscal Service is looking to implement a bureau code within the GTAS bulk file to enable this functionality within GTAS</a:t>
            </a:r>
          </a:p>
          <a:p>
            <a:pPr lvl="1"/>
            <a:r>
              <a:rPr lang="en-US" dirty="0"/>
              <a:t>This will not be required for agencies that are generating statements at the department/FR Entity level</a:t>
            </a:r>
          </a:p>
          <a:p>
            <a:pPr lvl="1"/>
            <a:r>
              <a:rPr lang="en-US" dirty="0"/>
              <a:t>Currently analyzing different types of functionality within GTAS to accept multiple types of bulk files 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CDD40-214F-4E91-89C1-0B444D8C2BC3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Bureau Code</a:t>
            </a:r>
          </a:p>
        </p:txBody>
      </p:sp>
    </p:spTree>
    <p:extLst>
      <p:ext uri="{BB962C8B-B14F-4D97-AF65-F5344CB8AC3E}">
        <p14:creationId xmlns:p14="http://schemas.microsoft.com/office/powerpoint/2010/main" val="1644072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36104" y="304800"/>
            <a:ext cx="9803295" cy="685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Contact Information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52245" y="2464149"/>
            <a:ext cx="4243755" cy="3252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indent="-914400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Alex Abshire, Supervisory Accountant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91440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General Ledger &amp; Advisory Branch </a:t>
            </a:r>
          </a:p>
          <a:p>
            <a:pPr marL="182880" indent="-91440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Bureau of the Fiscal Service</a:t>
            </a:r>
          </a:p>
          <a:p>
            <a:pPr marL="182880" indent="-91440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(304) 480-8383</a:t>
            </a:r>
          </a:p>
          <a:p>
            <a:pPr marL="182880" indent="-914400">
              <a:spcAft>
                <a:spcPts val="800"/>
              </a:spcAf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Alexander.Abshire@fiscal.treasury.gov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914400">
              <a:spcAft>
                <a:spcPts val="800"/>
              </a:spcAft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914400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Dan Adams, Senior Accountant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91440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General Ledger &amp; Advisory Branch </a:t>
            </a:r>
          </a:p>
          <a:p>
            <a:pPr marL="182880" indent="-91440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Bureau of the Fiscal Service</a:t>
            </a:r>
          </a:p>
          <a:p>
            <a:pPr marL="182880" indent="-91440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(304) 480-5152</a:t>
            </a:r>
          </a:p>
          <a:p>
            <a:pPr marL="182880" indent="-91440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Daniel.Adams@fiscal.treasury.gov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" indent="-914400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046" y="1219201"/>
            <a:ext cx="3571875" cy="1092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rame 8"/>
          <p:cNvSpPr/>
          <p:nvPr/>
        </p:nvSpPr>
        <p:spPr>
          <a:xfrm>
            <a:off x="6941710" y="3429000"/>
            <a:ext cx="4419600" cy="1143000"/>
          </a:xfrm>
          <a:prstGeom prst="frame">
            <a:avLst/>
          </a:prstGeom>
          <a:solidFill>
            <a:srgbClr val="036A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GTAS Questions: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GTAS.Team@fiscal.treasury.gov</a:t>
            </a:r>
          </a:p>
        </p:txBody>
      </p:sp>
    </p:spTree>
    <p:extLst>
      <p:ext uri="{BB962C8B-B14F-4D97-AF65-F5344CB8AC3E}">
        <p14:creationId xmlns:p14="http://schemas.microsoft.com/office/powerpoint/2010/main" val="2532072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BE55305FEDC3419F7599850EB5FA3C" ma:contentTypeVersion="2" ma:contentTypeDescription="Create a new document." ma:contentTypeScope="" ma:versionID="9ccb392b015c7568206ec49147f55315">
  <xsd:schema xmlns:xsd="http://www.w3.org/2001/XMLSchema" xmlns:xs="http://www.w3.org/2001/XMLSchema" xmlns:p="http://schemas.microsoft.com/office/2006/metadata/properties" xmlns:ns2="c9e554ed-f8c8-4be2-9ae7-9b8217af22a1" targetNamespace="http://schemas.microsoft.com/office/2006/metadata/properties" ma:root="true" ma:fieldsID="e991471cfefb92cecc0d92890e17a4be" ns2:_="">
    <xsd:import namespace="c9e554ed-f8c8-4be2-9ae7-9b8217af22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554ed-f8c8-4be2-9ae7-9b8217af22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028B56-AAAD-47AF-ABFC-B501F23C9493}">
  <ds:schemaRefs>
    <ds:schemaRef ds:uri="http://purl.org/dc/elements/1.1/"/>
    <ds:schemaRef ds:uri="c9e554ed-f8c8-4be2-9ae7-9b8217af22a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DF6C2FA-16E6-44EA-B664-73780E2A86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383D93-692A-4F1A-B64A-06BCB25449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e554ed-f8c8-4be2-9ae7-9b8217af22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2542</TotalTime>
  <Words>636</Words>
  <Application>Microsoft Office PowerPoint</Application>
  <PresentationFormat>Widescreen</PresentationFormat>
  <Paragraphs>71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BFS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D. Adams</dc:creator>
  <cp:lastModifiedBy>Alexander Abshire</cp:lastModifiedBy>
  <cp:revision>65</cp:revision>
  <dcterms:created xsi:type="dcterms:W3CDTF">2019-07-07T20:50:51Z</dcterms:created>
  <dcterms:modified xsi:type="dcterms:W3CDTF">2021-04-14T11:49:40Z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0x01010088BE55305FEDC3419F7599850EB5FA3C</vt:lpwstr>
  </property>
</Properties>
</file>