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9" r:id="rId2"/>
    <p:sldMasterId id="2147483668" r:id="rId3"/>
  </p:sldMasterIdLst>
  <p:notesMasterIdLst>
    <p:notesMasterId r:id="rId18"/>
  </p:notesMasterIdLst>
  <p:handoutMasterIdLst>
    <p:handoutMasterId r:id="rId19"/>
  </p:handoutMasterIdLst>
  <p:sldIdLst>
    <p:sldId id="466" r:id="rId4"/>
    <p:sldId id="515" r:id="rId5"/>
    <p:sldId id="535" r:id="rId6"/>
    <p:sldId id="550" r:id="rId7"/>
    <p:sldId id="555" r:id="rId8"/>
    <p:sldId id="553" r:id="rId9"/>
    <p:sldId id="554" r:id="rId10"/>
    <p:sldId id="552" r:id="rId11"/>
    <p:sldId id="551" r:id="rId12"/>
    <p:sldId id="556" r:id="rId13"/>
    <p:sldId id="557" r:id="rId14"/>
    <p:sldId id="542" r:id="rId15"/>
    <p:sldId id="558" r:id="rId16"/>
    <p:sldId id="547"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ke" initials="m" lastIdx="13" clrIdx="0"/>
  <p:cmAuthor id="1" name="Douglas Orr" initials="DO" lastIdx="19" clrIdx="1"/>
  <p:cmAuthor id="2" name="SCriss" initials="SRC" lastIdx="0" clrIdx="2"/>
  <p:cmAuthor id="3" name="Sarah Rae Criss" initials="SRC" lastIdx="2" clrIdx="3">
    <p:extLst>
      <p:ext uri="{19B8F6BF-5375-455C-9EA6-DF929625EA0E}">
        <p15:presenceInfo xmlns:p15="http://schemas.microsoft.com/office/powerpoint/2012/main" userId="S-1-5-21-3265410665-4112887084-1777731901-7956" providerId="AD"/>
      </p:ext>
    </p:extLst>
  </p:cmAuthor>
  <p:cmAuthor id="4" name="Monica L. Allen" initials="MLA" lastIdx="5" clrIdx="4">
    <p:extLst>
      <p:ext uri="{19B8F6BF-5375-455C-9EA6-DF929625EA0E}">
        <p15:presenceInfo xmlns:p15="http://schemas.microsoft.com/office/powerpoint/2012/main" userId="S-1-5-21-3265410665-4112887084-1777731901-8715" providerId="AD"/>
      </p:ext>
    </p:extLst>
  </p:cmAuthor>
  <p:cmAuthor id="5" name="Mallory N. Beck" initials="MNB" lastIdx="5" clrIdx="5">
    <p:extLst>
      <p:ext uri="{19B8F6BF-5375-455C-9EA6-DF929625EA0E}">
        <p15:presenceInfo xmlns:p15="http://schemas.microsoft.com/office/powerpoint/2012/main" userId="S-1-5-21-3265410665-4112887084-1777731901-79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53"/>
    <a:srgbClr val="36ADE1"/>
    <a:srgbClr val="B9E5C0"/>
    <a:srgbClr val="036A37"/>
    <a:srgbClr val="5EC26F"/>
    <a:srgbClr val="008A3E"/>
    <a:srgbClr val="E4E404"/>
    <a:srgbClr val="C2CD33"/>
    <a:srgbClr val="E544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47" autoAdjust="0"/>
    <p:restoredTop sz="96344" autoAdjust="0"/>
  </p:normalViewPr>
  <p:slideViewPr>
    <p:cSldViewPr>
      <p:cViewPr varScale="1">
        <p:scale>
          <a:sx n="68" d="100"/>
          <a:sy n="68" d="100"/>
        </p:scale>
        <p:origin x="1512" y="60"/>
      </p:cViewPr>
      <p:guideLst>
        <p:guide orient="horz" pos="2160"/>
        <p:guide pos="2880"/>
      </p:guideLst>
    </p:cSldViewPr>
  </p:slideViewPr>
  <p:outlineViewPr>
    <p:cViewPr>
      <p:scale>
        <a:sx n="33" d="100"/>
        <a:sy n="33" d="100"/>
      </p:scale>
      <p:origin x="0" y="2001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7" d="100"/>
          <a:sy n="77" d="100"/>
        </p:scale>
        <p:origin x="-2142" y="-90"/>
      </p:cViewPr>
      <p:guideLst>
        <p:guide orient="horz" pos="2928"/>
        <p:guide pos="2208"/>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763" tIns="45881" rIns="91763" bIns="45881" rtlCol="0"/>
          <a:lstStyle>
            <a:lvl1pPr algn="l">
              <a:defRPr sz="11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1763" tIns="45881" rIns="91763" bIns="45881" rtlCol="0"/>
          <a:lstStyle>
            <a:lvl1pPr algn="r">
              <a:defRPr sz="1100"/>
            </a:lvl1pPr>
          </a:lstStyle>
          <a:p>
            <a:fld id="{88B72C4B-9D2E-48EF-B63D-9EC6DE19A3C8}" type="datetimeFigureOut">
              <a:rPr lang="en-US" smtClean="0"/>
              <a:t>4/29/2021</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1763" tIns="45881" rIns="91763" bIns="45881" rtlCol="0" anchor="b"/>
          <a:lstStyle>
            <a:lvl1pPr algn="l">
              <a:defRPr sz="11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1763" tIns="45881" rIns="91763" bIns="45881" rtlCol="0" anchor="b"/>
          <a:lstStyle>
            <a:lvl1pPr algn="r">
              <a:defRPr sz="1100"/>
            </a:lvl1pPr>
          </a:lstStyle>
          <a:p>
            <a:fld id="{6948DC64-BE8D-464E-916C-2D0985625559}" type="slidenum">
              <a:rPr lang="en-US" smtClean="0"/>
              <a:t>‹#›</a:t>
            </a:fld>
            <a:endParaRPr lang="en-US" dirty="0"/>
          </a:p>
        </p:txBody>
      </p:sp>
    </p:spTree>
    <p:extLst>
      <p:ext uri="{BB962C8B-B14F-4D97-AF65-F5344CB8AC3E}">
        <p14:creationId xmlns:p14="http://schemas.microsoft.com/office/powerpoint/2010/main" val="1019104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763" tIns="45881" rIns="91763" bIns="45881" rtlCol="0"/>
          <a:lstStyle>
            <a:lvl1pPr algn="l">
              <a:defRPr sz="11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763" tIns="45881" rIns="91763" bIns="45881" rtlCol="0"/>
          <a:lstStyle>
            <a:lvl1pPr algn="r">
              <a:defRPr sz="1100"/>
            </a:lvl1pPr>
          </a:lstStyle>
          <a:p>
            <a:fld id="{59E45C4A-76D3-4E86-ADC8-C599867EC4DB}" type="datetimeFigureOut">
              <a:rPr lang="en-US" smtClean="0"/>
              <a:t>4/29/2021</a:t>
            </a:fld>
            <a:endParaRPr lang="en-US" dirty="0"/>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1763" tIns="45881" rIns="91763" bIns="45881"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1763" tIns="45881" rIns="91763" bIns="458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4820"/>
          </a:xfrm>
          <a:prstGeom prst="rect">
            <a:avLst/>
          </a:prstGeom>
        </p:spPr>
        <p:txBody>
          <a:bodyPr vert="horz" lIns="91763" tIns="45881" rIns="91763" bIns="45881" rtlCol="0" anchor="b"/>
          <a:lstStyle>
            <a:lvl1pPr algn="l">
              <a:defRPr sz="1100"/>
            </a:lvl1pPr>
          </a:lstStyle>
          <a:p>
            <a:endParaRPr lang="en-US" dirty="0"/>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1763" tIns="45881" rIns="91763" bIns="45881" rtlCol="0" anchor="b"/>
          <a:lstStyle>
            <a:lvl1pPr algn="r">
              <a:defRPr sz="1100"/>
            </a:lvl1pPr>
          </a:lstStyle>
          <a:p>
            <a:fld id="{F84A17C7-C699-4286-8B95-0D2EA1AEB026}" type="slidenum">
              <a:rPr lang="en-US" smtClean="0"/>
              <a:t>‹#›</a:t>
            </a:fld>
            <a:endParaRPr lang="en-US" dirty="0"/>
          </a:p>
        </p:txBody>
      </p:sp>
    </p:spTree>
    <p:extLst>
      <p:ext uri="{BB962C8B-B14F-4D97-AF65-F5344CB8AC3E}">
        <p14:creationId xmlns:p14="http://schemas.microsoft.com/office/powerpoint/2010/main" val="2081347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4A17C7-C699-4286-8B95-0D2EA1AEB026}" type="slidenum">
              <a:rPr lang="en-US" smtClean="0"/>
              <a:t>1</a:t>
            </a:fld>
            <a:endParaRPr lang="en-US" dirty="0"/>
          </a:p>
        </p:txBody>
      </p:sp>
    </p:spTree>
    <p:extLst>
      <p:ext uri="{BB962C8B-B14F-4D97-AF65-F5344CB8AC3E}">
        <p14:creationId xmlns:p14="http://schemas.microsoft.com/office/powerpoint/2010/main" val="39640727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817949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00864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D2F72-E011-4DA7-800E-0AC7DF7FBDC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76219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7208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35079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8531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75652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936248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02171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05313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087954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832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ub Logo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12856"/>
              </a:solidFill>
              <a:effectLst/>
              <a:uLnTx/>
              <a:uFillTx/>
              <a:latin typeface="Calibri"/>
              <a:ea typeface="+mn-ea"/>
              <a:cs typeface="+mn-cs"/>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3683"/>
          <a:stretch/>
        </p:blipFill>
        <p:spPr>
          <a:xfrm>
            <a:off x="7040492" y="6212133"/>
            <a:ext cx="1821992" cy="554935"/>
          </a:xfrm>
          <a:prstGeom prst="rect">
            <a:avLst/>
          </a:prstGeom>
        </p:spPr>
      </p:pic>
      <p:sp>
        <p:nvSpPr>
          <p:cNvPr id="4" name="Picture Placeholder 3"/>
          <p:cNvSpPr>
            <a:spLocks noGrp="1"/>
          </p:cNvSpPr>
          <p:nvPr>
            <p:ph type="pic" sz="quarter" idx="10" hasCustomPrompt="1"/>
          </p:nvPr>
        </p:nvSpPr>
        <p:spPr>
          <a:xfrm>
            <a:off x="228600" y="335280"/>
            <a:ext cx="5212080" cy="1645920"/>
          </a:xfrm>
          <a:prstGeom prst="rect">
            <a:avLst/>
          </a:prstGeom>
        </p:spPr>
        <p:txBody>
          <a:bodyPr/>
          <a:lstStyle>
            <a:lvl1pPr marL="0" indent="0" algn="ctr">
              <a:buNone/>
              <a:defRPr sz="2200" baseline="0">
                <a:latin typeface="Arial" panose="020B0604020202020204" pitchFamily="34" charset="0"/>
                <a:cs typeface="Arial" panose="020B0604020202020204" pitchFamily="34" charset="0"/>
              </a:defRPr>
            </a:lvl1pPr>
          </a:lstStyle>
          <a:p>
            <a:r>
              <a:rPr lang="en-US" dirty="0"/>
              <a:t>Click picture to add business line or product/ service sub logo</a:t>
            </a:r>
          </a:p>
        </p:txBody>
      </p:sp>
    </p:spTree>
    <p:extLst>
      <p:ext uri="{BB962C8B-B14F-4D97-AF65-F5344CB8AC3E}">
        <p14:creationId xmlns:p14="http://schemas.microsoft.com/office/powerpoint/2010/main" val="3171230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Tree>
    <p:extLst>
      <p:ext uri="{BB962C8B-B14F-4D97-AF65-F5344CB8AC3E}">
        <p14:creationId xmlns:p14="http://schemas.microsoft.com/office/powerpoint/2010/main" val="654779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5"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2"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95044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990600"/>
            <a:ext cx="4270811"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8600" y="1676400"/>
            <a:ext cx="4268788"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048" y="990600"/>
            <a:ext cx="4238007"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4" y="1676400"/>
            <a:ext cx="4242816"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8" name="Straight Connector 1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cxnSp>
        <p:nvCxnSpPr>
          <p:cNvPr id="20" name="Straight Connector 19"/>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22" name="Picture 21"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3"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81386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8" name="Straight Connector 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pic>
        <p:nvPicPr>
          <p:cNvPr id="13" name="Picture 12"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289488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10000"/>
              </a:lnSpc>
              <a:spcBef>
                <a:spcPct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Contact Information</a:t>
            </a: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807734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Usage Guid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11"/>
          <a:stretch/>
        </p:blipFill>
        <p:spPr bwMode="auto">
          <a:xfrm>
            <a:off x="1905000" y="3212538"/>
            <a:ext cx="5334000" cy="10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5009"/>
          <a:stretch/>
        </p:blipFill>
        <p:spPr bwMode="auto">
          <a:xfrm>
            <a:off x="1570788" y="2438400"/>
            <a:ext cx="6002424" cy="839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userDrawn="1"/>
        </p:nvCxnSpPr>
        <p:spPr>
          <a:xfrm>
            <a:off x="228600" y="4267200"/>
            <a:ext cx="8686800" cy="0"/>
          </a:xfrm>
          <a:prstGeom prst="line">
            <a:avLst/>
          </a:prstGeom>
          <a:ln w="28575">
            <a:solidFill>
              <a:srgbClr val="043253"/>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533400" y="5827693"/>
            <a:ext cx="37338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you wish to use the business line or product/service sub logo title slide, please insert the appropriate sub logo by clicking the picture icon on the “Sub Logo”  title slide.</a:t>
            </a:r>
          </a:p>
        </p:txBody>
      </p:sp>
      <p:sp>
        <p:nvSpPr>
          <p:cNvPr id="6" name="Title 2"/>
          <p:cNvSpPr txBox="1">
            <a:spLocks/>
          </p:cNvSpPr>
          <p:nvPr userDrawn="1"/>
        </p:nvSpPr>
        <p:spPr>
          <a:xfrm>
            <a:off x="228600" y="838200"/>
            <a:ext cx="8686800" cy="173237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200" b="1"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General tips:</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These templates can be used for all external and internal presentations and handouts. </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Insert page numbers from the “Insert” tab. </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Ensure all text is in “Arial” font.</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If color is used, ensure color selection is consistent with the template. For your reference, a few of the Fiscal Service colors are provided below.</a:t>
            </a: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5"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10000"/>
              </a:lnSpc>
              <a:spcBef>
                <a:spcPct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PowerPoint Usage Guide</a:t>
            </a:r>
          </a:p>
        </p:txBody>
      </p:sp>
      <p:pic>
        <p:nvPicPr>
          <p:cNvPr id="13"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85900" y="4424304"/>
            <a:ext cx="1828800" cy="1366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718571" y="4424303"/>
            <a:ext cx="1821656"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0" name="TextBox 19"/>
          <p:cNvSpPr txBox="1"/>
          <p:nvPr userDrawn="1"/>
        </p:nvSpPr>
        <p:spPr>
          <a:xfrm>
            <a:off x="4800599" y="5827693"/>
            <a:ext cx="36576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Please insert the appropriate business line or product/service sub logo by clicking the picture icon on the “Contact Information” slide.</a:t>
            </a:r>
          </a:p>
        </p:txBody>
      </p:sp>
    </p:spTree>
    <p:extLst>
      <p:ext uri="{BB962C8B-B14F-4D97-AF65-F5344CB8AC3E}">
        <p14:creationId xmlns:p14="http://schemas.microsoft.com/office/powerpoint/2010/main" val="29899581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09E73A-268B-4C9D-A3E2-BCE515329CA8}"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1258451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09E73A-268B-4C9D-A3E2-BCE515329CA8}"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5382639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09E73A-268B-4C9D-A3E2-BCE515329CA8}"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904728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 Logo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3683"/>
          <a:stretch/>
        </p:blipFill>
        <p:spPr>
          <a:xfrm>
            <a:off x="7040492" y="6212133"/>
            <a:ext cx="1821992" cy="554935"/>
          </a:xfrm>
          <a:prstGeom prst="rect">
            <a:avLst/>
          </a:prstGeom>
        </p:spPr>
      </p:pic>
      <p:sp>
        <p:nvSpPr>
          <p:cNvPr id="4" name="Picture Placeholder 3"/>
          <p:cNvSpPr>
            <a:spLocks noGrp="1"/>
          </p:cNvSpPr>
          <p:nvPr>
            <p:ph type="pic" sz="quarter" idx="10" hasCustomPrompt="1"/>
          </p:nvPr>
        </p:nvSpPr>
        <p:spPr>
          <a:xfrm>
            <a:off x="228600" y="335280"/>
            <a:ext cx="5212080" cy="1645920"/>
          </a:xfrm>
          <a:prstGeom prst="rect">
            <a:avLst/>
          </a:prstGeom>
        </p:spPr>
        <p:txBody>
          <a:bodyPr/>
          <a:lstStyle>
            <a:lvl1pPr marL="0" indent="0" algn="ctr">
              <a:buNone/>
              <a:defRPr sz="2200" baseline="0">
                <a:latin typeface="Arial" panose="020B0604020202020204" pitchFamily="34" charset="0"/>
                <a:cs typeface="Arial" panose="020B0604020202020204" pitchFamily="34" charset="0"/>
              </a:defRPr>
            </a:lvl1pPr>
          </a:lstStyle>
          <a:p>
            <a:r>
              <a:rPr lang="en-US" dirty="0"/>
              <a:t>Click picture to add business line or product/ service sub logo</a:t>
            </a:r>
          </a:p>
        </p:txBody>
      </p:sp>
    </p:spTree>
    <p:extLst>
      <p:ext uri="{BB962C8B-B14F-4D97-AF65-F5344CB8AC3E}">
        <p14:creationId xmlns:p14="http://schemas.microsoft.com/office/powerpoint/2010/main" val="9562897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F09E73A-268B-4C9D-A3E2-BCE515329CA8}" type="datetimeFigureOut">
              <a:rPr lang="en-US" smtClean="0"/>
              <a:t>4/29/2021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5718051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F09E73A-268B-4C9D-A3E2-BCE515329CA8}" type="datetimeFigureOut">
              <a:rPr lang="en-US" smtClean="0"/>
              <a:t>4/29/2021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29467034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09E73A-268B-4C9D-A3E2-BCE515329CA8}" type="datetimeFigureOut">
              <a:rPr lang="en-US" smtClean="0"/>
              <a:t>4/29/2021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29606066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09E73A-268B-4C9D-A3E2-BCE515329CA8}" type="datetimeFigureOut">
              <a:rPr lang="en-US" smtClean="0"/>
              <a:t>4/29/2021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6792919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09E73A-268B-4C9D-A3E2-BCE515329CA8}" type="datetimeFigureOut">
              <a:rPr lang="en-US" smtClean="0"/>
              <a:t>4/29/2021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15362217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09E73A-268B-4C9D-A3E2-BCE515329CA8}" type="datetimeFigureOut">
              <a:rPr lang="en-US" smtClean="0"/>
              <a:t>4/29/2021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15943487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09E73A-268B-4C9D-A3E2-BCE515329CA8}"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2813306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09E73A-268B-4C9D-A3E2-BCE515329CA8}"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39000805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Tree>
    <p:extLst>
      <p:ext uri="{BB962C8B-B14F-4D97-AF65-F5344CB8AC3E}">
        <p14:creationId xmlns:p14="http://schemas.microsoft.com/office/powerpoint/2010/main" val="23585325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200" b="1" dirty="0">
                <a:solidFill>
                  <a:srgbClr val="036A37"/>
                </a:solidFill>
                <a:latin typeface="+mj-lt"/>
              </a:rPr>
              <a:t>Contact Information</a:t>
            </a: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775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28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Tree>
    <p:extLst>
      <p:ext uri="{BB962C8B-B14F-4D97-AF65-F5344CB8AC3E}">
        <p14:creationId xmlns:p14="http://schemas.microsoft.com/office/powerpoint/2010/main" val="35861527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6386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5"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2"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104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990600"/>
            <a:ext cx="4270811"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8600" y="1676400"/>
            <a:ext cx="4268788"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048" y="990600"/>
            <a:ext cx="4238007"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4" y="1676400"/>
            <a:ext cx="4242816"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8" name="Straight Connector 1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20" name="Straight Connector 19"/>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22" name="Picture 21"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3"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643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8" name="Straight Connector 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3" name="Picture 12"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9080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a:t>Contact Information</a:t>
            </a: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8811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sage Guid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11"/>
          <a:stretch/>
        </p:blipFill>
        <p:spPr bwMode="auto">
          <a:xfrm>
            <a:off x="1905000" y="3212538"/>
            <a:ext cx="5334000" cy="10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5009"/>
          <a:stretch/>
        </p:blipFill>
        <p:spPr bwMode="auto">
          <a:xfrm>
            <a:off x="1570788" y="2438400"/>
            <a:ext cx="6002424" cy="839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userDrawn="1"/>
        </p:nvCxnSpPr>
        <p:spPr>
          <a:xfrm>
            <a:off x="228600" y="4267200"/>
            <a:ext cx="8686800" cy="0"/>
          </a:xfrm>
          <a:prstGeom prst="line">
            <a:avLst/>
          </a:prstGeom>
          <a:ln w="28575">
            <a:solidFill>
              <a:srgbClr val="043253"/>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533400" y="5827693"/>
            <a:ext cx="3733800" cy="954107"/>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If you wish to use the</a:t>
            </a:r>
            <a:r>
              <a:rPr lang="en-US" sz="1400" baseline="0" dirty="0">
                <a:latin typeface="Arial" panose="020B0604020202020204" pitchFamily="34" charset="0"/>
                <a:cs typeface="Arial" panose="020B0604020202020204" pitchFamily="34" charset="0"/>
              </a:rPr>
              <a:t> business line or product/service sub logo title slide, please insert the appropriate sub logo by clicking the picture icon on the “Sub Logo”  title slide.</a:t>
            </a:r>
            <a:endParaRPr lang="en-US" sz="1400" dirty="0">
              <a:latin typeface="Arial" panose="020B0604020202020204" pitchFamily="34" charset="0"/>
              <a:cs typeface="Arial" panose="020B0604020202020204" pitchFamily="34" charset="0"/>
            </a:endParaRPr>
          </a:p>
        </p:txBody>
      </p:sp>
      <p:sp>
        <p:nvSpPr>
          <p:cNvPr id="6" name="Title 2"/>
          <p:cNvSpPr txBox="1">
            <a:spLocks/>
          </p:cNvSpPr>
          <p:nvPr userDrawn="1"/>
        </p:nvSpPr>
        <p:spPr>
          <a:xfrm>
            <a:off x="228600" y="838200"/>
            <a:ext cx="8686800" cy="173237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r>
              <a:rPr lang="en-US" sz="2200" b="1" u="none" dirty="0"/>
              <a:t>General tips:</a:t>
            </a:r>
          </a:p>
          <a:p>
            <a:pPr marL="285750" indent="-285750">
              <a:buFont typeface="Arial" panose="020B0604020202020204" pitchFamily="34" charset="0"/>
              <a:buChar char="•"/>
            </a:pPr>
            <a:r>
              <a:rPr lang="en-US" sz="1600" dirty="0"/>
              <a:t>These templates</a:t>
            </a:r>
            <a:r>
              <a:rPr lang="en-US" sz="1600" baseline="0" dirty="0"/>
              <a:t> </a:t>
            </a:r>
            <a:r>
              <a:rPr lang="en-US" sz="1600" dirty="0"/>
              <a:t>can be used for all external and internal presentations</a:t>
            </a:r>
            <a:r>
              <a:rPr lang="en-US" sz="1600" baseline="0" dirty="0"/>
              <a:t> and handouts. </a:t>
            </a:r>
            <a:endParaRPr lang="en-US" sz="1600" dirty="0"/>
          </a:p>
          <a:p>
            <a:pPr marL="285750" indent="-285750">
              <a:buFont typeface="Arial" panose="020B0604020202020204" pitchFamily="34" charset="0"/>
              <a:buChar char="•"/>
            </a:pPr>
            <a:r>
              <a:rPr lang="en-US" sz="1600" dirty="0"/>
              <a:t>Insert</a:t>
            </a:r>
            <a:r>
              <a:rPr lang="en-US" sz="1600" baseline="0" dirty="0"/>
              <a:t> page numbers from the “Insert” tab. </a:t>
            </a:r>
            <a:endParaRPr lang="en-US" sz="1600" dirty="0"/>
          </a:p>
          <a:p>
            <a:pPr marL="285750" marR="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lang="en-US" sz="1600" dirty="0"/>
              <a:t>Ensure all text is in “Arial” font.</a:t>
            </a:r>
          </a:p>
          <a:p>
            <a:pPr marL="285750" indent="-285750">
              <a:buFont typeface="Arial" panose="020B0604020202020204" pitchFamily="34" charset="0"/>
              <a:buChar char="•"/>
            </a:pPr>
            <a:r>
              <a:rPr lang="en-US" sz="1600" dirty="0"/>
              <a:t>If</a:t>
            </a:r>
            <a:r>
              <a:rPr lang="en-US" sz="1600" baseline="0" dirty="0"/>
              <a:t> color is used</a:t>
            </a:r>
            <a:r>
              <a:rPr lang="en-US" sz="1600" dirty="0"/>
              <a:t>, ensure color selection is consistent with the template.</a:t>
            </a:r>
            <a:r>
              <a:rPr lang="en-US" sz="1600" baseline="0" dirty="0"/>
              <a:t> </a:t>
            </a:r>
            <a:r>
              <a:rPr lang="en-US" sz="1600" dirty="0"/>
              <a:t>For your reference, a few of the Fiscal Service</a:t>
            </a:r>
            <a:r>
              <a:rPr lang="en-US" sz="1600" baseline="0" dirty="0"/>
              <a:t> </a:t>
            </a:r>
            <a:r>
              <a:rPr lang="en-US" sz="1600" dirty="0"/>
              <a:t>colors are provided below.</a:t>
            </a: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5"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a:t>PowerPoint Usage Guide</a:t>
            </a:r>
          </a:p>
        </p:txBody>
      </p:sp>
      <p:pic>
        <p:nvPicPr>
          <p:cNvPr id="13"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85900" y="4424304"/>
            <a:ext cx="1828800" cy="1366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718571" y="4424303"/>
            <a:ext cx="1821656"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0" name="TextBox 19"/>
          <p:cNvSpPr txBox="1"/>
          <p:nvPr userDrawn="1"/>
        </p:nvSpPr>
        <p:spPr>
          <a:xfrm>
            <a:off x="4800599" y="5827693"/>
            <a:ext cx="3657600" cy="954107"/>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Please insert the appropriate business line or product/service sub logo by clicking the picture</a:t>
            </a:r>
            <a:r>
              <a:rPr lang="en-US" sz="1400" baseline="0" dirty="0">
                <a:latin typeface="Arial" panose="020B0604020202020204" pitchFamily="34" charset="0"/>
                <a:cs typeface="Arial" panose="020B0604020202020204" pitchFamily="34" charset="0"/>
              </a:rPr>
              <a:t> icon </a:t>
            </a:r>
            <a:r>
              <a:rPr lang="en-US" sz="1400" dirty="0">
                <a:latin typeface="Arial" panose="020B0604020202020204" pitchFamily="34" charset="0"/>
                <a:cs typeface="Arial" panose="020B0604020202020204" pitchFamily="34" charset="0"/>
              </a:rPr>
              <a:t>on the “Contact Information” slide.</a:t>
            </a:r>
          </a:p>
        </p:txBody>
      </p:sp>
    </p:spTree>
    <p:extLst>
      <p:ext uri="{BB962C8B-B14F-4D97-AF65-F5344CB8AC3E}">
        <p14:creationId xmlns:p14="http://schemas.microsoft.com/office/powerpoint/2010/main" val="4146336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12856"/>
              </a:solidFill>
              <a:effectLst/>
              <a:uLnTx/>
              <a:uFillTx/>
              <a:latin typeface="Calibri"/>
              <a:ea typeface="+mn-ea"/>
              <a:cs typeface="+mn-cs"/>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6778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theme" Target="../theme/theme3.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6668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53" r:id="rId5"/>
    <p:sldLayoutId id="2147483655" r:id="rId6"/>
    <p:sldLayoutId id="2147483656" r:id="rId7"/>
    <p:sldLayoutId id="2147483657"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304958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09E73A-268B-4C9D-A3E2-BCE515329CA8}" type="datetimeFigureOut">
              <a:rPr lang="en-US" smtClean="0"/>
              <a:t>4/29/2021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547635-5D16-4538-B10C-484A636EA2C5}" type="slidenum">
              <a:rPr lang="en-US" smtClean="0"/>
              <a:t>‹#›</a:t>
            </a:fld>
            <a:endParaRPr lang="en-US"/>
          </a:p>
        </p:txBody>
      </p:sp>
    </p:spTree>
    <p:extLst>
      <p:ext uri="{BB962C8B-B14F-4D97-AF65-F5344CB8AC3E}">
        <p14:creationId xmlns:p14="http://schemas.microsoft.com/office/powerpoint/2010/main" val="365470618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hyperlink" Target="https://www.fiscal.treasury.gov/ussgl/report-an-issue.html" TargetMode="Externa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hyperlink" Target="mailto:Stephen.Riley@fiscal.treasury.gov" TargetMode="External"/><Relationship Id="rId2" Type="http://schemas.openxmlformats.org/officeDocument/2006/relationships/notesSlide" Target="../notesSlides/notesSlide12.xml"/><Relationship Id="rId1" Type="http://schemas.openxmlformats.org/officeDocument/2006/relationships/slideLayout" Target="../slideLayouts/slideLayout29.xml"/><Relationship Id="rId6" Type="http://schemas.openxmlformats.org/officeDocument/2006/relationships/image" Target="../media/image8.png"/><Relationship Id="rId5" Type="http://schemas.openxmlformats.org/officeDocument/2006/relationships/hyperlink" Target="mailto:Joshua.Hudkins@fiscal.treasury.gov" TargetMode="External"/><Relationship Id="rId4" Type="http://schemas.openxmlformats.org/officeDocument/2006/relationships/hyperlink" Target="mailto:USSGL.Issues@fiscal.treasury.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9528" y="3352190"/>
            <a:ext cx="8991600" cy="1238250"/>
          </a:xfrm>
          <a:prstGeom prst="rect">
            <a:avLst/>
          </a:prstGeom>
        </p:spPr>
        <p:txBody>
          <a:bodyPr vert="horz" lIns="91440" tIns="45720" rIns="91440" bIns="45720" rtlCol="0" anchor="ctr">
            <a:noAutofit/>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lang="en-US" sz="4000" b="1" dirty="0">
                <a:solidFill>
                  <a:schemeClr val="tx1"/>
                </a:solidFill>
                <a:latin typeface="+mj-lt"/>
              </a:rPr>
              <a:t>USSGL Account Ballot Items &amp; </a:t>
            </a:r>
          </a:p>
          <a:p>
            <a:pPr marL="0" marR="0" lvl="0" indent="0" algn="r" defTabSz="914400" rtl="0" eaLnBrk="1" fontAlgn="auto" latinLnBrk="0" hangingPunct="1">
              <a:lnSpc>
                <a:spcPct val="100000"/>
              </a:lnSpc>
              <a:spcBef>
                <a:spcPct val="0"/>
              </a:spcBef>
              <a:spcAft>
                <a:spcPts val="0"/>
              </a:spcAft>
              <a:buClrTx/>
              <a:buSzTx/>
              <a:buFontTx/>
              <a:buNone/>
              <a:tabLst/>
              <a:defRPr/>
            </a:pPr>
            <a:r>
              <a:rPr lang="en-US" sz="4000" b="1" dirty="0">
                <a:solidFill>
                  <a:schemeClr val="tx1"/>
                </a:solidFill>
                <a:latin typeface="+mj-lt"/>
              </a:rPr>
              <a:t>Upcoming Projects</a:t>
            </a:r>
          </a:p>
          <a:p>
            <a:pPr marL="0" marR="0" lvl="0" indent="0" algn="r" defTabSz="914400" rtl="0" eaLnBrk="1" fontAlgn="auto" latinLnBrk="0" hangingPunct="1">
              <a:lnSpc>
                <a:spcPct val="100000"/>
              </a:lnSpc>
              <a:spcBef>
                <a:spcPct val="0"/>
              </a:spcBef>
              <a:spcAft>
                <a:spcPts val="0"/>
              </a:spcAft>
              <a:buClrTx/>
              <a:buSzTx/>
              <a:buFontTx/>
              <a:buNone/>
              <a:tabLst/>
              <a:defRPr/>
            </a:pPr>
            <a:r>
              <a:rPr lang="en-US" sz="1600" b="1" dirty="0">
                <a:solidFill>
                  <a:schemeClr val="tx1"/>
                </a:solidFill>
                <a:latin typeface="+mj-lt"/>
              </a:rPr>
              <a:t>USSGL Board Meeting May 5, 2021</a:t>
            </a:r>
          </a:p>
          <a:p>
            <a:pPr marL="0" marR="0" lvl="0" indent="0" algn="r" defTabSz="914400" rtl="0" eaLnBrk="1" fontAlgn="auto" latinLnBrk="0" hangingPunct="1">
              <a:lnSpc>
                <a:spcPct val="100000"/>
              </a:lnSpc>
              <a:spcBef>
                <a:spcPct val="0"/>
              </a:spcBef>
              <a:spcAft>
                <a:spcPts val="0"/>
              </a:spcAft>
              <a:buClrTx/>
              <a:buSzTx/>
              <a:buFontTx/>
              <a:buNone/>
              <a:tabLst/>
              <a:defRPr/>
            </a:pPr>
            <a:endParaRPr lang="en-US" sz="1600" dirty="0">
              <a:solidFill>
                <a:schemeClr val="tx1"/>
              </a:solidFill>
              <a:latin typeface="+mj-lt"/>
            </a:endParaRPr>
          </a:p>
        </p:txBody>
      </p:sp>
    </p:spTree>
    <p:extLst>
      <p:ext uri="{BB962C8B-B14F-4D97-AF65-F5344CB8AC3E}">
        <p14:creationId xmlns:p14="http://schemas.microsoft.com/office/powerpoint/2010/main" val="1676876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pPr marL="457200" lvl="1" indent="0">
              <a:buNone/>
            </a:pPr>
            <a:endParaRPr lang="en-US" sz="2200" dirty="0"/>
          </a:p>
          <a:p>
            <a:pPr>
              <a:spcBef>
                <a:spcPts val="0"/>
              </a:spcBef>
            </a:pPr>
            <a:r>
              <a:rPr lang="en-US" sz="2400" dirty="0"/>
              <a:t>439703 Appropriations Temporarily Precluded From Obligation – Anticipated Prior-Year Authority</a:t>
            </a:r>
          </a:p>
          <a:p>
            <a:pPr marL="0" indent="0">
              <a:spcBef>
                <a:spcPts val="0"/>
              </a:spcBef>
              <a:buNone/>
            </a:pPr>
            <a:endParaRPr lang="en-US" sz="2400" dirty="0"/>
          </a:p>
          <a:p>
            <a:pPr>
              <a:spcBef>
                <a:spcPts val="0"/>
              </a:spcBef>
            </a:pPr>
            <a:r>
              <a:rPr lang="en-US" sz="2400" dirty="0"/>
              <a:t>439800 </a:t>
            </a:r>
            <a:r>
              <a:rPr lang="en-US" sz="2400" dirty="0">
                <a:highlight>
                  <a:srgbClr val="FFFF00"/>
                </a:highlight>
              </a:rPr>
              <a:t>(Modification) </a:t>
            </a:r>
            <a:r>
              <a:rPr lang="en-US" sz="2400" dirty="0"/>
              <a:t>Offsetting Collections (Collected) Temporarily Precluded From Obligation</a:t>
            </a:r>
          </a:p>
          <a:p>
            <a:pPr marL="0" indent="0">
              <a:spcBef>
                <a:spcPts val="0"/>
              </a:spcBef>
              <a:buNone/>
            </a:pPr>
            <a:endParaRPr lang="en-US" sz="2400" dirty="0"/>
          </a:p>
          <a:p>
            <a:pPr>
              <a:spcBef>
                <a:spcPts val="0"/>
              </a:spcBef>
            </a:pPr>
            <a:r>
              <a:rPr lang="en-US" sz="2400" dirty="0"/>
              <a:t>439801 Offsetting Collections (Anticipated) Temporarily Precluded From Obligation</a:t>
            </a:r>
          </a:p>
          <a:p>
            <a:pPr marL="0" indent="0">
              <a:spcBef>
                <a:spcPts val="0"/>
              </a:spcBef>
              <a:buNone/>
            </a:pPr>
            <a:endParaRPr lang="en-US" sz="2400" dirty="0"/>
          </a:p>
          <a:p>
            <a:pPr>
              <a:spcBef>
                <a:spcPts val="0"/>
              </a:spcBef>
            </a:pPr>
            <a:r>
              <a:rPr lang="en-US" sz="2400" dirty="0"/>
              <a:t>445000 </a:t>
            </a:r>
            <a:r>
              <a:rPr lang="en-US" sz="2400" dirty="0">
                <a:highlight>
                  <a:srgbClr val="FFFF00"/>
                </a:highlight>
              </a:rPr>
              <a:t>(Modification) </a:t>
            </a:r>
            <a:r>
              <a:rPr lang="en-US" sz="2400" dirty="0" err="1"/>
              <a:t>Unapportioned</a:t>
            </a:r>
            <a:r>
              <a:rPr lang="en-US" sz="2400" dirty="0"/>
              <a:t> - Unexpired Authority </a:t>
            </a:r>
          </a:p>
          <a:p>
            <a:pPr marL="0" indent="0">
              <a:spcBef>
                <a:spcPts val="0"/>
              </a:spcBef>
              <a:buNone/>
            </a:pPr>
            <a:endParaRPr lang="en-US" sz="2400" dirty="0"/>
          </a:p>
          <a:p>
            <a:pPr>
              <a:spcBef>
                <a:spcPts val="0"/>
              </a:spcBef>
            </a:pPr>
            <a:r>
              <a:rPr lang="en-US" sz="2400" dirty="0"/>
              <a:t>449000 Anticipated Resources - </a:t>
            </a:r>
            <a:r>
              <a:rPr lang="en-US" sz="2400" dirty="0" err="1"/>
              <a:t>Unapportioned</a:t>
            </a:r>
            <a:r>
              <a:rPr lang="en-US" sz="2400" dirty="0"/>
              <a:t> Authority </a:t>
            </a:r>
          </a:p>
          <a:p>
            <a:pPr marL="0" indent="0">
              <a:buNone/>
            </a:pPr>
            <a:endParaRPr lang="en-US" sz="2600" dirty="0"/>
          </a:p>
        </p:txBody>
      </p:sp>
      <p:sp>
        <p:nvSpPr>
          <p:cNvPr id="3" name="Content Placeholder 2"/>
          <p:cNvSpPr>
            <a:spLocks noGrp="1"/>
          </p:cNvSpPr>
          <p:nvPr>
            <p:ph sz="quarter" idx="11"/>
          </p:nvPr>
        </p:nvSpPr>
        <p:spPr/>
        <p:txBody>
          <a:bodyPr/>
          <a:lstStyle/>
          <a:p>
            <a:r>
              <a:rPr lang="en-US" sz="3200" dirty="0"/>
              <a:t>Previously Approved FY 2022 USSGL changes</a:t>
            </a:r>
          </a:p>
        </p:txBody>
      </p:sp>
    </p:spTree>
    <p:extLst>
      <p:ext uri="{BB962C8B-B14F-4D97-AF65-F5344CB8AC3E}">
        <p14:creationId xmlns:p14="http://schemas.microsoft.com/office/powerpoint/2010/main" val="2866893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400" dirty="0"/>
              <a:t>161900 Market Adjustment – Other Investments</a:t>
            </a:r>
          </a:p>
          <a:p>
            <a:pPr lvl="1"/>
            <a:r>
              <a:rPr lang="en-US" sz="1600" dirty="0"/>
              <a:t>An Additional USSGL to account for market adjustments in investments other than securities, zero coupon bonds, preferred stock, common stock, foreign investments and Federal Credit Reform Act investments is needed.  This USSGL is also necessary to adjust the value of investments in USSGL 169000, but to not impact Schedule P lines 5010 and 5011 like USSGL 161800 does.</a:t>
            </a:r>
          </a:p>
          <a:p>
            <a:pPr marL="457200" lvl="1" indent="0">
              <a:buNone/>
            </a:pPr>
            <a:endParaRPr lang="en-US" sz="1400" dirty="0"/>
          </a:p>
          <a:p>
            <a:r>
              <a:rPr lang="en-US" sz="2400" dirty="0"/>
              <a:t>412250 Federal Financing Bank (FFB) – Net Principal Payments</a:t>
            </a:r>
          </a:p>
          <a:p>
            <a:pPr lvl="1"/>
            <a:r>
              <a:rPr lang="en-US" sz="1600" dirty="0"/>
              <a:t>This account is used by the Federal Financing Bank (FFB) to record the net amount of Agency or guaranteed principal received in excess (or deficit) of principal repaid to the Bureau of the Fiscal Service. Although the normal balance of this account is debit, it is acceptable for this account to have a credit balance.  Only the FFB may use this account.  This account closes into 420100 at year end.</a:t>
            </a:r>
          </a:p>
          <a:p>
            <a:pPr lvl="1"/>
            <a:endParaRPr lang="en-US" sz="1600" dirty="0"/>
          </a:p>
          <a:p>
            <a:endParaRPr lang="en-US" sz="26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latin typeface="+mn-lt"/>
              </a:rPr>
              <a:t>Potential FY21 or FY22 Ballot Items</a:t>
            </a:r>
          </a:p>
        </p:txBody>
      </p:sp>
    </p:spTree>
    <p:extLst>
      <p:ext uri="{BB962C8B-B14F-4D97-AF65-F5344CB8AC3E}">
        <p14:creationId xmlns:p14="http://schemas.microsoft.com/office/powerpoint/2010/main" val="1997166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Coordinating with OMB to address budgetary guidance</a:t>
            </a:r>
          </a:p>
          <a:p>
            <a:pPr lvl="1"/>
            <a:r>
              <a:rPr lang="en-US" sz="1800" dirty="0"/>
              <a:t>Borrowing Authority scenario</a:t>
            </a:r>
          </a:p>
          <a:p>
            <a:pPr lvl="1"/>
            <a:r>
              <a:rPr lang="en-US" sz="1800" dirty="0"/>
              <a:t>Contract Authority scenario</a:t>
            </a:r>
          </a:p>
          <a:p>
            <a:pPr lvl="1"/>
            <a:r>
              <a:rPr lang="en-US" sz="1800" dirty="0"/>
              <a:t>Prior-Period Adjustments (PPA) </a:t>
            </a:r>
          </a:p>
          <a:p>
            <a:pPr lvl="1"/>
            <a:r>
              <a:rPr lang="en-US" sz="1800" dirty="0"/>
              <a:t>Prior-Year Adjustments (PYA) </a:t>
            </a:r>
          </a:p>
          <a:p>
            <a:pPr lvl="1"/>
            <a:r>
              <a:rPr lang="en-US" sz="1800" dirty="0"/>
              <a:t>Economy Act Scenario</a:t>
            </a:r>
          </a:p>
          <a:p>
            <a:pPr lvl="1"/>
            <a:r>
              <a:rPr lang="en-US" sz="1800" dirty="0"/>
              <a:t>Revolving Fund Scenario</a:t>
            </a:r>
          </a:p>
          <a:p>
            <a:pPr lvl="1"/>
            <a:r>
              <a:rPr lang="en-US" sz="1800" dirty="0"/>
              <a:t>Refunds of Prior-Year Advances Refunded in the Current Year from Unexpired TAFS As Obligations and Outlays</a:t>
            </a:r>
          </a:p>
          <a:p>
            <a:pPr marL="342900" lvl="1" indent="-342900">
              <a:buFont typeface="Arial" panose="020B0604020202020204" pitchFamily="34" charset="0"/>
              <a:buChar char="•"/>
            </a:pPr>
            <a:r>
              <a:rPr lang="en-US" sz="2600" dirty="0"/>
              <a:t>Agency Specific</a:t>
            </a:r>
          </a:p>
          <a:p>
            <a:pPr lvl="1"/>
            <a:r>
              <a:rPr lang="en-US" sz="1800" dirty="0"/>
              <a:t>FMS Scenario</a:t>
            </a:r>
          </a:p>
          <a:p>
            <a:pPr lvl="1"/>
            <a:r>
              <a:rPr lang="en-US" sz="1800" dirty="0"/>
              <a:t>OPM Emergency Federal Leave</a:t>
            </a:r>
          </a:p>
          <a:p>
            <a:pPr lvl="1"/>
            <a:r>
              <a:rPr lang="en-US" sz="1800" dirty="0"/>
              <a:t>Transfers of Borrowing Authority Converted to Cash</a:t>
            </a:r>
          </a:p>
          <a:p>
            <a:pPr lvl="1"/>
            <a:r>
              <a:rPr lang="en-US" sz="1800" dirty="0"/>
              <a:t>SDAF Posting Logic</a:t>
            </a:r>
          </a:p>
          <a:p>
            <a:pPr lvl="1"/>
            <a:endParaRPr lang="en-US" sz="2000" dirty="0"/>
          </a:p>
          <a:p>
            <a:pPr marL="742950" lvl="2" indent="-342900"/>
            <a:endParaRPr lang="en-US" sz="2200" dirty="0"/>
          </a:p>
          <a:p>
            <a:pPr lvl="2"/>
            <a:endParaRPr lang="en-US" sz="1800" dirty="0"/>
          </a:p>
          <a:p>
            <a:pPr lvl="1"/>
            <a:endParaRPr lang="en-US" sz="2200" dirty="0"/>
          </a:p>
          <a:p>
            <a:pPr marL="0" indent="0">
              <a:buNone/>
            </a:pPr>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sz="4400" dirty="0">
                <a:latin typeface="+mn-lt"/>
              </a:rPr>
              <a:t>USSGL Scenarios</a:t>
            </a:r>
          </a:p>
        </p:txBody>
      </p:sp>
    </p:spTree>
    <p:extLst>
      <p:ext uri="{BB962C8B-B14F-4D97-AF65-F5344CB8AC3E}">
        <p14:creationId xmlns:p14="http://schemas.microsoft.com/office/powerpoint/2010/main" val="2822251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765BE5-CA4A-434C-91A0-5233BA722588}"/>
              </a:ext>
            </a:extLst>
          </p:cNvPr>
          <p:cNvSpPr>
            <a:spLocks noGrp="1"/>
          </p:cNvSpPr>
          <p:nvPr>
            <p:ph sz="quarter" idx="10"/>
          </p:nvPr>
        </p:nvSpPr>
        <p:spPr/>
        <p:txBody>
          <a:bodyPr/>
          <a:lstStyle/>
          <a:p>
            <a:r>
              <a:rPr lang="en-US" sz="2800" b="1" dirty="0"/>
              <a:t>Working Groups</a:t>
            </a:r>
          </a:p>
          <a:p>
            <a:pPr lvl="1"/>
            <a:r>
              <a:rPr lang="en-US" dirty="0"/>
              <a:t>Custodial Guidance</a:t>
            </a:r>
          </a:p>
          <a:p>
            <a:pPr lvl="1"/>
            <a:r>
              <a:rPr lang="en-US" dirty="0"/>
              <a:t>490200 Usage</a:t>
            </a:r>
          </a:p>
          <a:p>
            <a:pPr lvl="1"/>
            <a:endParaRPr lang="en-US" dirty="0"/>
          </a:p>
          <a:p>
            <a:pPr marL="457200" lvl="1" indent="0">
              <a:buNone/>
            </a:pPr>
            <a:endParaRPr lang="en-US" dirty="0"/>
          </a:p>
          <a:p>
            <a:r>
              <a:rPr lang="en-US" sz="2800" b="1" dirty="0"/>
              <a:t>Issues Resolution</a:t>
            </a:r>
          </a:p>
          <a:p>
            <a:pPr lvl="1"/>
            <a:r>
              <a:rPr lang="en-US" sz="2400" dirty="0"/>
              <a:t>Online issues log  </a:t>
            </a:r>
            <a:r>
              <a:rPr lang="en-US" sz="1600" dirty="0">
                <a:hlinkClick r:id="rId2"/>
              </a:rPr>
              <a:t>https://www.fiscal.treasury.gov/ussgl/report-an-issue.html</a:t>
            </a:r>
            <a:r>
              <a:rPr lang="en-US" sz="1600" dirty="0"/>
              <a:t> </a:t>
            </a:r>
          </a:p>
          <a:p>
            <a:pPr lvl="1"/>
            <a:r>
              <a:rPr lang="en-US" sz="2400" dirty="0"/>
              <a:t>USSGL Issues Template</a:t>
            </a:r>
          </a:p>
          <a:p>
            <a:pPr lvl="1"/>
            <a:endParaRPr lang="en-US" sz="2400" dirty="0"/>
          </a:p>
          <a:p>
            <a:pPr marL="0" indent="0">
              <a:buNone/>
            </a:pPr>
            <a:endParaRPr lang="en-US" dirty="0"/>
          </a:p>
        </p:txBody>
      </p:sp>
      <p:sp>
        <p:nvSpPr>
          <p:cNvPr id="3" name="Content Placeholder 2">
            <a:extLst>
              <a:ext uri="{FF2B5EF4-FFF2-40B4-BE49-F238E27FC236}">
                <a16:creationId xmlns:a16="http://schemas.microsoft.com/office/drawing/2014/main" id="{C0F24017-0060-44E0-BF53-F13656C1E698}"/>
              </a:ext>
            </a:extLst>
          </p:cNvPr>
          <p:cNvSpPr>
            <a:spLocks noGrp="1"/>
          </p:cNvSpPr>
          <p:nvPr>
            <p:ph sz="quarter" idx="11"/>
          </p:nvPr>
        </p:nvSpPr>
        <p:spPr/>
        <p:txBody>
          <a:bodyPr/>
          <a:lstStyle/>
          <a:p>
            <a:r>
              <a:rPr lang="en-US" sz="3200" dirty="0"/>
              <a:t>USSGL Working Groups &amp; Issue Resolution</a:t>
            </a:r>
          </a:p>
        </p:txBody>
      </p:sp>
    </p:spTree>
    <p:extLst>
      <p:ext uri="{BB962C8B-B14F-4D97-AF65-F5344CB8AC3E}">
        <p14:creationId xmlns:p14="http://schemas.microsoft.com/office/powerpoint/2010/main" val="1002500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2235" y="973892"/>
            <a:ext cx="8121854" cy="48320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prstClr val="black"/>
                </a:solidFill>
                <a:latin typeface="Arial" panose="020B0604020202020204" pitchFamily="34" charset="0"/>
                <a:cs typeface="Arial" panose="020B0604020202020204" pitchFamily="34" charset="0"/>
              </a:rPr>
              <a:t>Stephen Riley</a:t>
            </a: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Department of the Treasury</a:t>
            </a:r>
            <a:b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b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Bureau of the Fiscal Service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(304) 480-7536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3"/>
              </a:rPr>
              <a:t>Stephen.Riley@fiscal.treasury.gov</a:t>
            </a:r>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4"/>
              </a:rPr>
              <a:t>USSGL.Issues@fiscal.treasury.gov</a:t>
            </a:r>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solidFill>
                <a:prstClr val="black"/>
              </a:solidFill>
              <a:latin typeface="Arial" panose="020B0604020202020204" pitchFamily="34" charset="0"/>
              <a:cs typeface="Arial" panose="020B0604020202020204" pitchFamily="34" charset="0"/>
            </a:endParaRPr>
          </a:p>
          <a:p>
            <a:pPr lvl="0">
              <a:defRPr/>
            </a:pPr>
            <a:r>
              <a:rPr lang="en-US" sz="1600" b="1" dirty="0">
                <a:solidFill>
                  <a:prstClr val="black"/>
                </a:solidFill>
                <a:latin typeface="Arial" panose="020B0604020202020204" pitchFamily="34" charset="0"/>
                <a:cs typeface="Arial" panose="020B0604020202020204" pitchFamily="34" charset="0"/>
              </a:rPr>
              <a:t>Josh Hudkins</a:t>
            </a:r>
          </a:p>
          <a:p>
            <a:pPr lvl="0">
              <a:defRPr/>
            </a:pPr>
            <a:r>
              <a:rPr lang="en-US" sz="1600" dirty="0">
                <a:solidFill>
                  <a:prstClr val="black"/>
                </a:solidFill>
                <a:latin typeface="Arial" panose="020B0604020202020204" pitchFamily="34" charset="0"/>
                <a:cs typeface="Arial" panose="020B0604020202020204" pitchFamily="34" charset="0"/>
              </a:rPr>
              <a:t>	Department of the Treasury</a:t>
            </a:r>
            <a:br>
              <a:rPr lang="en-US" sz="1600" dirty="0">
                <a:solidFill>
                  <a:prstClr val="black"/>
                </a:solidFill>
                <a:latin typeface="Arial" panose="020B0604020202020204" pitchFamily="34" charset="0"/>
                <a:cs typeface="Arial" panose="020B0604020202020204" pitchFamily="34" charset="0"/>
              </a:rPr>
            </a:br>
            <a:r>
              <a:rPr lang="en-US" sz="1600" dirty="0">
                <a:solidFill>
                  <a:prstClr val="black"/>
                </a:solidFill>
                <a:latin typeface="Arial" panose="020B0604020202020204" pitchFamily="34" charset="0"/>
                <a:cs typeface="Arial" panose="020B0604020202020204" pitchFamily="34" charset="0"/>
              </a:rPr>
              <a:t>	Bureau of the Fiscal Service</a:t>
            </a:r>
          </a:p>
          <a:p>
            <a:pPr lvl="0">
              <a:defRPr/>
            </a:pPr>
            <a:r>
              <a:rPr lang="en-US" sz="1600" dirty="0">
                <a:solidFill>
                  <a:prstClr val="black"/>
                </a:solidFill>
                <a:latin typeface="Arial" panose="020B0604020202020204" pitchFamily="34" charset="0"/>
                <a:cs typeface="Arial" panose="020B0604020202020204" pitchFamily="34" charset="0"/>
              </a:rPr>
              <a:t>	(304) 480-7602</a:t>
            </a:r>
          </a:p>
          <a:p>
            <a:pPr>
              <a:defRPr/>
            </a:pPr>
            <a:r>
              <a:rPr lang="en-US" sz="1600" dirty="0">
                <a:solidFill>
                  <a:prstClr val="black"/>
                </a:solidFill>
                <a:latin typeface="Arial" panose="020B0604020202020204" pitchFamily="34" charset="0"/>
                <a:cs typeface="Arial" panose="020B0604020202020204" pitchFamily="34" charset="0"/>
              </a:rPr>
              <a:t>	</a:t>
            </a:r>
            <a:r>
              <a:rPr lang="en-US" sz="1600" dirty="0">
                <a:solidFill>
                  <a:srgbClr val="7030A0"/>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Joshua.Hudkins@fiscal.treasury.gov</a:t>
            </a:r>
            <a:endParaRPr lang="en-US" sz="1600" dirty="0">
              <a:solidFill>
                <a:srgbClr val="7030A0"/>
              </a:solidFill>
              <a:latin typeface="Arial" panose="020B0604020202020204" pitchFamily="34" charset="0"/>
              <a:cs typeface="Arial" panose="020B0604020202020204" pitchFamily="34" charset="0"/>
            </a:endParaRPr>
          </a:p>
          <a:p>
            <a:pPr>
              <a:defRPr/>
            </a:pPr>
            <a:r>
              <a:rPr lang="en-US" sz="1600" dirty="0">
                <a:solidFill>
                  <a:srgbClr val="7030A0"/>
                </a:solidFill>
                <a:latin typeface="Arial" panose="020B0604020202020204" pitchFamily="34" charset="0"/>
                <a:cs typeface="Arial" panose="020B0604020202020204" pitchFamily="34" charset="0"/>
              </a:rPr>
              <a:t>        	</a:t>
            </a:r>
            <a:r>
              <a:rPr lang="en-US" sz="1600" dirty="0">
                <a:solidFill>
                  <a:srgbClr val="7030A0"/>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USSGL.Issues@fiscal.treasury.gov  </a:t>
            </a:r>
            <a:endParaRPr lang="en-US" sz="1600" dirty="0">
              <a:solidFill>
                <a:srgbClr val="7030A0"/>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1041051"/>
            <a:ext cx="3571875" cy="13973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02125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7450" y="126170"/>
            <a:ext cx="5760750" cy="830997"/>
          </a:xfrm>
          <a:prstGeom prst="rect">
            <a:avLst/>
          </a:prstGeom>
          <a:noFill/>
        </p:spPr>
        <p:txBody>
          <a:bodyPr wrap="square" rtlCol="0">
            <a:spAutoFit/>
          </a:bodyPr>
          <a:lstStyle/>
          <a:p>
            <a:r>
              <a:rPr lang="en-US" sz="4800" dirty="0"/>
              <a:t>Agenda</a:t>
            </a:r>
          </a:p>
        </p:txBody>
      </p:sp>
      <p:sp>
        <p:nvSpPr>
          <p:cNvPr id="4" name="TextBox 3"/>
          <p:cNvSpPr txBox="1"/>
          <p:nvPr/>
        </p:nvSpPr>
        <p:spPr>
          <a:xfrm>
            <a:off x="232235" y="957167"/>
            <a:ext cx="8449100" cy="4893647"/>
          </a:xfrm>
          <a:prstGeom prst="rect">
            <a:avLst/>
          </a:prstGeom>
          <a:noFill/>
        </p:spPr>
        <p:txBody>
          <a:bodyPr wrap="square" rtlCol="0">
            <a:spAutoFit/>
          </a:bodyPr>
          <a:lstStyle/>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Fiscal Year 2021 Ballot Items</a:t>
            </a:r>
          </a:p>
          <a:p>
            <a:pPr lvl="1"/>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Fiscal Year 2022 Ballot items</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Previously Approved Fiscal Year 2022 Ballot items</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USSGL Scenarios</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USSGL Working Groups</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USSGL Issues Resolution</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lvl="1"/>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353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137400 Criminal Restitution Receivable</a:t>
            </a:r>
          </a:p>
          <a:p>
            <a:pPr lvl="1"/>
            <a:r>
              <a:rPr lang="en-US" sz="2200" dirty="0"/>
              <a:t>Fiscal Service continues the analysis of criminal restitution in preparation of the Financial Report of the U.S. Government.  The reporting requirement for entities will be removed for FY 2021.  However, USSGL accounts separating criminal restitution from other A/R will help streamline the FR and audit processes.</a:t>
            </a:r>
            <a:endParaRPr lang="en-US" sz="2600" dirty="0"/>
          </a:p>
          <a:p>
            <a:r>
              <a:rPr lang="en-US" sz="2600" dirty="0"/>
              <a:t>137900 Allowance for Loss on Criminal Restitution Receivable</a:t>
            </a:r>
          </a:p>
          <a:p>
            <a:pPr lvl="1"/>
            <a:r>
              <a:rPr lang="en-US" sz="2200" dirty="0"/>
              <a:t>Same justification as USSGL 137400, but there is a need for an allowance USSGL to be used for estimated uncollectible amounts of Criminal Restitution Receivables.</a:t>
            </a:r>
          </a:p>
          <a:p>
            <a:pPr marL="0" indent="0">
              <a:buNone/>
            </a:pPr>
            <a:endParaRPr lang="en-US" sz="2600" dirty="0"/>
          </a:p>
          <a:p>
            <a:pPr marL="457200" lvl="1" indent="0">
              <a:buNone/>
            </a:pPr>
            <a:endParaRPr lang="en-US" dirty="0"/>
          </a:p>
        </p:txBody>
      </p:sp>
      <p:sp>
        <p:nvSpPr>
          <p:cNvPr id="3" name="Content Placeholder 2"/>
          <p:cNvSpPr>
            <a:spLocks noGrp="1"/>
          </p:cNvSpPr>
          <p:nvPr>
            <p:ph sz="quarter" idx="11"/>
          </p:nvPr>
        </p:nvSpPr>
        <p:spPr/>
        <p:txBody>
          <a:bodyPr/>
          <a:lstStyle/>
          <a:p>
            <a:r>
              <a:rPr lang="en-US" dirty="0">
                <a:latin typeface="+mn-lt"/>
              </a:rPr>
              <a:t>Fiscal Year 2021 Ballot Items - New</a:t>
            </a:r>
          </a:p>
        </p:txBody>
      </p:sp>
    </p:spTree>
    <p:extLst>
      <p:ext uri="{BB962C8B-B14F-4D97-AF65-F5344CB8AC3E}">
        <p14:creationId xmlns:p14="http://schemas.microsoft.com/office/powerpoint/2010/main" val="3595309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239914"/>
            <a:ext cx="8686800" cy="4932285"/>
          </a:xfrm>
        </p:spPr>
        <p:txBody>
          <a:bodyPr/>
          <a:lstStyle/>
          <a:p>
            <a:r>
              <a:rPr lang="en-US" sz="2600" dirty="0"/>
              <a:t>413712 Transfers of Contract Authority – Allocation – Prior-Year Authority</a:t>
            </a:r>
          </a:p>
          <a:p>
            <a:pPr lvl="1"/>
            <a:r>
              <a:rPr lang="en-US" sz="1800" dirty="0"/>
              <a:t>New USSGL account to separate prior-year authority from current-year authority</a:t>
            </a:r>
            <a:r>
              <a:rPr lang="en-US" dirty="0"/>
              <a:t>.</a:t>
            </a:r>
            <a:endParaRPr lang="en-US" sz="2600" dirty="0"/>
          </a:p>
          <a:p>
            <a:r>
              <a:rPr lang="en-US" sz="2600" dirty="0"/>
              <a:t>413810 Appropriation to Liquidate Contract Authority - FMSTF</a:t>
            </a:r>
          </a:p>
          <a:p>
            <a:pPr lvl="1"/>
            <a:r>
              <a:rPr lang="en-US" sz="1800" dirty="0"/>
              <a:t>New USSGL account specifically for Foreign Military Sales Trust Fund (FMSTF) to record appropriations to liquidate contract authority.</a:t>
            </a:r>
          </a:p>
          <a:p>
            <a:pPr marL="0" indent="0">
              <a:buNone/>
            </a:pPr>
            <a:endParaRPr lang="en-US" sz="1800" dirty="0"/>
          </a:p>
          <a:p>
            <a:pPr lvl="1"/>
            <a:endParaRPr lang="en-US" sz="1800" dirty="0"/>
          </a:p>
          <a:p>
            <a:pPr marL="0" indent="0">
              <a:buNone/>
            </a:pPr>
            <a:endParaRPr lang="en-US" sz="1800" dirty="0"/>
          </a:p>
          <a:p>
            <a:pPr marL="0"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a:xfrm>
            <a:off x="228600" y="152401"/>
            <a:ext cx="8686800" cy="1087514"/>
          </a:xfrm>
        </p:spPr>
        <p:txBody>
          <a:bodyPr/>
          <a:lstStyle/>
          <a:p>
            <a:pPr marL="0" lvl="1" indent="0">
              <a:spcBef>
                <a:spcPts val="0"/>
              </a:spcBef>
              <a:buNone/>
            </a:pPr>
            <a:r>
              <a:rPr lang="en-US" sz="3600" dirty="0">
                <a:latin typeface="+mn-lt"/>
              </a:rPr>
              <a:t>Fiscal Year 2022 Ballot items - New </a:t>
            </a:r>
          </a:p>
        </p:txBody>
      </p:sp>
    </p:spTree>
    <p:extLst>
      <p:ext uri="{BB962C8B-B14F-4D97-AF65-F5344CB8AC3E}">
        <p14:creationId xmlns:p14="http://schemas.microsoft.com/office/powerpoint/2010/main" val="3654576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239914"/>
            <a:ext cx="8686800" cy="4932285"/>
          </a:xfrm>
        </p:spPr>
        <p:txBody>
          <a:bodyPr/>
          <a:lstStyle/>
          <a:p>
            <a:r>
              <a:rPr lang="en-US" sz="2600" dirty="0"/>
              <a:t>414202 Actual Repayment of Definite Borrowing Authority Converted to Cash – Prior Year Balances</a:t>
            </a:r>
          </a:p>
          <a:p>
            <a:r>
              <a:rPr lang="en-US" sz="2600" dirty="0"/>
              <a:t>414203 Actual Repayment of Indefinite Borrowing Authority Converted to Cash – Prior Year Balances</a:t>
            </a:r>
          </a:p>
          <a:p>
            <a:pPr marL="0" indent="0">
              <a:buNone/>
            </a:pPr>
            <a:endParaRPr lang="en-US" sz="2600" dirty="0"/>
          </a:p>
          <a:p>
            <a:pPr marL="457200" lvl="1" indent="0">
              <a:buNone/>
            </a:pPr>
            <a:r>
              <a:rPr lang="en-US" sz="2000" b="1" dirty="0"/>
              <a:t>Justification</a:t>
            </a:r>
            <a:r>
              <a:rPr lang="en-US" sz="2000" dirty="0"/>
              <a:t> – </a:t>
            </a:r>
            <a:r>
              <a:rPr lang="en-US" sz="1800" dirty="0"/>
              <a:t>These accounts are used to record amounts transferred to the General Fund of the U.S. Government by a non-expenditure transfer of prior-year balances for unused or excess borrowing amounts to repay debt. The prior-year definite and indefinite borrowing authority has been exercised but has not been used to liquidate obligations.</a:t>
            </a:r>
          </a:p>
          <a:p>
            <a:pPr marL="457200" lvl="1" indent="0">
              <a:buNone/>
            </a:pPr>
            <a:r>
              <a:rPr lang="en-US" sz="1800" dirty="0"/>
              <a:t>These USSGL’s will be used to separate prior-year from current-year and also differentiate between Definite and Indefinite.</a:t>
            </a:r>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a:xfrm>
            <a:off x="228600" y="152400"/>
            <a:ext cx="8686800" cy="1010705"/>
          </a:xfrm>
        </p:spPr>
        <p:txBody>
          <a:bodyPr/>
          <a:lstStyle/>
          <a:p>
            <a:pPr marL="0" lvl="1" indent="0">
              <a:spcBef>
                <a:spcPts val="0"/>
              </a:spcBef>
              <a:buNone/>
            </a:pPr>
            <a:r>
              <a:rPr lang="en-US" sz="3600" dirty="0">
                <a:latin typeface="+mn-lt"/>
              </a:rPr>
              <a:t>Fiscal Year 2022 Ballot items - New</a:t>
            </a:r>
          </a:p>
        </p:txBody>
      </p:sp>
    </p:spTree>
    <p:extLst>
      <p:ext uri="{BB962C8B-B14F-4D97-AF65-F5344CB8AC3E}">
        <p14:creationId xmlns:p14="http://schemas.microsoft.com/office/powerpoint/2010/main" val="3124951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415312 – Transfers of Contract Authority – Non-Allocation – Prior-Year Authority</a:t>
            </a:r>
          </a:p>
          <a:p>
            <a:pPr lvl="1"/>
            <a:r>
              <a:rPr lang="en-US" sz="1800" dirty="0"/>
              <a:t>This USSGL is for Department of Transportation use only.  In lieu of using GTAS attribute domain value Year of Budget Authority Indicator to distinguish between prior-year and current year authority, this new USSGL account has been established to make the distinction.</a:t>
            </a:r>
          </a:p>
          <a:p>
            <a:r>
              <a:rPr lang="en-US" sz="2600" dirty="0"/>
              <a:t>421010 – Anticipated Reimbursements from Non-Federal Sources</a:t>
            </a:r>
          </a:p>
          <a:p>
            <a:pPr lvl="1"/>
            <a:r>
              <a:rPr lang="en-US" sz="1800" dirty="0"/>
              <a:t>To separate Anticipated Reimbursements from Non-Federal Sources from those of Federal/Non-Federal Exception Sources.</a:t>
            </a:r>
            <a:endParaRPr lang="en-US" sz="1400" dirty="0"/>
          </a:p>
          <a:p>
            <a:r>
              <a:rPr lang="en-US" sz="2600" dirty="0"/>
              <a:t>426900 – </a:t>
            </a:r>
            <a:r>
              <a:rPr lang="en-US" sz="2400" dirty="0"/>
              <a:t>Actual Collections of Voluntary Insurance Enrollment Fees-Business Type Fees</a:t>
            </a:r>
          </a:p>
          <a:p>
            <a:pPr lvl="1"/>
            <a:r>
              <a:rPr lang="en-US" sz="1800" dirty="0"/>
              <a:t>To provide a mechanism to record offsetting collection activity for voluntary insurance premiums.</a:t>
            </a:r>
          </a:p>
          <a:p>
            <a:pPr lvl="1"/>
            <a:endParaRPr lang="en-US" sz="1800" dirty="0"/>
          </a:p>
          <a:p>
            <a:pPr marL="457200" lvl="1"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latin typeface="+mn-lt"/>
              </a:rPr>
              <a:t>Fiscal Year 2022 Ballot items - New</a:t>
            </a:r>
          </a:p>
        </p:txBody>
      </p:sp>
    </p:spTree>
    <p:extLst>
      <p:ext uri="{BB962C8B-B14F-4D97-AF65-F5344CB8AC3E}">
        <p14:creationId xmlns:p14="http://schemas.microsoft.com/office/powerpoint/2010/main" val="3188374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413700 – Transfers or Contract Authority – Allocation – </a:t>
            </a:r>
            <a:r>
              <a:rPr lang="en-US" sz="2600" dirty="0">
                <a:highlight>
                  <a:srgbClr val="FFFF00"/>
                </a:highlight>
              </a:rPr>
              <a:t>Current Year Authority</a:t>
            </a:r>
          </a:p>
          <a:p>
            <a:pPr lvl="1"/>
            <a:r>
              <a:rPr lang="en-US" sz="1800" dirty="0"/>
              <a:t>The term “current-year” has also been added to the definition.  The modification is necessary to separate prior-year from current-year.</a:t>
            </a:r>
            <a:endParaRPr lang="en-US" sz="2200" dirty="0"/>
          </a:p>
          <a:p>
            <a:r>
              <a:rPr lang="en-US" sz="2600" dirty="0"/>
              <a:t>414200 – Actual Repayment of Borrowing Authority Converted to Cash – </a:t>
            </a:r>
            <a:r>
              <a:rPr lang="en-US" sz="2600" dirty="0">
                <a:highlight>
                  <a:srgbClr val="FFFF00"/>
                </a:highlight>
              </a:rPr>
              <a:t>Current-Year Authority</a:t>
            </a:r>
          </a:p>
          <a:p>
            <a:pPr lvl="1"/>
            <a:r>
              <a:rPr lang="en-US" sz="1800" dirty="0"/>
              <a:t>The term “current-year” has also been added to the definition.  The modification is necessary to separate prior-year from current-year.</a:t>
            </a:r>
            <a:endParaRPr lang="en-US" sz="2200" dirty="0"/>
          </a:p>
          <a:p>
            <a:endParaRPr lang="en-US" sz="2600" dirty="0"/>
          </a:p>
        </p:txBody>
      </p:sp>
      <p:sp>
        <p:nvSpPr>
          <p:cNvPr id="3" name="Content Placeholder 2"/>
          <p:cNvSpPr>
            <a:spLocks noGrp="1"/>
          </p:cNvSpPr>
          <p:nvPr>
            <p:ph sz="quarter" idx="11"/>
          </p:nvPr>
        </p:nvSpPr>
        <p:spPr/>
        <p:txBody>
          <a:bodyPr/>
          <a:lstStyle/>
          <a:p>
            <a:r>
              <a:rPr lang="en-US" dirty="0">
                <a:latin typeface="+mn-lt"/>
              </a:rPr>
              <a:t>Fiscal Year 2022 Ballot items - Modifications</a:t>
            </a:r>
          </a:p>
        </p:txBody>
      </p:sp>
    </p:spTree>
    <p:extLst>
      <p:ext uri="{BB962C8B-B14F-4D97-AF65-F5344CB8AC3E}">
        <p14:creationId xmlns:p14="http://schemas.microsoft.com/office/powerpoint/2010/main" val="3835742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pPr marL="0" indent="0">
              <a:buNone/>
            </a:pPr>
            <a:endParaRPr lang="en-US" sz="2600" dirty="0"/>
          </a:p>
          <a:p>
            <a:r>
              <a:rPr lang="en-US" sz="2600" dirty="0"/>
              <a:t>415300 – Transfers of Contract Authority – Non-Allocation – </a:t>
            </a:r>
            <a:r>
              <a:rPr lang="en-US" sz="2600" dirty="0">
                <a:highlight>
                  <a:srgbClr val="FFFF00"/>
                </a:highlight>
              </a:rPr>
              <a:t>Current-Year Authority</a:t>
            </a:r>
          </a:p>
          <a:p>
            <a:pPr lvl="1"/>
            <a:r>
              <a:rPr lang="en-US" sz="1800" dirty="0"/>
              <a:t>The term “current-year” has also been added to the definition.  The modification is necessary to separate prior-year from current-year.  Please note that this USSGL is to be used by the Department of Transportation only. In lieu of using GTAS attribute domain value Year of Budget Authority Indicator to distinguish between prior-year and current-year authority, this USSGL account has been modified to make the distinction.</a:t>
            </a:r>
          </a:p>
          <a:p>
            <a:pPr marL="457200" lvl="1" indent="0">
              <a:buNone/>
            </a:pPr>
            <a:endParaRPr lang="en-US" sz="1800" dirty="0"/>
          </a:p>
          <a:p>
            <a:r>
              <a:rPr lang="en-US" sz="2600" dirty="0"/>
              <a:t>421000 – Anticipated Reimbursements </a:t>
            </a:r>
            <a:r>
              <a:rPr lang="en-US" sz="2600" dirty="0">
                <a:highlight>
                  <a:srgbClr val="FFFF00"/>
                </a:highlight>
              </a:rPr>
              <a:t>from</a:t>
            </a:r>
            <a:r>
              <a:rPr lang="en-US" sz="2600" dirty="0"/>
              <a:t> </a:t>
            </a:r>
            <a:r>
              <a:rPr lang="en-US" sz="2600" dirty="0">
                <a:highlight>
                  <a:srgbClr val="FFFF00"/>
                </a:highlight>
              </a:rPr>
              <a:t>Federal/Non-Federal Exception Sources</a:t>
            </a:r>
          </a:p>
          <a:p>
            <a:pPr lvl="1"/>
            <a:r>
              <a:rPr lang="en-US" sz="1800" dirty="0"/>
              <a:t>To separate Anticipated Reimbursements from Non-Federal Sources from those of Federal/Non-Federal Exception Sources.</a:t>
            </a:r>
            <a:endParaRPr lang="en-US" dirty="0"/>
          </a:p>
          <a:p>
            <a:pPr lvl="1"/>
            <a:endParaRPr lang="en-US" dirty="0"/>
          </a:p>
        </p:txBody>
      </p:sp>
      <p:sp>
        <p:nvSpPr>
          <p:cNvPr id="3" name="Content Placeholder 2"/>
          <p:cNvSpPr>
            <a:spLocks noGrp="1"/>
          </p:cNvSpPr>
          <p:nvPr>
            <p:ph sz="quarter" idx="11"/>
          </p:nvPr>
        </p:nvSpPr>
        <p:spPr/>
        <p:txBody>
          <a:bodyPr/>
          <a:lstStyle/>
          <a:p>
            <a:r>
              <a:rPr lang="en-US" sz="3200" dirty="0"/>
              <a:t>Fiscal Year 2022 Ballot items - Modifications</a:t>
            </a:r>
          </a:p>
        </p:txBody>
      </p:sp>
    </p:spTree>
    <p:extLst>
      <p:ext uri="{BB962C8B-B14F-4D97-AF65-F5344CB8AC3E}">
        <p14:creationId xmlns:p14="http://schemas.microsoft.com/office/powerpoint/2010/main" val="576062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pPr>
              <a:lnSpc>
                <a:spcPct val="150000"/>
              </a:lnSpc>
            </a:pPr>
            <a:r>
              <a:rPr lang="en-US" sz="1800" dirty="0"/>
              <a:t>421100 Anticipated Reimbursements Used for Substitution of Contract Authority</a:t>
            </a:r>
          </a:p>
          <a:p>
            <a:pPr>
              <a:lnSpc>
                <a:spcPct val="150000"/>
              </a:lnSpc>
            </a:pPr>
            <a:r>
              <a:rPr lang="en-US" sz="1800" dirty="0"/>
              <a:t>439502 Authority Unavailable for Obligation Pursuant to Public Law – Temporary – Anticipated Current-Year Authority</a:t>
            </a:r>
          </a:p>
          <a:p>
            <a:pPr>
              <a:lnSpc>
                <a:spcPct val="150000"/>
              </a:lnSpc>
            </a:pPr>
            <a:r>
              <a:rPr lang="en-US" sz="1800" dirty="0"/>
              <a:t>439503 Authority Unavailable for Obligation Pursuant to Public Law – Temporary – Anticipated Prior-Year Authority</a:t>
            </a:r>
          </a:p>
          <a:p>
            <a:pPr>
              <a:lnSpc>
                <a:spcPct val="150000"/>
              </a:lnSpc>
            </a:pPr>
            <a:r>
              <a:rPr lang="en-US" sz="1800" dirty="0"/>
              <a:t>439700 </a:t>
            </a:r>
            <a:r>
              <a:rPr lang="en-US" sz="1800" dirty="0">
                <a:highlight>
                  <a:srgbClr val="FFFF00"/>
                </a:highlight>
              </a:rPr>
              <a:t>(Modification) </a:t>
            </a:r>
            <a:r>
              <a:rPr lang="en-US" sz="1800" dirty="0"/>
              <a:t>Appropriations (special or trust), Borrowing Authority and Contract Authority Temporarily Precluded From Obligation – Realized Current-Year Authority </a:t>
            </a:r>
          </a:p>
          <a:p>
            <a:pPr>
              <a:lnSpc>
                <a:spcPct val="150000"/>
              </a:lnSpc>
            </a:pPr>
            <a:r>
              <a:rPr lang="en-US" sz="1800" dirty="0"/>
              <a:t>439701 </a:t>
            </a:r>
            <a:r>
              <a:rPr lang="en-US" sz="1800" dirty="0">
                <a:highlight>
                  <a:srgbClr val="FFFF00"/>
                </a:highlight>
              </a:rPr>
              <a:t>(Modification)  </a:t>
            </a:r>
            <a:r>
              <a:rPr lang="en-US" sz="1800" dirty="0"/>
              <a:t>Appropriations Temporarily Precluded From Obligation – Realized Prior-Year Authority</a:t>
            </a:r>
          </a:p>
          <a:p>
            <a:pPr>
              <a:lnSpc>
                <a:spcPct val="150000"/>
              </a:lnSpc>
            </a:pPr>
            <a:r>
              <a:rPr lang="en-US" sz="1800" dirty="0"/>
              <a:t>439702 Appropriations (special or trust) Temporarily Precluded From Obligation – Anticipated Current-Year Authority</a:t>
            </a:r>
          </a:p>
          <a:p>
            <a:endParaRPr lang="en-US" sz="26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latin typeface="+mn-lt"/>
              </a:rPr>
              <a:t>Previously Approved FY 2022 USSGL changes</a:t>
            </a:r>
          </a:p>
        </p:txBody>
      </p:sp>
    </p:spTree>
    <p:extLst>
      <p:ext uri="{BB962C8B-B14F-4D97-AF65-F5344CB8AC3E}">
        <p14:creationId xmlns:p14="http://schemas.microsoft.com/office/powerpoint/2010/main" val="1538134439"/>
      </p:ext>
    </p:extLst>
  </p:cSld>
  <p:clrMapOvr>
    <a:masterClrMapping/>
  </p:clrMapOvr>
</p:sld>
</file>

<file path=ppt/theme/theme1.xml><?xml version="1.0" encoding="utf-8"?>
<a:theme xmlns:a="http://schemas.openxmlformats.org/drawingml/2006/main" name="Bureau of the Fiscal Service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ureau of the Fiscal Service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79041</TotalTime>
  <Words>1119</Words>
  <Application>Microsoft Office PowerPoint</Application>
  <PresentationFormat>On-screen Show (4:3)</PresentationFormat>
  <Paragraphs>146</Paragraphs>
  <Slides>14</Slides>
  <Notes>12</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14</vt:i4>
      </vt:variant>
    </vt:vector>
  </HeadingPairs>
  <TitlesOfParts>
    <vt:vector size="19" baseType="lpstr">
      <vt:lpstr>Arial</vt:lpstr>
      <vt:lpstr>Calibri</vt:lpstr>
      <vt:lpstr>Bureau of the Fiscal Service PPT Template</vt:lpstr>
      <vt:lpstr>1_Bureau of the Fiscal Service PPT Template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Dept. of the Treasury, FMS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April D. Battle</dc:creator>
  <cp:lastModifiedBy>Joshua E. Hudkins</cp:lastModifiedBy>
  <cp:revision>1403</cp:revision>
  <cp:lastPrinted>2018-02-14T19:42:11Z</cp:lastPrinted>
  <dcterms:created xsi:type="dcterms:W3CDTF">2014-06-05T14:12:22Z</dcterms:created>
  <dcterms:modified xsi:type="dcterms:W3CDTF">2021-04-29T17:33:48Z</dcterms:modified>
</cp:coreProperties>
</file>