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4" r:id="rId3"/>
    <p:sldId id="340" r:id="rId4"/>
    <p:sldId id="341" r:id="rId5"/>
    <p:sldId id="342" r:id="rId6"/>
    <p:sldId id="343" r:id="rId7"/>
    <p:sldId id="344" r:id="rId8"/>
    <p:sldId id="346" r:id="rId9"/>
    <p:sldId id="28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53"/>
    <a:srgbClr val="036A37"/>
    <a:srgbClr val="E54424"/>
    <a:srgbClr val="36ADE1"/>
    <a:srgbClr val="5BA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3088" autoAdjust="0"/>
  </p:normalViewPr>
  <p:slideViewPr>
    <p:cSldViewPr>
      <p:cViewPr varScale="1">
        <p:scale>
          <a:sx n="61" d="100"/>
          <a:sy n="61" d="100"/>
        </p:scale>
        <p:origin x="16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3FE2F4-80A2-46A9-9711-45126CD9D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89730" tIns="44865" rIns="89730" bIns="4486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CC9EE1-0EF4-4B0C-8BCD-45F2FC297C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89730" tIns="44865" rIns="89730" bIns="44865" rtlCol="0"/>
          <a:lstStyle>
            <a:lvl1pPr algn="r">
              <a:defRPr sz="1200"/>
            </a:lvl1pPr>
          </a:lstStyle>
          <a:p>
            <a:pPr>
              <a:defRPr/>
            </a:pPr>
            <a:fld id="{3C8CDAB3-5FC9-4F5A-B616-83AE1D3F182F}" type="datetimeFigureOut">
              <a:rPr lang="en-US"/>
              <a:pPr>
                <a:defRPr/>
              </a:pPr>
              <a:t>5/3/2021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D318D-CAB5-431F-B8E0-CD26DD50F6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89730" tIns="44865" rIns="89730" bIns="4486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265686-580D-4A59-86AD-FD7C4100C9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89730" tIns="44865" rIns="89730" bIns="44865" rtlCol="0" anchor="b"/>
          <a:lstStyle>
            <a:lvl1pPr algn="r">
              <a:defRPr sz="1200"/>
            </a:lvl1pPr>
          </a:lstStyle>
          <a:p>
            <a:pPr>
              <a:defRPr/>
            </a:pPr>
            <a:fld id="{4B4392D7-F5AF-452B-A978-EE1B1699FF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145B92-CA85-4ECF-91BB-B42337585D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E8F5A-23C3-4153-B97F-1A239A182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80D367-8A80-4948-990D-3D29C42721A7}" type="datetimeFigureOut">
              <a:rPr lang="en-US"/>
              <a:pPr>
                <a:defRPr/>
              </a:pPr>
              <a:t>5/3/2021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DB91B4-4FC9-4EFF-83E1-76B26B888A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1486FBC-F9FC-4F71-B844-4EE408E93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62D80-FD74-4EA4-AB87-7F24552A4C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2EE0B-61BF-4FFE-A982-1A2D52EDAA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C08865D-8DCA-4BCE-AAA0-D7B5F813AC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8663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077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700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1771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74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21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9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46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C48F04-377E-49B9-88C1-F9112ECE50D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7FCD87-22FB-4A2B-98CB-B083D7D0E67D}"/>
              </a:ext>
            </a:extLst>
          </p:cNvPr>
          <p:cNvSpPr/>
          <p:nvPr userDrawn="1"/>
        </p:nvSpPr>
        <p:spPr>
          <a:xfrm>
            <a:off x="0" y="6129338"/>
            <a:ext cx="9144000" cy="720725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3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6075"/>
            <a:ext cx="30480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68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Log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146E1B3-401B-477F-BDD1-479F6F129047}"/>
              </a:ext>
            </a:extLst>
          </p:cNvPr>
          <p:cNvSpPr/>
          <p:nvPr userDrawn="1"/>
        </p:nvSpPr>
        <p:spPr>
          <a:xfrm>
            <a:off x="0" y="6324600"/>
            <a:ext cx="9144000" cy="52546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5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3"/>
          <a:stretch>
            <a:fillRect/>
          </a:stretch>
        </p:blipFill>
        <p:spPr bwMode="auto">
          <a:xfrm>
            <a:off x="7620000" y="6388100"/>
            <a:ext cx="1243013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28600" y="335280"/>
            <a:ext cx="5212080" cy="1645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7065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F784CC-B152-47C9-B0AF-1EA8C2727BB0}"/>
              </a:ext>
            </a:extLst>
          </p:cNvPr>
          <p:cNvSpPr txBox="1">
            <a:spLocks/>
          </p:cNvSpPr>
          <p:nvPr userDrawn="1"/>
        </p:nvSpPr>
        <p:spPr>
          <a:xfrm>
            <a:off x="228600" y="965200"/>
            <a:ext cx="8686800" cy="5207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F73215-4E73-4D54-9653-79DB6C01B400}"/>
              </a:ext>
            </a:extLst>
          </p:cNvPr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377A56-2B7E-4FAD-8265-B15E059191D1}"/>
              </a:ext>
            </a:extLst>
          </p:cNvPr>
          <p:cNvSpPr txBox="1">
            <a:spLocks/>
          </p:cNvSpPr>
          <p:nvPr userDrawn="1"/>
        </p:nvSpPr>
        <p:spPr>
          <a:xfrm>
            <a:off x="2667000" y="6477000"/>
            <a:ext cx="3889375" cy="27781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A60A2B-2BFC-47B0-B47E-0F1CFF44FCAB}"/>
              </a:ext>
            </a:extLst>
          </p:cNvPr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9784B4E-F381-45FB-90D2-EF40E875D389}"/>
              </a:ext>
            </a:extLst>
          </p:cNvPr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latin typeface="Arial" panose="020B0604020202020204" pitchFamily="34" charset="0"/>
              </a:rPr>
              <a:t>Page </a:t>
            </a:r>
            <a:fld id="{0941150E-3522-4E2A-99BB-99CEFA260DB3}" type="slidenum">
              <a:rPr lang="en-US" altLang="en-US" sz="1400" smtClean="0"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600" dirty="0">
              <a:latin typeface="Arial" panose="020B0604020202020204" pitchFamily="34" charset="0"/>
            </a:endParaRPr>
          </a:p>
        </p:txBody>
      </p:sp>
      <p:pic>
        <p:nvPicPr>
          <p:cNvPr id="9" name="Picture 6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5317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ontent Placeholder 21"/>
          <p:cNvSpPr>
            <a:spLocks noGrp="1"/>
          </p:cNvSpPr>
          <p:nvPr>
            <p:ph sz="quarter" idx="10"/>
          </p:nvPr>
        </p:nvSpPr>
        <p:spPr>
          <a:xfrm>
            <a:off x="268385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027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8C2989F-C1AC-474D-A9A9-000FADB30161}"/>
              </a:ext>
            </a:extLst>
          </p:cNvPr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33FE39-3E1D-4E33-86CB-07D82577626C}"/>
              </a:ext>
            </a:extLst>
          </p:cNvPr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AAC739-81BC-4461-9BE7-633CA482835F}"/>
              </a:ext>
            </a:extLst>
          </p:cNvPr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E02885E-54FC-40E2-ACFD-AC2C7AEF5C77}"/>
              </a:ext>
            </a:extLst>
          </p:cNvPr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latin typeface="Arial" panose="020B0604020202020204" pitchFamily="34" charset="0"/>
              </a:rPr>
              <a:t>Page </a:t>
            </a:r>
            <a:fld id="{FEE69D5E-39B0-4581-9C21-636B90ED9863}" type="slidenum">
              <a:rPr lang="en-US" altLang="en-US" sz="1400" smtClean="0"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1"/>
          <p:cNvSpPr>
            <a:spLocks noGrp="1"/>
          </p:cNvSpPr>
          <p:nvPr>
            <p:ph sz="quarter" idx="1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23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3F7873-71CE-4968-880A-FA4A46FFE768}"/>
              </a:ext>
            </a:extLst>
          </p:cNvPr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F50C31-7D18-4A7C-8B60-9DE8FA1AE2F3}"/>
              </a:ext>
            </a:extLst>
          </p:cNvPr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23D342-D9FB-4752-A025-DB37C84521CD}"/>
              </a:ext>
            </a:extLst>
          </p:cNvPr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22C7A45-1932-4EAD-87B3-734D4012A048}"/>
              </a:ext>
            </a:extLst>
          </p:cNvPr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latin typeface="Arial" panose="020B0604020202020204" pitchFamily="34" charset="0"/>
              </a:rPr>
              <a:t>Page </a:t>
            </a:r>
            <a:fld id="{7AE75D79-9EC1-4362-8751-931728E14B6B}" type="slidenum">
              <a:rPr lang="en-US" altLang="en-US" sz="1400" smtClean="0"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27081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048" y="990600"/>
            <a:ext cx="423800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76400"/>
            <a:ext cx="4242816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8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9DC8DF8-854B-42D5-B77C-D51D6B752AFD}"/>
              </a:ext>
            </a:extLst>
          </p:cNvPr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31E4C0-5461-40A3-9D86-9CFE3C66717C}"/>
              </a:ext>
            </a:extLst>
          </p:cNvPr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3176B7-60FD-453E-816C-4E2FDA4DCBFD}"/>
              </a:ext>
            </a:extLst>
          </p:cNvPr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latin typeface="Arial" panose="020B0604020202020204" pitchFamily="34" charset="0"/>
              </a:rPr>
              <a:t>Page </a:t>
            </a:r>
            <a:fld id="{D2792947-B910-43DB-8C5C-AFE1A0156893}" type="slidenum">
              <a:rPr lang="en-US" altLang="en-US" sz="1400" smtClean="0"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5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65D65AA-EB85-4D2E-A2E4-2DDFC31F2F12}"/>
              </a:ext>
            </a:extLst>
          </p:cNvPr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491021C-7FDB-4B4D-A6F6-E69F3ED8BD6E}"/>
              </a:ext>
            </a:extLst>
          </p:cNvPr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29FF16-28A3-447E-9D19-0A0917C57D8A}"/>
              </a:ext>
            </a:extLst>
          </p:cNvPr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2">
            <a:extLst>
              <a:ext uri="{FF2B5EF4-FFF2-40B4-BE49-F238E27FC236}">
                <a16:creationId xmlns:a16="http://schemas.microsoft.com/office/drawing/2014/main" id="{85DC21AA-7304-49B8-9A1E-A9B6232E8A22}"/>
              </a:ext>
            </a:extLst>
          </p:cNvPr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3600" dirty="0"/>
              <a:t>Contact Information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7A7FBF3-4437-4E87-8B63-C9FDFBB0C3F9}"/>
              </a:ext>
            </a:extLst>
          </p:cNvPr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latin typeface="Arial" panose="020B0604020202020204" pitchFamily="34" charset="0"/>
              </a:rPr>
              <a:t>Page </a:t>
            </a:r>
            <a:fld id="{5AAEA723-8535-442F-8123-D867B8AB6C80}" type="slidenum">
              <a:rPr lang="en-US" altLang="en-US" sz="1400" smtClean="0"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414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ag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/>
          <a:stretch>
            <a:fillRect/>
          </a:stretch>
        </p:blipFill>
        <p:spPr bwMode="auto">
          <a:xfrm>
            <a:off x="1905000" y="3213100"/>
            <a:ext cx="53340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>
            <a:fillRect/>
          </a:stretch>
        </p:blipFill>
        <p:spPr bwMode="auto">
          <a:xfrm>
            <a:off x="1570038" y="2438400"/>
            <a:ext cx="6003925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8E73F1C-FB80-4518-974A-E8B33D7AE3AD}"/>
              </a:ext>
            </a:extLst>
          </p:cNvPr>
          <p:cNvCxnSpPr/>
          <p:nvPr userDrawn="1"/>
        </p:nvCxnSpPr>
        <p:spPr>
          <a:xfrm>
            <a:off x="228600" y="4267200"/>
            <a:ext cx="8686800" cy="0"/>
          </a:xfrm>
          <a:prstGeom prst="line">
            <a:avLst/>
          </a:prstGeom>
          <a:ln w="28575">
            <a:solidFill>
              <a:srgbClr val="0432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B093EDD-0BCA-4DA0-9407-0C18BF8F84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3400" y="5827713"/>
            <a:ext cx="3733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latin typeface="Arial" charset="0"/>
                <a:cs typeface="Arial" charset="0"/>
              </a:rPr>
              <a:t>If you wish to use the business line or product/service sub logo title slide, please insert the appropriate sub logo by clicking the picture icon on the “Sub Logo”  title slide.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C4765F7C-1BBC-4289-B51A-60B0ACB98D8F}"/>
              </a:ext>
            </a:extLst>
          </p:cNvPr>
          <p:cNvSpPr txBox="1">
            <a:spLocks/>
          </p:cNvSpPr>
          <p:nvPr userDrawn="1"/>
        </p:nvSpPr>
        <p:spPr>
          <a:xfrm>
            <a:off x="228600" y="838200"/>
            <a:ext cx="8686800" cy="17319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200" b="1" dirty="0"/>
              <a:t>General tips: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These templates can be used for all external and internal presentations and handouts. 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Insert page numbers from the “Insert” tab. 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Ensure all text is in “Arial” font.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If color is used, ensure color selection is consistent with the template. For your reference, a few of the Fiscal Service colors are provided below.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9CA349-F7B9-4969-B664-00F46E88F17B}"/>
              </a:ext>
            </a:extLst>
          </p:cNvPr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2">
            <a:extLst>
              <a:ext uri="{FF2B5EF4-FFF2-40B4-BE49-F238E27FC236}">
                <a16:creationId xmlns:a16="http://schemas.microsoft.com/office/drawing/2014/main" id="{6C804A5D-9D74-4F6D-A33C-B75B1EAAA59F}"/>
              </a:ext>
            </a:extLst>
          </p:cNvPr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3600" dirty="0"/>
              <a:t>PowerPoint Usage Guide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424363"/>
            <a:ext cx="1828800" cy="1366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4424363"/>
            <a:ext cx="182245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0AD48A-3D45-4471-9859-DAE09E3A37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0600" y="5827713"/>
            <a:ext cx="3657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latin typeface="Arial" charset="0"/>
                <a:cs typeface="Arial" charset="0"/>
              </a:rPr>
              <a:t>Please insert the appropriate business line or product/service sub logo by clicking the picture icon on the “Contact Information” slide.</a:t>
            </a:r>
          </a:p>
        </p:txBody>
      </p:sp>
    </p:spTree>
    <p:extLst>
      <p:ext uri="{BB962C8B-B14F-4D97-AF65-F5344CB8AC3E}">
        <p14:creationId xmlns:p14="http://schemas.microsoft.com/office/powerpoint/2010/main" val="10130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675" r:id="rId1"/>
    <p:sldLayoutId id="2147484676" r:id="rId2"/>
    <p:sldLayoutId id="2147484677" r:id="rId3"/>
    <p:sldLayoutId id="2147484678" r:id="rId4"/>
    <p:sldLayoutId id="2147484679" r:id="rId5"/>
    <p:sldLayoutId id="2147484680" r:id="rId6"/>
    <p:sldLayoutId id="2147484681" r:id="rId7"/>
    <p:sldLayoutId id="2147484682" r:id="rId8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oel.Erb@fiscal.treasury.gov" TargetMode="External"/><Relationship Id="rId2" Type="http://schemas.openxmlformats.org/officeDocument/2006/relationships/hyperlink" Target="mailto:Luke.Sheppard@Fiscal.Treasury.gov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Jordan.Benson@fiscal.treasury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457200" y="2590800"/>
            <a:ext cx="8382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4400" b="1" dirty="0">
                <a:solidFill>
                  <a:schemeClr val="tx2"/>
                </a:solidFill>
                <a:latin typeface="Arial" panose="020B0604020202020204" pitchFamily="34" charset="0"/>
              </a:rPr>
              <a:t>General Fund </a:t>
            </a:r>
          </a:p>
          <a:p>
            <a:pPr algn="r" eaLnBrk="1" hangingPunct="1"/>
            <a:r>
              <a:rPr lang="en-US" altLang="en-US" sz="4400" b="1" dirty="0">
                <a:solidFill>
                  <a:schemeClr val="tx2"/>
                </a:solidFill>
                <a:latin typeface="Arial" panose="020B0604020202020204" pitchFamily="34" charset="0"/>
              </a:rPr>
              <a:t>TAS/BETC Project </a:t>
            </a:r>
          </a:p>
          <a:p>
            <a:pPr algn="r" eaLnBrk="1" hangingPunct="1"/>
            <a:endParaRPr lang="en-US" altLang="en-US" sz="3200" dirty="0">
              <a:solidFill>
                <a:srgbClr val="036A37"/>
              </a:solidFill>
              <a:latin typeface="Ariel"/>
            </a:endParaRPr>
          </a:p>
        </p:txBody>
      </p:sp>
      <p:sp>
        <p:nvSpPr>
          <p:cNvPr id="11267" name="Subtitle 2"/>
          <p:cNvSpPr txBox="1">
            <a:spLocks/>
          </p:cNvSpPr>
          <p:nvPr/>
        </p:nvSpPr>
        <p:spPr bwMode="auto">
          <a:xfrm>
            <a:off x="609600" y="4114800"/>
            <a:ext cx="8296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dirty="0">
              <a:solidFill>
                <a:srgbClr val="043253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dirty="0">
              <a:solidFill>
                <a:srgbClr val="043253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dirty="0">
              <a:solidFill>
                <a:srgbClr val="043253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043253"/>
                </a:solidFill>
                <a:latin typeface="Arial" panose="020B0604020202020204" pitchFamily="34" charset="0"/>
              </a:rPr>
              <a:t>05/05/2021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9311C-A8F9-4A7C-91C8-C1AE803955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685800"/>
            <a:ext cx="8686800" cy="5334000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FY20 Audit Finding Overview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Fiscal Service </a:t>
            </a:r>
            <a:r>
              <a:rPr lang="en-US" b="1" dirty="0"/>
              <a:t>proposed</a:t>
            </a:r>
            <a:r>
              <a:rPr lang="en-US" dirty="0"/>
              <a:t> remediation steps</a:t>
            </a:r>
          </a:p>
          <a:p>
            <a:pPr marL="1200150" lvl="2" indent="-342900">
              <a:defRPr/>
            </a:pPr>
            <a:r>
              <a:rPr lang="en-US" dirty="0"/>
              <a:t>Data gathering and analysis</a:t>
            </a:r>
          </a:p>
          <a:p>
            <a:pPr marL="1200150" lvl="2" indent="-342900">
              <a:defRPr/>
            </a:pPr>
            <a:r>
              <a:rPr lang="en-US" dirty="0"/>
              <a:t>Present Methodology to GAO (Mid to late Summer)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Agency Confirmations of TAS/BETC relationships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Establish “Standard” BETC documentation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Establish “Nonstandard” BETC documentation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Formalize review process for both “Standard” and “Nonstandard” 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3600" b="1" dirty="0">
                <a:solidFill>
                  <a:srgbClr val="043253"/>
                </a:solidFill>
              </a:rPr>
              <a:t>Agenda</a:t>
            </a:r>
          </a:p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9311C-A8F9-4A7C-91C8-C1AE803955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685800"/>
            <a:ext cx="8686800" cy="5334000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/>
              <a:t>Supporting account attributes of active Treasury Account Symbols (TAS)</a:t>
            </a:r>
          </a:p>
          <a:p>
            <a:pPr lvl="1">
              <a:defRPr/>
            </a:pPr>
            <a:r>
              <a:rPr lang="en-US" dirty="0"/>
              <a:t>Fiscal Service was unable to readily provide sufficient appropriate audit evidence to support the account attributes assigned to active TASs (including BETCs)</a:t>
            </a:r>
          </a:p>
          <a:p>
            <a:pPr lvl="1">
              <a:defRPr/>
            </a:pPr>
            <a:endParaRPr lang="en-US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3600" b="1" dirty="0">
                <a:solidFill>
                  <a:srgbClr val="043253"/>
                </a:solidFill>
              </a:rPr>
              <a:t>FY20 Audit Finding Overview</a:t>
            </a:r>
          </a:p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873246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9311C-A8F9-4A7C-91C8-C1AE803955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685800"/>
            <a:ext cx="8686800" cy="5334000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b="1" dirty="0"/>
              <a:t>High Level Steps for TAS/BETC population</a:t>
            </a:r>
          </a:p>
          <a:p>
            <a:pPr>
              <a:defRPr/>
            </a:pPr>
            <a:r>
              <a:rPr lang="en-US" dirty="0"/>
              <a:t>Gather all open and active TAS/BETC permutations</a:t>
            </a:r>
          </a:p>
          <a:p>
            <a:pPr>
              <a:defRPr/>
            </a:pPr>
            <a:r>
              <a:rPr lang="en-US" dirty="0"/>
              <a:t>Check these permutations to confirm usage</a:t>
            </a:r>
          </a:p>
          <a:p>
            <a:pPr>
              <a:defRPr/>
            </a:pPr>
            <a:r>
              <a:rPr lang="en-US" dirty="0"/>
              <a:t>Confirm inactivity with Federal Entities</a:t>
            </a:r>
          </a:p>
          <a:p>
            <a:pPr>
              <a:defRPr/>
            </a:pPr>
            <a:r>
              <a:rPr lang="en-US" dirty="0"/>
              <a:t>“Inactivate” unneeded permutations</a:t>
            </a:r>
          </a:p>
          <a:p>
            <a:pPr lvl="1">
              <a:defRPr/>
            </a:pPr>
            <a:endParaRPr lang="en-US" b="1" dirty="0"/>
          </a:p>
          <a:p>
            <a:pPr lvl="1">
              <a:defRPr/>
            </a:pPr>
            <a:endParaRPr lang="en-US" b="1" dirty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Goal is to reduce total population down to a much more manageable number for documentation purposes.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3600" b="1" dirty="0">
                <a:solidFill>
                  <a:srgbClr val="043253"/>
                </a:solidFill>
              </a:rPr>
              <a:t>Fiscal Service Remediation Steps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70306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9311C-A8F9-4A7C-91C8-C1AE803955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685800"/>
            <a:ext cx="8686800" cy="5334000"/>
          </a:xfrm>
        </p:spPr>
        <p:txBody>
          <a:bodyPr/>
          <a:lstStyle/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dirty="0"/>
              <a:t>Fiscal Service will send out a Data Call asking entities to confirm which TAS/BETC relationships are needed and which are not.</a:t>
            </a:r>
          </a:p>
          <a:p>
            <a:pPr>
              <a:defRPr/>
            </a:pPr>
            <a:r>
              <a:rPr lang="en-US" dirty="0"/>
              <a:t>Any conflicts between Federal Entities’ analysis and Fiscal Service’s analysis will be handled on case-by-case basis.</a:t>
            </a:r>
          </a:p>
          <a:p>
            <a:pPr>
              <a:defRPr/>
            </a:pPr>
            <a:r>
              <a:rPr lang="en-US" dirty="0"/>
              <a:t>Data for </a:t>
            </a:r>
            <a:r>
              <a:rPr lang="en-US"/>
              <a:t>Data Call </a:t>
            </a:r>
            <a:r>
              <a:rPr lang="en-US" dirty="0"/>
              <a:t>and points of contact are still being compiled.</a:t>
            </a:r>
          </a:p>
          <a:p>
            <a:pPr>
              <a:defRPr/>
            </a:pPr>
            <a:r>
              <a:rPr lang="en-US" dirty="0"/>
              <a:t>Plan is to send out by end of May 2021.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3600" b="1" dirty="0">
                <a:solidFill>
                  <a:srgbClr val="043253"/>
                </a:solidFill>
              </a:rPr>
              <a:t>Agency Confirmations</a:t>
            </a:r>
          </a:p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817711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9311C-A8F9-4A7C-91C8-C1AE803955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609600"/>
            <a:ext cx="8686800" cy="5410200"/>
          </a:xfrm>
        </p:spPr>
        <p:txBody>
          <a:bodyPr/>
          <a:lstStyle/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dirty="0"/>
              <a:t>Once we have a manageable population of TAS/BETC to work with we will divide the remaining population into two buckets:</a:t>
            </a:r>
          </a:p>
          <a:p>
            <a:pPr lvl="1">
              <a:defRPr/>
            </a:pPr>
            <a:r>
              <a:rPr lang="en-US" dirty="0"/>
              <a:t>Standard BETC’s</a:t>
            </a:r>
          </a:p>
          <a:p>
            <a:pPr lvl="1">
              <a:defRPr/>
            </a:pPr>
            <a:r>
              <a:rPr lang="en-US" dirty="0"/>
              <a:t>Nonstandard BETC’s</a:t>
            </a:r>
          </a:p>
          <a:p>
            <a:pPr>
              <a:defRPr/>
            </a:pPr>
            <a:r>
              <a:rPr lang="en-US" dirty="0"/>
              <a:t>Much of the remaining population (&gt;90%) will be covered under the standard BETC documentation</a:t>
            </a:r>
          </a:p>
          <a:p>
            <a:pPr>
              <a:defRPr/>
            </a:pPr>
            <a:r>
              <a:rPr lang="en-US" dirty="0"/>
              <a:t>One-off documentation will be used to cover the various scenarios that comprise the Nonstandard BETC’s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3100" b="1" dirty="0">
                <a:solidFill>
                  <a:srgbClr val="043253"/>
                </a:solidFill>
              </a:rPr>
              <a:t>Standard/Nonstandard BETC Documentation</a:t>
            </a:r>
          </a:p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565658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9311C-A8F9-4A7C-91C8-C1AE803955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609600"/>
            <a:ext cx="8686800" cy="5410200"/>
          </a:xfrm>
        </p:spPr>
        <p:txBody>
          <a:bodyPr/>
          <a:lstStyle/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dirty="0"/>
              <a:t>As a final step, Fiscal Service will then formalize a regular and routine review process to ensure both Standard and Nonstandard BETC’s are appropriately assigned to accounts year over year.</a:t>
            </a:r>
          </a:p>
          <a:p>
            <a:pPr lvl="1">
              <a:defRPr/>
            </a:pPr>
            <a:r>
              <a:rPr lang="en-US" dirty="0"/>
              <a:t>Details on this are not available but will be communicated to agencies as they become available.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>
                <a:solidFill>
                  <a:srgbClr val="043253"/>
                </a:solidFill>
              </a:rPr>
              <a:t>Formalize review process for both Standard and Nonstandard BETC’s</a:t>
            </a:r>
          </a:p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305656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9311C-A8F9-4A7C-91C8-C1AE803955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609600"/>
            <a:ext cx="8686800" cy="5410200"/>
          </a:xfrm>
        </p:spPr>
        <p:txBody>
          <a:bodyPr/>
          <a:lstStyle/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/>
          </a:p>
          <a:p>
            <a:pPr marL="0" indent="0" algn="ctr">
              <a:buNone/>
              <a:defRPr/>
            </a:pPr>
            <a:endParaRPr lang="en-US" b="1" dirty="0"/>
          </a:p>
          <a:p>
            <a:pPr marL="0" indent="0" algn="ctr">
              <a:buNone/>
              <a:defRPr/>
            </a:pPr>
            <a:r>
              <a:rPr lang="en-US" sz="3600" b="1" dirty="0"/>
              <a:t>QUESTIONS?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819049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216F44-5888-4DD5-B034-D99AC082AB3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Luke Sheppard</a:t>
            </a:r>
          </a:p>
          <a:p>
            <a:pPr marL="0" indent="0">
              <a:buNone/>
            </a:pPr>
            <a:r>
              <a:rPr lang="en-US" sz="2400" dirty="0"/>
              <a:t>GFAB Manager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Luke.Sheppard@Fiscal.Treasury.gov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Joel Erb</a:t>
            </a:r>
          </a:p>
          <a:p>
            <a:pPr marL="0" indent="0">
              <a:buNone/>
            </a:pPr>
            <a:r>
              <a:rPr lang="en-US" sz="2400" dirty="0"/>
              <a:t>GFAB Supervisor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Joel.Erb@fiscal.treasury.gov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Jordan Benson</a:t>
            </a:r>
          </a:p>
          <a:p>
            <a:pPr marL="0" indent="0">
              <a:buNone/>
            </a:pPr>
            <a:r>
              <a:rPr lang="en-US" sz="2400" dirty="0"/>
              <a:t>GFAB </a:t>
            </a:r>
            <a:r>
              <a:rPr lang="en-US" dirty="0"/>
              <a:t>Accountant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Jordan.Benson</a:t>
            </a:r>
            <a:r>
              <a:rPr lang="en-US" sz="2400" dirty="0">
                <a:hlinkClick r:id="rId4"/>
              </a:rPr>
              <a:t>@fiscal.treasury.gov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F0A45-D48E-48F7-A5A6-F27B478B8B9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08421"/>
      </p:ext>
    </p:extLst>
  </p:cSld>
  <p:clrMapOvr>
    <a:masterClrMapping/>
  </p:clrMapOvr>
</p:sld>
</file>

<file path=ppt/theme/theme1.xml><?xml version="1.0" encoding="utf-8"?>
<a:theme xmlns:a="http://schemas.openxmlformats.org/drawingml/2006/main" name="Fiscal Service Power Point 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43253"/>
      </a:accent1>
      <a:accent2>
        <a:srgbClr val="36ADE1"/>
      </a:accent2>
      <a:accent3>
        <a:srgbClr val="036A37"/>
      </a:accent3>
      <a:accent4>
        <a:srgbClr val="5BAE46"/>
      </a:accent4>
      <a:accent5>
        <a:srgbClr val="E54424"/>
      </a:accent5>
      <a:accent6>
        <a:srgbClr val="9C9EA2"/>
      </a:accent6>
      <a:hlink>
        <a:srgbClr val="FEBF2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8932</TotalTime>
  <Words>388</Words>
  <Application>Microsoft Office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Ariel</vt:lpstr>
      <vt:lpstr>Calibri</vt:lpstr>
      <vt:lpstr>Fiscal Service Power 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BPD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 Amankwaa</dc:creator>
  <cp:lastModifiedBy>Elizabeth W. Burke</cp:lastModifiedBy>
  <cp:revision>360</cp:revision>
  <cp:lastPrinted>2019-07-16T12:10:58Z</cp:lastPrinted>
  <dcterms:created xsi:type="dcterms:W3CDTF">2016-05-20T12:49:58Z</dcterms:created>
  <dcterms:modified xsi:type="dcterms:W3CDTF">2021-05-03T14:26:03Z</dcterms:modified>
</cp:coreProperties>
</file>