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59" r:id="rId2"/>
    <p:sldMasterId id="2147483668" r:id="rId3"/>
  </p:sldMasterIdLst>
  <p:notesMasterIdLst>
    <p:notesMasterId r:id="rId18"/>
  </p:notesMasterIdLst>
  <p:handoutMasterIdLst>
    <p:handoutMasterId r:id="rId19"/>
  </p:handoutMasterIdLst>
  <p:sldIdLst>
    <p:sldId id="466" r:id="rId4"/>
    <p:sldId id="515" r:id="rId5"/>
    <p:sldId id="535" r:id="rId6"/>
    <p:sldId id="550" r:id="rId7"/>
    <p:sldId id="555" r:id="rId8"/>
    <p:sldId id="553" r:id="rId9"/>
    <p:sldId id="554" r:id="rId10"/>
    <p:sldId id="552" r:id="rId11"/>
    <p:sldId id="551" r:id="rId12"/>
    <p:sldId id="556" r:id="rId13"/>
    <p:sldId id="557" r:id="rId14"/>
    <p:sldId id="542" r:id="rId15"/>
    <p:sldId id="558" r:id="rId16"/>
    <p:sldId id="547"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ke" initials="m" lastIdx="13" clrIdx="0"/>
  <p:cmAuthor id="1" name="Douglas Orr" initials="DO" lastIdx="19" clrIdx="1"/>
  <p:cmAuthor id="2" name="SCriss" initials="SRC" lastIdx="0" clrIdx="2"/>
  <p:cmAuthor id="3" name="Sarah Rae Criss" initials="SRC" lastIdx="2" clrIdx="3">
    <p:extLst>
      <p:ext uri="{19B8F6BF-5375-455C-9EA6-DF929625EA0E}">
        <p15:presenceInfo xmlns:p15="http://schemas.microsoft.com/office/powerpoint/2012/main" userId="S-1-5-21-3265410665-4112887084-1777731901-7956" providerId="AD"/>
      </p:ext>
    </p:extLst>
  </p:cmAuthor>
  <p:cmAuthor id="4" name="Monica L. Allen" initials="MLA" lastIdx="5" clrIdx="4">
    <p:extLst>
      <p:ext uri="{19B8F6BF-5375-455C-9EA6-DF929625EA0E}">
        <p15:presenceInfo xmlns:p15="http://schemas.microsoft.com/office/powerpoint/2012/main" userId="S-1-5-21-3265410665-4112887084-1777731901-8715" providerId="AD"/>
      </p:ext>
    </p:extLst>
  </p:cmAuthor>
  <p:cmAuthor id="5" name="Mallory N. Beck" initials="MNB" lastIdx="5" clrIdx="5">
    <p:extLst>
      <p:ext uri="{19B8F6BF-5375-455C-9EA6-DF929625EA0E}">
        <p15:presenceInfo xmlns:p15="http://schemas.microsoft.com/office/powerpoint/2012/main" userId="S-1-5-21-3265410665-4112887084-1777731901-798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3253"/>
    <a:srgbClr val="36ADE1"/>
    <a:srgbClr val="B9E5C0"/>
    <a:srgbClr val="036A37"/>
    <a:srgbClr val="5EC26F"/>
    <a:srgbClr val="008A3E"/>
    <a:srgbClr val="E4E404"/>
    <a:srgbClr val="C2CD33"/>
    <a:srgbClr val="E544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47" autoAdjust="0"/>
    <p:restoredTop sz="96344" autoAdjust="0"/>
  </p:normalViewPr>
  <p:slideViewPr>
    <p:cSldViewPr>
      <p:cViewPr varScale="1">
        <p:scale>
          <a:sx n="68" d="100"/>
          <a:sy n="68" d="100"/>
        </p:scale>
        <p:origin x="1512" y="60"/>
      </p:cViewPr>
      <p:guideLst>
        <p:guide orient="horz" pos="2160"/>
        <p:guide pos="2880"/>
      </p:guideLst>
    </p:cSldViewPr>
  </p:slideViewPr>
  <p:outlineViewPr>
    <p:cViewPr>
      <p:scale>
        <a:sx n="33" d="100"/>
        <a:sy n="33" d="100"/>
      </p:scale>
      <p:origin x="0" y="20016"/>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7" d="100"/>
          <a:sy n="77" d="100"/>
        </p:scale>
        <p:origin x="-2142" y="-90"/>
      </p:cViewPr>
      <p:guideLst>
        <p:guide orient="horz" pos="2928"/>
        <p:guide pos="2208"/>
      </p:guideLst>
    </p:cSldViewPr>
  </p:notes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763" tIns="45881" rIns="91763" bIns="45881" rtlCol="0"/>
          <a:lstStyle>
            <a:lvl1pPr algn="l">
              <a:defRPr sz="11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1763" tIns="45881" rIns="91763" bIns="45881" rtlCol="0"/>
          <a:lstStyle>
            <a:lvl1pPr algn="r">
              <a:defRPr sz="1100"/>
            </a:lvl1pPr>
          </a:lstStyle>
          <a:p>
            <a:fld id="{88B72C4B-9D2E-48EF-B63D-9EC6DE19A3C8}" type="datetimeFigureOut">
              <a:rPr lang="en-US" smtClean="0"/>
              <a:t>4/29/2020</a:t>
            </a:fld>
            <a:endParaRPr lang="en-US" dirty="0"/>
          </a:p>
        </p:txBody>
      </p:sp>
      <p:sp>
        <p:nvSpPr>
          <p:cNvPr id="4" name="Footer Placeholder 3"/>
          <p:cNvSpPr>
            <a:spLocks noGrp="1"/>
          </p:cNvSpPr>
          <p:nvPr>
            <p:ph type="ftr" sz="quarter" idx="2"/>
          </p:nvPr>
        </p:nvSpPr>
        <p:spPr>
          <a:xfrm>
            <a:off x="0" y="8829968"/>
            <a:ext cx="3037840" cy="464820"/>
          </a:xfrm>
          <a:prstGeom prst="rect">
            <a:avLst/>
          </a:prstGeom>
        </p:spPr>
        <p:txBody>
          <a:bodyPr vert="horz" lIns="91763" tIns="45881" rIns="91763" bIns="45881" rtlCol="0" anchor="b"/>
          <a:lstStyle>
            <a:lvl1pPr algn="l">
              <a:defRPr sz="1100"/>
            </a:lvl1pPr>
          </a:lstStyle>
          <a:p>
            <a:endParaRPr lang="en-US" dirty="0"/>
          </a:p>
        </p:txBody>
      </p:sp>
      <p:sp>
        <p:nvSpPr>
          <p:cNvPr id="5" name="Slide Number Placeholder 4"/>
          <p:cNvSpPr>
            <a:spLocks noGrp="1"/>
          </p:cNvSpPr>
          <p:nvPr>
            <p:ph type="sldNum" sz="quarter" idx="3"/>
          </p:nvPr>
        </p:nvSpPr>
        <p:spPr>
          <a:xfrm>
            <a:off x="3970938" y="8829968"/>
            <a:ext cx="3037840" cy="464820"/>
          </a:xfrm>
          <a:prstGeom prst="rect">
            <a:avLst/>
          </a:prstGeom>
        </p:spPr>
        <p:txBody>
          <a:bodyPr vert="horz" lIns="91763" tIns="45881" rIns="91763" bIns="45881" rtlCol="0" anchor="b"/>
          <a:lstStyle>
            <a:lvl1pPr algn="r">
              <a:defRPr sz="1100"/>
            </a:lvl1pPr>
          </a:lstStyle>
          <a:p>
            <a:fld id="{6948DC64-BE8D-464E-916C-2D0985625559}" type="slidenum">
              <a:rPr lang="en-US" smtClean="0"/>
              <a:t>‹#›</a:t>
            </a:fld>
            <a:endParaRPr lang="en-US" dirty="0"/>
          </a:p>
        </p:txBody>
      </p:sp>
    </p:spTree>
    <p:extLst>
      <p:ext uri="{BB962C8B-B14F-4D97-AF65-F5344CB8AC3E}">
        <p14:creationId xmlns:p14="http://schemas.microsoft.com/office/powerpoint/2010/main" val="10191046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763" tIns="45881" rIns="91763" bIns="45881" rtlCol="0"/>
          <a:lstStyle>
            <a:lvl1pPr algn="l">
              <a:defRPr sz="11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1763" tIns="45881" rIns="91763" bIns="45881" rtlCol="0"/>
          <a:lstStyle>
            <a:lvl1pPr algn="r">
              <a:defRPr sz="1100"/>
            </a:lvl1pPr>
          </a:lstStyle>
          <a:p>
            <a:fld id="{59E45C4A-76D3-4E86-ADC8-C599867EC4DB}" type="datetimeFigureOut">
              <a:rPr lang="en-US" smtClean="0"/>
              <a:t>4/29/2020</a:t>
            </a:fld>
            <a:endParaRPr lang="en-US" dirty="0"/>
          </a:p>
        </p:txBody>
      </p:sp>
      <p:sp>
        <p:nvSpPr>
          <p:cNvPr id="4" name="Slide Image Placeholder 3"/>
          <p:cNvSpPr>
            <a:spLocks noGrp="1" noRot="1" noChangeAspect="1"/>
          </p:cNvSpPr>
          <p:nvPr>
            <p:ph type="sldImg" idx="2"/>
          </p:nvPr>
        </p:nvSpPr>
        <p:spPr>
          <a:xfrm>
            <a:off x="1182688" y="696913"/>
            <a:ext cx="4646612" cy="3486150"/>
          </a:xfrm>
          <a:prstGeom prst="rect">
            <a:avLst/>
          </a:prstGeom>
          <a:noFill/>
          <a:ln w="12700">
            <a:solidFill>
              <a:prstClr val="black"/>
            </a:solidFill>
          </a:ln>
        </p:spPr>
        <p:txBody>
          <a:bodyPr vert="horz" lIns="91763" tIns="45881" rIns="91763" bIns="45881"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1763" tIns="45881" rIns="91763" bIns="4588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4820"/>
          </a:xfrm>
          <a:prstGeom prst="rect">
            <a:avLst/>
          </a:prstGeom>
        </p:spPr>
        <p:txBody>
          <a:bodyPr vert="horz" lIns="91763" tIns="45881" rIns="91763" bIns="45881" rtlCol="0" anchor="b"/>
          <a:lstStyle>
            <a:lvl1pPr algn="l">
              <a:defRPr sz="1100"/>
            </a:lvl1pPr>
          </a:lstStyle>
          <a:p>
            <a:endParaRPr lang="en-US" dirty="0"/>
          </a:p>
        </p:txBody>
      </p:sp>
      <p:sp>
        <p:nvSpPr>
          <p:cNvPr id="7" name="Slide Number Placeholder 6"/>
          <p:cNvSpPr>
            <a:spLocks noGrp="1"/>
          </p:cNvSpPr>
          <p:nvPr>
            <p:ph type="sldNum" sz="quarter" idx="5"/>
          </p:nvPr>
        </p:nvSpPr>
        <p:spPr>
          <a:xfrm>
            <a:off x="3970938" y="8829968"/>
            <a:ext cx="3037840" cy="464820"/>
          </a:xfrm>
          <a:prstGeom prst="rect">
            <a:avLst/>
          </a:prstGeom>
        </p:spPr>
        <p:txBody>
          <a:bodyPr vert="horz" lIns="91763" tIns="45881" rIns="91763" bIns="45881" rtlCol="0" anchor="b"/>
          <a:lstStyle>
            <a:lvl1pPr algn="r">
              <a:defRPr sz="1100"/>
            </a:lvl1pPr>
          </a:lstStyle>
          <a:p>
            <a:fld id="{F84A17C7-C699-4286-8B95-0D2EA1AEB026}" type="slidenum">
              <a:rPr lang="en-US" smtClean="0"/>
              <a:t>‹#›</a:t>
            </a:fld>
            <a:endParaRPr lang="en-US" dirty="0"/>
          </a:p>
        </p:txBody>
      </p:sp>
    </p:spTree>
    <p:extLst>
      <p:ext uri="{BB962C8B-B14F-4D97-AF65-F5344CB8AC3E}">
        <p14:creationId xmlns:p14="http://schemas.microsoft.com/office/powerpoint/2010/main" val="2081347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4A17C7-C699-4286-8B95-0D2EA1AEB026}" type="slidenum">
              <a:rPr lang="en-US" smtClean="0"/>
              <a:t>1</a:t>
            </a:fld>
            <a:endParaRPr lang="en-US" dirty="0"/>
          </a:p>
        </p:txBody>
      </p:sp>
    </p:spTree>
    <p:extLst>
      <p:ext uri="{BB962C8B-B14F-4D97-AF65-F5344CB8AC3E}">
        <p14:creationId xmlns:p14="http://schemas.microsoft.com/office/powerpoint/2010/main" val="39640727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817949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008649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0D2F72-E011-4DA7-800E-0AC7DF7FBDC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76219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72086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350799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85314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756528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936248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021712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053136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087954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iscal Service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12856"/>
              </a:solidFill>
            </a:endParaRPr>
          </a:p>
        </p:txBody>
      </p:sp>
      <p:pic>
        <p:nvPicPr>
          <p:cNvPr id="6" name="Picture 2" descr="http://fiscalservice.treasuryecm.gov/fs/support/GAC/StyleGuideLogos/Fiscal%20Service%20-%20Horizontal%20-%20Color%20-%20Treasury.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600" y="345820"/>
            <a:ext cx="5212079" cy="1645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8322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ub Logo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12856"/>
              </a:solidFill>
              <a:effectLst/>
              <a:uLnTx/>
              <a:uFillTx/>
              <a:latin typeface="Calibri"/>
              <a:ea typeface="+mn-ea"/>
              <a:cs typeface="+mn-cs"/>
            </a:endParaRPr>
          </a:p>
        </p:txBody>
      </p:sp>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l="-3683"/>
          <a:stretch/>
        </p:blipFill>
        <p:spPr>
          <a:xfrm>
            <a:off x="7040492" y="6212133"/>
            <a:ext cx="1821992" cy="554935"/>
          </a:xfrm>
          <a:prstGeom prst="rect">
            <a:avLst/>
          </a:prstGeom>
        </p:spPr>
      </p:pic>
      <p:sp>
        <p:nvSpPr>
          <p:cNvPr id="4" name="Picture Placeholder 3"/>
          <p:cNvSpPr>
            <a:spLocks noGrp="1"/>
          </p:cNvSpPr>
          <p:nvPr>
            <p:ph type="pic" sz="quarter" idx="10" hasCustomPrompt="1"/>
          </p:nvPr>
        </p:nvSpPr>
        <p:spPr>
          <a:xfrm>
            <a:off x="228600" y="335280"/>
            <a:ext cx="5212080" cy="1645920"/>
          </a:xfrm>
          <a:prstGeom prst="rect">
            <a:avLst/>
          </a:prstGeom>
        </p:spPr>
        <p:txBody>
          <a:bodyPr/>
          <a:lstStyle>
            <a:lvl1pPr marL="0" indent="0" algn="ctr">
              <a:buNone/>
              <a:defRPr sz="2200" baseline="0">
                <a:latin typeface="Arial" panose="020B0604020202020204" pitchFamily="34" charset="0"/>
                <a:cs typeface="Arial" panose="020B0604020202020204" pitchFamily="34" charset="0"/>
              </a:defRPr>
            </a:lvl1pPr>
          </a:lstStyle>
          <a:p>
            <a:r>
              <a:rPr lang="en-US" dirty="0"/>
              <a:t>Click picture to add business line or product/ service sub logo</a:t>
            </a:r>
          </a:p>
        </p:txBody>
      </p:sp>
    </p:spTree>
    <p:extLst>
      <p:ext uri="{BB962C8B-B14F-4D97-AF65-F5344CB8AC3E}">
        <p14:creationId xmlns:p14="http://schemas.microsoft.com/office/powerpoint/2010/main" val="3171230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Content">
    <p:spTree>
      <p:nvGrpSpPr>
        <p:cNvPr id="1" name=""/>
        <p:cNvGrpSpPr/>
        <p:nvPr/>
      </p:nvGrpSpPr>
      <p:grpSpPr>
        <a:xfrm>
          <a:off x="0" y="0"/>
          <a:ext cx="0" cy="0"/>
          <a:chOff x="0" y="0"/>
          <a:chExt cx="0" cy="0"/>
        </a:xfrm>
      </p:grpSpPr>
      <p:sp>
        <p:nvSpPr>
          <p:cNvPr id="15" name="Content Placeholder 2"/>
          <p:cNvSpPr txBox="1">
            <a:spLocks/>
          </p:cNvSpPr>
          <p:nvPr userDrawn="1"/>
        </p:nvSpPr>
        <p:spPr>
          <a:xfrm>
            <a:off x="228600" y="965676"/>
            <a:ext cx="8686800" cy="520652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sz="3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cxnSp>
        <p:nvCxnSpPr>
          <p:cNvPr id="16" name="Straight Connector 15"/>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7"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L</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EAD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T</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RANSFORM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D</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ELIVER</a:t>
            </a:r>
            <a:endParaRPr kumimoji="0" lang="en-US" sz="18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endParaRPr>
          </a:p>
        </p:txBody>
      </p:sp>
      <p:cxnSp>
        <p:nvCxnSpPr>
          <p:cNvPr id="18" name="Straight Connector 17"/>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Page </a:t>
            </a:r>
            <a:fld id="{23B54F64-4D77-425A-BD5E-0504AD8FCA49}" type="slidenum">
              <a:rPr kumimoji="0" lang="en-US" sz="14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20" name="Picture 19"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2" name="Content Placeholder 21"/>
          <p:cNvSpPr>
            <a:spLocks noGrp="1"/>
          </p:cNvSpPr>
          <p:nvPr>
            <p:ph sz="quarter" idx="10" hasCustomPrompt="1"/>
          </p:nvPr>
        </p:nvSpPr>
        <p:spPr>
          <a:xfrm>
            <a:off x="228600" y="965676"/>
            <a:ext cx="8686800" cy="5206524"/>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Tree>
    <p:extLst>
      <p:ext uri="{BB962C8B-B14F-4D97-AF65-F5344CB8AC3E}">
        <p14:creationId xmlns:p14="http://schemas.microsoft.com/office/powerpoint/2010/main" val="6547797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28600" y="990600"/>
            <a:ext cx="4267200" cy="5135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90600"/>
            <a:ext cx="4267200" cy="5135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0" name="Straight Connector 9"/>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1"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L</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EAD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T</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RANSFORM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D</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ELIVER</a:t>
            </a:r>
            <a:endParaRPr kumimoji="0" lang="en-US" sz="18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endParaRPr>
          </a:p>
        </p:txBody>
      </p:sp>
      <p:cxnSp>
        <p:nvCxnSpPr>
          <p:cNvPr id="12" name="Straight Connector 11"/>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15"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
        <p:nvSpPr>
          <p:cNvPr id="22"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Page </a:t>
            </a:r>
            <a:fld id="{23B54F64-4D77-425A-BD5E-0504AD8FCA49}" type="slidenum">
              <a:rPr kumimoji="0" lang="en-US" sz="14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8950440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8600" y="990600"/>
            <a:ext cx="4270811"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28600" y="1676400"/>
            <a:ext cx="4268788" cy="4449763"/>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7048" y="990600"/>
            <a:ext cx="4238007"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4" y="1676400"/>
            <a:ext cx="4242816" cy="4449763"/>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8" name="Straight Connector 17"/>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L</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EAD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T</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RANSFORM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D</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ELIVER</a:t>
            </a:r>
            <a:endParaRPr kumimoji="0" lang="en-US" sz="18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endParaRPr>
          </a:p>
        </p:txBody>
      </p:sp>
      <p:cxnSp>
        <p:nvCxnSpPr>
          <p:cNvPr id="20" name="Straight Connector 19"/>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pic>
        <p:nvPicPr>
          <p:cNvPr id="22" name="Picture 21"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3"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
        <p:nvSpPr>
          <p:cNvPr id="24"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Page </a:t>
            </a:r>
            <a:fld id="{23B54F64-4D77-425A-BD5E-0504AD8FCA49}" type="slidenum">
              <a:rPr kumimoji="0" lang="en-US" sz="14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181386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cxnSp>
        <p:nvCxnSpPr>
          <p:cNvPr id="8" name="Straight Connector 7"/>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1"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L</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EAD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T</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RANSFORM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D</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ELIVER</a:t>
            </a:r>
            <a:endParaRPr kumimoji="0" lang="en-US" sz="18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endParaRPr>
          </a:p>
        </p:txBody>
      </p:sp>
      <p:pic>
        <p:nvPicPr>
          <p:cNvPr id="13" name="Picture 12"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14"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Page </a:t>
            </a:r>
            <a:fld id="{23B54F64-4D77-425A-BD5E-0504AD8FCA49}" type="slidenum">
              <a:rPr kumimoji="0" lang="en-US" sz="14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7289488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cxnSp>
        <p:nvCxnSpPr>
          <p:cNvPr id="11" name="Straight Connector 10"/>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2"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L</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EAD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T</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RANSFORM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D</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ELIVER</a:t>
            </a:r>
            <a:endParaRPr kumimoji="0" lang="en-US" sz="18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endParaRPr>
          </a:p>
        </p:txBody>
      </p: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cxnSp>
        <p:nvCxnSpPr>
          <p:cNvPr id="15" name="Straight Connector 14"/>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8"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110000"/>
              </a:lnSpc>
              <a:spcBef>
                <a:spcPct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Contact Information</a:t>
            </a:r>
          </a:p>
        </p:txBody>
      </p:sp>
      <p:sp>
        <p:nvSpPr>
          <p:cNvPr id="19" name="Picture Placeholder 3"/>
          <p:cNvSpPr>
            <a:spLocks noGrp="1"/>
          </p:cNvSpPr>
          <p:nvPr>
            <p:ph type="pic" sz="quarter" idx="10" hasCustomPrompt="1"/>
          </p:nvPr>
        </p:nvSpPr>
        <p:spPr>
          <a:xfrm>
            <a:off x="484632" y="1243584"/>
            <a:ext cx="2944368" cy="1042416"/>
          </a:xfrm>
          <a:prstGeom prst="rect">
            <a:avLst/>
          </a:prstGeom>
        </p:spPr>
        <p:txBody>
          <a:bodyPr/>
          <a:lstStyle>
            <a:lvl1pPr marL="0" indent="0" algn="l">
              <a:buNone/>
              <a:defRPr sz="2200" baseline="0">
                <a:latin typeface="Arial" panose="020B0604020202020204" pitchFamily="34" charset="0"/>
                <a:cs typeface="Arial" panose="020B0604020202020204" pitchFamily="34" charset="0"/>
              </a:defRPr>
            </a:lvl1pPr>
          </a:lstStyle>
          <a:p>
            <a:r>
              <a:rPr lang="en-US" dirty="0"/>
              <a:t>Click picture to add sub logo</a:t>
            </a:r>
          </a:p>
        </p:txBody>
      </p:sp>
      <p:sp>
        <p:nvSpPr>
          <p:cNvPr id="21"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Page </a:t>
            </a:r>
            <a:fld id="{23B54F64-4D77-425A-BD5E-0504AD8FCA49}" type="slidenum">
              <a:rPr kumimoji="0" lang="en-US" sz="14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0807734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Usage Guide">
    <p:spTree>
      <p:nvGrpSpPr>
        <p:cNvPr id="1" name=""/>
        <p:cNvGrpSpPr/>
        <p:nvPr/>
      </p:nvGrpSpPr>
      <p:grpSpPr>
        <a:xfrm>
          <a:off x="0" y="0"/>
          <a:ext cx="0" cy="0"/>
          <a:chOff x="0" y="0"/>
          <a:chExt cx="0" cy="0"/>
        </a:xfrm>
      </p:grpSpPr>
      <p:pic>
        <p:nvPicPr>
          <p:cNvPr id="2050"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6711"/>
          <a:stretch/>
        </p:blipFill>
        <p:spPr bwMode="auto">
          <a:xfrm>
            <a:off x="1905000" y="3212538"/>
            <a:ext cx="5334000" cy="10546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t="25009"/>
          <a:stretch/>
        </p:blipFill>
        <p:spPr bwMode="auto">
          <a:xfrm>
            <a:off x="1570788" y="2438400"/>
            <a:ext cx="6002424" cy="8394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Connector 3"/>
          <p:cNvCxnSpPr/>
          <p:nvPr userDrawn="1"/>
        </p:nvCxnSpPr>
        <p:spPr>
          <a:xfrm>
            <a:off x="228600" y="4267200"/>
            <a:ext cx="8686800" cy="0"/>
          </a:xfrm>
          <a:prstGeom prst="line">
            <a:avLst/>
          </a:prstGeom>
          <a:ln w="28575">
            <a:solidFill>
              <a:srgbClr val="043253"/>
            </a:solidFill>
            <a:prstDash val="dash"/>
          </a:ln>
        </p:spPr>
        <p:style>
          <a:lnRef idx="1">
            <a:schemeClr val="accent1"/>
          </a:lnRef>
          <a:fillRef idx="0">
            <a:schemeClr val="accent1"/>
          </a:fillRef>
          <a:effectRef idx="0">
            <a:schemeClr val="accent1"/>
          </a:effectRef>
          <a:fontRef idx="minor">
            <a:schemeClr val="tx1"/>
          </a:fontRef>
        </p:style>
      </p:cxnSp>
      <p:sp>
        <p:nvSpPr>
          <p:cNvPr id="5" name="TextBox 4"/>
          <p:cNvSpPr txBox="1"/>
          <p:nvPr userDrawn="1"/>
        </p:nvSpPr>
        <p:spPr>
          <a:xfrm>
            <a:off x="533400" y="5827693"/>
            <a:ext cx="3733800" cy="9541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If you wish to use the business line or product/service sub logo title slide, please insert the appropriate sub logo by clicking the picture icon on the “Sub Logo”  title slide.</a:t>
            </a:r>
          </a:p>
        </p:txBody>
      </p:sp>
      <p:sp>
        <p:nvSpPr>
          <p:cNvPr id="6" name="Title 2"/>
          <p:cNvSpPr txBox="1">
            <a:spLocks/>
          </p:cNvSpPr>
          <p:nvPr userDrawn="1"/>
        </p:nvSpPr>
        <p:spPr>
          <a:xfrm>
            <a:off x="228600" y="838200"/>
            <a:ext cx="8686800" cy="173237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200" b="1"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General tips:</a:t>
            </a:r>
          </a:p>
          <a:p>
            <a:pPr marL="285750" marR="0" lvl="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These templates can be used for all external and internal presentations and handouts. </a:t>
            </a:r>
          </a:p>
          <a:p>
            <a:pPr marL="285750" marR="0" lvl="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Insert page numbers from the “Insert” tab. </a:t>
            </a:r>
          </a:p>
          <a:p>
            <a:pPr marL="285750" marR="0" lvl="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Ensure all text is in “Arial” font.</a:t>
            </a:r>
          </a:p>
          <a:p>
            <a:pPr marL="285750" marR="0" lvl="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If color is used, ensure color selection is consistent with the template. For your reference, a few of the Fiscal Service colors are provided below.</a:t>
            </a:r>
          </a:p>
        </p:txBody>
      </p:sp>
      <p:cxnSp>
        <p:nvCxnSpPr>
          <p:cNvPr id="12" name="Straight Connector 11"/>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5"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110000"/>
              </a:lnSpc>
              <a:spcBef>
                <a:spcPct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PowerPoint Usage Guide</a:t>
            </a:r>
          </a:p>
        </p:txBody>
      </p:sp>
      <p:pic>
        <p:nvPicPr>
          <p:cNvPr id="13" name="Picture 2"/>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485900" y="4424304"/>
            <a:ext cx="1828800" cy="1366896"/>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9" name="Picture 2"/>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5718571" y="4424303"/>
            <a:ext cx="1821656" cy="13716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0" name="TextBox 19"/>
          <p:cNvSpPr txBox="1"/>
          <p:nvPr userDrawn="1"/>
        </p:nvSpPr>
        <p:spPr>
          <a:xfrm>
            <a:off x="4800599" y="5827693"/>
            <a:ext cx="3657600" cy="9541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Please insert the appropriate business line or product/service sub logo by clicking the picture icon on the “Contact Information” slide.</a:t>
            </a:r>
          </a:p>
        </p:txBody>
      </p:sp>
    </p:spTree>
    <p:extLst>
      <p:ext uri="{BB962C8B-B14F-4D97-AF65-F5344CB8AC3E}">
        <p14:creationId xmlns:p14="http://schemas.microsoft.com/office/powerpoint/2010/main" val="29899581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F09E73A-268B-4C9D-A3E2-BCE515329CA8}" type="datetimeFigureOut">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1258451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F09E73A-268B-4C9D-A3E2-BCE515329CA8}" type="datetimeFigureOut">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5382639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09E73A-268B-4C9D-A3E2-BCE515329CA8}" type="datetimeFigureOut">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904728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ub Logo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12856"/>
              </a:solidFill>
            </a:endParaRPr>
          </a:p>
        </p:txBody>
      </p:sp>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l="-3683"/>
          <a:stretch/>
        </p:blipFill>
        <p:spPr>
          <a:xfrm>
            <a:off x="7040492" y="6212133"/>
            <a:ext cx="1821992" cy="554935"/>
          </a:xfrm>
          <a:prstGeom prst="rect">
            <a:avLst/>
          </a:prstGeom>
        </p:spPr>
      </p:pic>
      <p:sp>
        <p:nvSpPr>
          <p:cNvPr id="4" name="Picture Placeholder 3"/>
          <p:cNvSpPr>
            <a:spLocks noGrp="1"/>
          </p:cNvSpPr>
          <p:nvPr>
            <p:ph type="pic" sz="quarter" idx="10" hasCustomPrompt="1"/>
          </p:nvPr>
        </p:nvSpPr>
        <p:spPr>
          <a:xfrm>
            <a:off x="228600" y="335280"/>
            <a:ext cx="5212080" cy="1645920"/>
          </a:xfrm>
          <a:prstGeom prst="rect">
            <a:avLst/>
          </a:prstGeom>
        </p:spPr>
        <p:txBody>
          <a:bodyPr/>
          <a:lstStyle>
            <a:lvl1pPr marL="0" indent="0" algn="ctr">
              <a:buNone/>
              <a:defRPr sz="2200" baseline="0">
                <a:latin typeface="Arial" panose="020B0604020202020204" pitchFamily="34" charset="0"/>
                <a:cs typeface="Arial" panose="020B0604020202020204" pitchFamily="34" charset="0"/>
              </a:defRPr>
            </a:lvl1pPr>
          </a:lstStyle>
          <a:p>
            <a:r>
              <a:rPr lang="en-US" dirty="0"/>
              <a:t>Click picture to add business line or product/ service sub logo</a:t>
            </a:r>
          </a:p>
        </p:txBody>
      </p:sp>
    </p:spTree>
    <p:extLst>
      <p:ext uri="{BB962C8B-B14F-4D97-AF65-F5344CB8AC3E}">
        <p14:creationId xmlns:p14="http://schemas.microsoft.com/office/powerpoint/2010/main" val="9562897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F09E73A-268B-4C9D-A3E2-BCE515329CA8}" type="datetimeFigureOut">
              <a:rPr lang="en-US" smtClean="0"/>
              <a:t>4/29/2020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5718051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F09E73A-268B-4C9D-A3E2-BCE515329CA8}" type="datetimeFigureOut">
              <a:rPr lang="en-US" smtClean="0"/>
              <a:t>4/29/2020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29467034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F09E73A-268B-4C9D-A3E2-BCE515329CA8}" type="datetimeFigureOut">
              <a:rPr lang="en-US" smtClean="0"/>
              <a:t>4/29/2020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29606066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09E73A-268B-4C9D-A3E2-BCE515329CA8}" type="datetimeFigureOut">
              <a:rPr lang="en-US" smtClean="0"/>
              <a:t>4/29/2020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6792919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09E73A-268B-4C9D-A3E2-BCE515329CA8}" type="datetimeFigureOut">
              <a:rPr lang="en-US" smtClean="0"/>
              <a:t>4/29/2020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15362217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09E73A-268B-4C9D-A3E2-BCE515329CA8}" type="datetimeFigureOut">
              <a:rPr lang="en-US" smtClean="0"/>
              <a:t>4/29/2020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15943487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F09E73A-268B-4C9D-A3E2-BCE515329CA8}" type="datetimeFigureOut">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2813306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F09E73A-268B-4C9D-A3E2-BCE515329CA8}" type="datetimeFigureOut">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390008052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Text Content">
    <p:spTree>
      <p:nvGrpSpPr>
        <p:cNvPr id="1" name=""/>
        <p:cNvGrpSpPr/>
        <p:nvPr/>
      </p:nvGrpSpPr>
      <p:grpSpPr>
        <a:xfrm>
          <a:off x="0" y="0"/>
          <a:ext cx="0" cy="0"/>
          <a:chOff x="0" y="0"/>
          <a:chExt cx="0" cy="0"/>
        </a:xfrm>
      </p:grpSpPr>
      <p:sp>
        <p:nvSpPr>
          <p:cNvPr id="15" name="Content Placeholder 2"/>
          <p:cNvSpPr txBox="1">
            <a:spLocks/>
          </p:cNvSpPr>
          <p:nvPr userDrawn="1"/>
        </p:nvSpPr>
        <p:spPr>
          <a:xfrm>
            <a:off x="228600" y="965676"/>
            <a:ext cx="8686800" cy="520652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dirty="0">
              <a:latin typeface="Arial" panose="020B0604020202020204" pitchFamily="34" charset="0"/>
              <a:cs typeface="Arial" panose="020B0604020202020204" pitchFamily="34" charset="0"/>
            </a:endParaRPr>
          </a:p>
        </p:txBody>
      </p:sp>
      <p:cxnSp>
        <p:nvCxnSpPr>
          <p:cNvPr id="16" name="Straight Connector 15"/>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7"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18" name="Straight Connector 17"/>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pic>
        <p:nvPicPr>
          <p:cNvPr id="20" name="Picture 19"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2" name="Content Placeholder 21"/>
          <p:cNvSpPr>
            <a:spLocks noGrp="1"/>
          </p:cNvSpPr>
          <p:nvPr>
            <p:ph sz="quarter" idx="10" hasCustomPrompt="1"/>
          </p:nvPr>
        </p:nvSpPr>
        <p:spPr>
          <a:xfrm>
            <a:off x="228600" y="965676"/>
            <a:ext cx="8686800" cy="5206524"/>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Tree>
    <p:extLst>
      <p:ext uri="{BB962C8B-B14F-4D97-AF65-F5344CB8AC3E}">
        <p14:creationId xmlns:p14="http://schemas.microsoft.com/office/powerpoint/2010/main" val="235853254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Contact Information">
    <p:spTree>
      <p:nvGrpSpPr>
        <p:cNvPr id="1" name=""/>
        <p:cNvGrpSpPr/>
        <p:nvPr/>
      </p:nvGrpSpPr>
      <p:grpSpPr>
        <a:xfrm>
          <a:off x="0" y="0"/>
          <a:ext cx="0" cy="0"/>
          <a:chOff x="0" y="0"/>
          <a:chExt cx="0" cy="0"/>
        </a:xfrm>
      </p:grpSpPr>
      <p:cxnSp>
        <p:nvCxnSpPr>
          <p:cNvPr id="11" name="Straight Connector 10"/>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2"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cxnSp>
        <p:nvCxnSpPr>
          <p:cNvPr id="15" name="Straight Connector 14"/>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8"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10000"/>
              </a:lnSpc>
            </a:pPr>
            <a:r>
              <a:rPr lang="en-US" sz="3200" b="1" dirty="0">
                <a:solidFill>
                  <a:srgbClr val="036A37"/>
                </a:solidFill>
                <a:latin typeface="+mj-lt"/>
              </a:rPr>
              <a:t>Contact Information</a:t>
            </a:r>
          </a:p>
        </p:txBody>
      </p:sp>
      <p:sp>
        <p:nvSpPr>
          <p:cNvPr id="19" name="Picture Placeholder 3"/>
          <p:cNvSpPr>
            <a:spLocks noGrp="1"/>
          </p:cNvSpPr>
          <p:nvPr>
            <p:ph type="pic" sz="quarter" idx="10" hasCustomPrompt="1"/>
          </p:nvPr>
        </p:nvSpPr>
        <p:spPr>
          <a:xfrm>
            <a:off x="484632" y="1243584"/>
            <a:ext cx="2944368" cy="1042416"/>
          </a:xfrm>
          <a:prstGeom prst="rect">
            <a:avLst/>
          </a:prstGeom>
        </p:spPr>
        <p:txBody>
          <a:bodyPr/>
          <a:lstStyle>
            <a:lvl1pPr marL="0" indent="0" algn="l">
              <a:buNone/>
              <a:defRPr sz="2200" baseline="0">
                <a:latin typeface="Arial" panose="020B0604020202020204" pitchFamily="34" charset="0"/>
                <a:cs typeface="Arial" panose="020B0604020202020204" pitchFamily="34" charset="0"/>
              </a:defRPr>
            </a:lvl1pPr>
          </a:lstStyle>
          <a:p>
            <a:r>
              <a:rPr lang="en-US" dirty="0"/>
              <a:t>Click picture to add sub logo</a:t>
            </a:r>
          </a:p>
        </p:txBody>
      </p:sp>
      <p:sp>
        <p:nvSpPr>
          <p:cNvPr id="21"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9775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Content">
    <p:spTree>
      <p:nvGrpSpPr>
        <p:cNvPr id="1" name=""/>
        <p:cNvGrpSpPr/>
        <p:nvPr/>
      </p:nvGrpSpPr>
      <p:grpSpPr>
        <a:xfrm>
          <a:off x="0" y="0"/>
          <a:ext cx="0" cy="0"/>
          <a:chOff x="0" y="0"/>
          <a:chExt cx="0" cy="0"/>
        </a:xfrm>
      </p:grpSpPr>
      <p:sp>
        <p:nvSpPr>
          <p:cNvPr id="15" name="Content Placeholder 2"/>
          <p:cNvSpPr txBox="1">
            <a:spLocks/>
          </p:cNvSpPr>
          <p:nvPr userDrawn="1"/>
        </p:nvSpPr>
        <p:spPr>
          <a:xfrm>
            <a:off x="228600" y="965676"/>
            <a:ext cx="8686800" cy="520652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dirty="0">
              <a:latin typeface="Arial" panose="020B0604020202020204" pitchFamily="34" charset="0"/>
              <a:cs typeface="Arial" panose="020B0604020202020204" pitchFamily="34" charset="0"/>
            </a:endParaRPr>
          </a:p>
        </p:txBody>
      </p:sp>
      <p:cxnSp>
        <p:nvCxnSpPr>
          <p:cNvPr id="16" name="Straight Connector 15"/>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7"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18" name="Straight Connector 17"/>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pic>
        <p:nvPicPr>
          <p:cNvPr id="20" name="Picture 19"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2" name="Content Placeholder 21"/>
          <p:cNvSpPr>
            <a:spLocks noGrp="1"/>
          </p:cNvSpPr>
          <p:nvPr>
            <p:ph sz="quarter" idx="10" hasCustomPrompt="1"/>
          </p:nvPr>
        </p:nvSpPr>
        <p:spPr>
          <a:xfrm>
            <a:off x="228600" y="965676"/>
            <a:ext cx="8686800" cy="5206524"/>
          </a:xfrm>
          <a:prstGeom prst="rect">
            <a:avLst/>
          </a:prstGeom>
        </p:spPr>
        <p:txBody>
          <a:bodyPr/>
          <a:lstStyle>
            <a:lvl1pPr>
              <a:defRPr sz="20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stStyle>
          <a:p>
            <a:pPr lvl="0"/>
            <a:r>
              <a:rPr lang="en-US" dirty="0"/>
              <a:t>Click to edit text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28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Tree>
    <p:extLst>
      <p:ext uri="{BB962C8B-B14F-4D97-AF65-F5344CB8AC3E}">
        <p14:creationId xmlns:p14="http://schemas.microsoft.com/office/powerpoint/2010/main" val="358615279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Fiscal Service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12856"/>
              </a:solidFill>
            </a:endParaRPr>
          </a:p>
        </p:txBody>
      </p:sp>
      <p:pic>
        <p:nvPicPr>
          <p:cNvPr id="6" name="Picture 2" descr="http://fiscalservice.treasuryecm.gov/fs/support/GAC/StyleGuideLogos/Fiscal%20Service%20-%20Horizontal%20-%20Color%20-%20Treasury.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600" y="345820"/>
            <a:ext cx="5212079" cy="1645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6386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28600" y="990600"/>
            <a:ext cx="4267200" cy="5135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90600"/>
            <a:ext cx="4267200" cy="5135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0" name="Straight Connector 9"/>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1"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12" name="Straight Connector 11"/>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15"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
        <p:nvSpPr>
          <p:cNvPr id="22"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1042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8600" y="990600"/>
            <a:ext cx="4270811"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28600" y="1676400"/>
            <a:ext cx="4268788" cy="4449763"/>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7048" y="990600"/>
            <a:ext cx="4238007"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4" y="1676400"/>
            <a:ext cx="4242816" cy="4449763"/>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8" name="Straight Connector 17"/>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20" name="Straight Connector 19"/>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pic>
        <p:nvPicPr>
          <p:cNvPr id="22" name="Picture 21"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3"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
        <p:nvSpPr>
          <p:cNvPr id="24"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6432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cxnSp>
        <p:nvCxnSpPr>
          <p:cNvPr id="8" name="Straight Connector 7"/>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1"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pic>
        <p:nvPicPr>
          <p:cNvPr id="13" name="Picture 12"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14"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39080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cxnSp>
        <p:nvCxnSpPr>
          <p:cNvPr id="11" name="Straight Connector 10"/>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2"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cxnSp>
        <p:nvCxnSpPr>
          <p:cNvPr id="15" name="Straight Connector 14"/>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8"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10000"/>
              </a:lnSpc>
            </a:pPr>
            <a:r>
              <a:rPr lang="en-US" sz="3600" dirty="0"/>
              <a:t>Contact Information</a:t>
            </a:r>
          </a:p>
        </p:txBody>
      </p:sp>
      <p:sp>
        <p:nvSpPr>
          <p:cNvPr id="19" name="Picture Placeholder 3"/>
          <p:cNvSpPr>
            <a:spLocks noGrp="1"/>
          </p:cNvSpPr>
          <p:nvPr>
            <p:ph type="pic" sz="quarter" idx="10" hasCustomPrompt="1"/>
          </p:nvPr>
        </p:nvSpPr>
        <p:spPr>
          <a:xfrm>
            <a:off x="484632" y="1243584"/>
            <a:ext cx="2944368" cy="1042416"/>
          </a:xfrm>
          <a:prstGeom prst="rect">
            <a:avLst/>
          </a:prstGeom>
        </p:spPr>
        <p:txBody>
          <a:bodyPr/>
          <a:lstStyle>
            <a:lvl1pPr marL="0" indent="0" algn="l">
              <a:buNone/>
              <a:defRPr sz="2200" baseline="0">
                <a:latin typeface="Arial" panose="020B0604020202020204" pitchFamily="34" charset="0"/>
                <a:cs typeface="Arial" panose="020B0604020202020204" pitchFamily="34" charset="0"/>
              </a:defRPr>
            </a:lvl1pPr>
          </a:lstStyle>
          <a:p>
            <a:r>
              <a:rPr lang="en-US" dirty="0"/>
              <a:t>Click picture to add sub logo</a:t>
            </a:r>
          </a:p>
        </p:txBody>
      </p:sp>
      <p:sp>
        <p:nvSpPr>
          <p:cNvPr id="21"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8811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Usage Guide">
    <p:spTree>
      <p:nvGrpSpPr>
        <p:cNvPr id="1" name=""/>
        <p:cNvGrpSpPr/>
        <p:nvPr/>
      </p:nvGrpSpPr>
      <p:grpSpPr>
        <a:xfrm>
          <a:off x="0" y="0"/>
          <a:ext cx="0" cy="0"/>
          <a:chOff x="0" y="0"/>
          <a:chExt cx="0" cy="0"/>
        </a:xfrm>
      </p:grpSpPr>
      <p:pic>
        <p:nvPicPr>
          <p:cNvPr id="2050"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6711"/>
          <a:stretch/>
        </p:blipFill>
        <p:spPr bwMode="auto">
          <a:xfrm>
            <a:off x="1905000" y="3212538"/>
            <a:ext cx="5334000" cy="10546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t="25009"/>
          <a:stretch/>
        </p:blipFill>
        <p:spPr bwMode="auto">
          <a:xfrm>
            <a:off x="1570788" y="2438400"/>
            <a:ext cx="6002424" cy="8394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Connector 3"/>
          <p:cNvCxnSpPr/>
          <p:nvPr userDrawn="1"/>
        </p:nvCxnSpPr>
        <p:spPr>
          <a:xfrm>
            <a:off x="228600" y="4267200"/>
            <a:ext cx="8686800" cy="0"/>
          </a:xfrm>
          <a:prstGeom prst="line">
            <a:avLst/>
          </a:prstGeom>
          <a:ln w="28575">
            <a:solidFill>
              <a:srgbClr val="043253"/>
            </a:solidFill>
            <a:prstDash val="dash"/>
          </a:ln>
        </p:spPr>
        <p:style>
          <a:lnRef idx="1">
            <a:schemeClr val="accent1"/>
          </a:lnRef>
          <a:fillRef idx="0">
            <a:schemeClr val="accent1"/>
          </a:fillRef>
          <a:effectRef idx="0">
            <a:schemeClr val="accent1"/>
          </a:effectRef>
          <a:fontRef idx="minor">
            <a:schemeClr val="tx1"/>
          </a:fontRef>
        </p:style>
      </p:cxnSp>
      <p:sp>
        <p:nvSpPr>
          <p:cNvPr id="5" name="TextBox 4"/>
          <p:cNvSpPr txBox="1"/>
          <p:nvPr userDrawn="1"/>
        </p:nvSpPr>
        <p:spPr>
          <a:xfrm>
            <a:off x="533400" y="5827693"/>
            <a:ext cx="3733800" cy="954107"/>
          </a:xfrm>
          <a:prstGeom prst="rect">
            <a:avLst/>
          </a:prstGeom>
          <a:noFill/>
        </p:spPr>
        <p:txBody>
          <a:bodyPr wrap="square" rtlCol="0">
            <a:spAutoFit/>
          </a:bodyPr>
          <a:lstStyle/>
          <a:p>
            <a:pPr algn="ctr"/>
            <a:r>
              <a:rPr lang="en-US" sz="1400" dirty="0">
                <a:latin typeface="Arial" panose="020B0604020202020204" pitchFamily="34" charset="0"/>
                <a:cs typeface="Arial" panose="020B0604020202020204" pitchFamily="34" charset="0"/>
              </a:rPr>
              <a:t>If you wish to use the</a:t>
            </a:r>
            <a:r>
              <a:rPr lang="en-US" sz="1400" baseline="0" dirty="0">
                <a:latin typeface="Arial" panose="020B0604020202020204" pitchFamily="34" charset="0"/>
                <a:cs typeface="Arial" panose="020B0604020202020204" pitchFamily="34" charset="0"/>
              </a:rPr>
              <a:t> business line or product/service sub logo title slide, please insert the appropriate sub logo by clicking the picture icon on the “Sub Logo”  title slide.</a:t>
            </a:r>
            <a:endParaRPr lang="en-US" sz="1400" dirty="0">
              <a:latin typeface="Arial" panose="020B0604020202020204" pitchFamily="34" charset="0"/>
              <a:cs typeface="Arial" panose="020B0604020202020204" pitchFamily="34" charset="0"/>
            </a:endParaRPr>
          </a:p>
        </p:txBody>
      </p:sp>
      <p:sp>
        <p:nvSpPr>
          <p:cNvPr id="6" name="Title 2"/>
          <p:cNvSpPr txBox="1">
            <a:spLocks/>
          </p:cNvSpPr>
          <p:nvPr userDrawn="1"/>
        </p:nvSpPr>
        <p:spPr>
          <a:xfrm>
            <a:off x="228600" y="838200"/>
            <a:ext cx="8686800" cy="173237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r>
              <a:rPr lang="en-US" sz="2200" b="1" u="none" dirty="0"/>
              <a:t>General tips:</a:t>
            </a:r>
          </a:p>
          <a:p>
            <a:pPr marL="285750" indent="-285750">
              <a:buFont typeface="Arial" panose="020B0604020202020204" pitchFamily="34" charset="0"/>
              <a:buChar char="•"/>
            </a:pPr>
            <a:r>
              <a:rPr lang="en-US" sz="1600" dirty="0"/>
              <a:t>These templates</a:t>
            </a:r>
            <a:r>
              <a:rPr lang="en-US" sz="1600" baseline="0" dirty="0"/>
              <a:t> </a:t>
            </a:r>
            <a:r>
              <a:rPr lang="en-US" sz="1600" dirty="0"/>
              <a:t>can be used for all external and internal presentations</a:t>
            </a:r>
            <a:r>
              <a:rPr lang="en-US" sz="1600" baseline="0" dirty="0"/>
              <a:t> and handouts. </a:t>
            </a:r>
            <a:endParaRPr lang="en-US" sz="1600" dirty="0"/>
          </a:p>
          <a:p>
            <a:pPr marL="285750" indent="-285750">
              <a:buFont typeface="Arial" panose="020B0604020202020204" pitchFamily="34" charset="0"/>
              <a:buChar char="•"/>
            </a:pPr>
            <a:r>
              <a:rPr lang="en-US" sz="1600" dirty="0"/>
              <a:t>Insert</a:t>
            </a:r>
            <a:r>
              <a:rPr lang="en-US" sz="1600" baseline="0" dirty="0"/>
              <a:t> page numbers from the “Insert” tab. </a:t>
            </a:r>
            <a:endParaRPr lang="en-US" sz="1600" dirty="0"/>
          </a:p>
          <a:p>
            <a:pPr marL="285750" marR="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lang="en-US" sz="1600" dirty="0"/>
              <a:t>Ensure all text is in “Arial” font.</a:t>
            </a:r>
          </a:p>
          <a:p>
            <a:pPr marL="285750" indent="-285750">
              <a:buFont typeface="Arial" panose="020B0604020202020204" pitchFamily="34" charset="0"/>
              <a:buChar char="•"/>
            </a:pPr>
            <a:r>
              <a:rPr lang="en-US" sz="1600" dirty="0"/>
              <a:t>If</a:t>
            </a:r>
            <a:r>
              <a:rPr lang="en-US" sz="1600" baseline="0" dirty="0"/>
              <a:t> color is used</a:t>
            </a:r>
            <a:r>
              <a:rPr lang="en-US" sz="1600" dirty="0"/>
              <a:t>, ensure color selection is consistent with the template.</a:t>
            </a:r>
            <a:r>
              <a:rPr lang="en-US" sz="1600" baseline="0" dirty="0"/>
              <a:t> </a:t>
            </a:r>
            <a:r>
              <a:rPr lang="en-US" sz="1600" dirty="0"/>
              <a:t>For your reference, a few of the Fiscal Service</a:t>
            </a:r>
            <a:r>
              <a:rPr lang="en-US" sz="1600" baseline="0" dirty="0"/>
              <a:t> </a:t>
            </a:r>
            <a:r>
              <a:rPr lang="en-US" sz="1600" dirty="0"/>
              <a:t>colors are provided below.</a:t>
            </a:r>
          </a:p>
        </p:txBody>
      </p:sp>
      <p:cxnSp>
        <p:nvCxnSpPr>
          <p:cNvPr id="12" name="Straight Connector 11"/>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5"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10000"/>
              </a:lnSpc>
            </a:pPr>
            <a:r>
              <a:rPr lang="en-US" sz="3600" dirty="0"/>
              <a:t>PowerPoint Usage Guide</a:t>
            </a:r>
          </a:p>
        </p:txBody>
      </p:sp>
      <p:pic>
        <p:nvPicPr>
          <p:cNvPr id="13" name="Picture 2"/>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485900" y="4424304"/>
            <a:ext cx="1828800" cy="1366896"/>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9" name="Picture 2"/>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5718571" y="4424303"/>
            <a:ext cx="1821656" cy="13716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0" name="TextBox 19"/>
          <p:cNvSpPr txBox="1"/>
          <p:nvPr userDrawn="1"/>
        </p:nvSpPr>
        <p:spPr>
          <a:xfrm>
            <a:off x="4800599" y="5827693"/>
            <a:ext cx="3657600" cy="954107"/>
          </a:xfrm>
          <a:prstGeom prst="rect">
            <a:avLst/>
          </a:prstGeom>
          <a:noFill/>
        </p:spPr>
        <p:txBody>
          <a:bodyPr wrap="square" rtlCol="0">
            <a:spAutoFit/>
          </a:bodyPr>
          <a:lstStyle/>
          <a:p>
            <a:pPr algn="ctr"/>
            <a:r>
              <a:rPr lang="en-US" sz="1400" dirty="0">
                <a:latin typeface="Arial" panose="020B0604020202020204" pitchFamily="34" charset="0"/>
                <a:cs typeface="Arial" panose="020B0604020202020204" pitchFamily="34" charset="0"/>
              </a:rPr>
              <a:t>Please insert the appropriate business line or product/service sub logo by clicking the picture</a:t>
            </a:r>
            <a:r>
              <a:rPr lang="en-US" sz="1400" baseline="0" dirty="0">
                <a:latin typeface="Arial" panose="020B0604020202020204" pitchFamily="34" charset="0"/>
                <a:cs typeface="Arial" panose="020B0604020202020204" pitchFamily="34" charset="0"/>
              </a:rPr>
              <a:t> icon </a:t>
            </a:r>
            <a:r>
              <a:rPr lang="en-US" sz="1400" dirty="0">
                <a:latin typeface="Arial" panose="020B0604020202020204" pitchFamily="34" charset="0"/>
                <a:cs typeface="Arial" panose="020B0604020202020204" pitchFamily="34" charset="0"/>
              </a:rPr>
              <a:t>on the “Contact Information” slide.</a:t>
            </a:r>
          </a:p>
        </p:txBody>
      </p:sp>
    </p:spTree>
    <p:extLst>
      <p:ext uri="{BB962C8B-B14F-4D97-AF65-F5344CB8AC3E}">
        <p14:creationId xmlns:p14="http://schemas.microsoft.com/office/powerpoint/2010/main" val="4146336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iscal Service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12856"/>
              </a:solidFill>
              <a:effectLst/>
              <a:uLnTx/>
              <a:uFillTx/>
              <a:latin typeface="Calibri"/>
              <a:ea typeface="+mn-ea"/>
              <a:cs typeface="+mn-cs"/>
            </a:endParaRPr>
          </a:p>
        </p:txBody>
      </p:sp>
      <p:pic>
        <p:nvPicPr>
          <p:cNvPr id="6" name="Picture 2" descr="http://fiscalservice.treasuryecm.gov/fs/support/GAC/StyleGuideLogos/Fiscal%20Service%20-%20Horizontal%20-%20Color%20-%20Treasury.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600" y="345820"/>
            <a:ext cx="5212079" cy="1645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6778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theme" Target="../theme/theme3.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46668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2" r:id="rId4"/>
    <p:sldLayoutId id="2147483653" r:id="rId5"/>
    <p:sldLayoutId id="2147483655" r:id="rId6"/>
    <p:sldLayoutId id="2147483656" r:id="rId7"/>
    <p:sldLayoutId id="2147483657" r:id="rId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304958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09E73A-268B-4C9D-A3E2-BCE515329CA8}" type="datetimeFigureOut">
              <a:rPr lang="en-US" smtClean="0"/>
              <a:t>4/29/2020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547635-5D16-4538-B10C-484A636EA2C5}" type="slidenum">
              <a:rPr lang="en-US" smtClean="0"/>
              <a:t>‹#›</a:t>
            </a:fld>
            <a:endParaRPr lang="en-US"/>
          </a:p>
        </p:txBody>
      </p:sp>
    </p:spTree>
    <p:extLst>
      <p:ext uri="{BB962C8B-B14F-4D97-AF65-F5344CB8AC3E}">
        <p14:creationId xmlns:p14="http://schemas.microsoft.com/office/powerpoint/2010/main" val="3654706183"/>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3" Type="http://schemas.openxmlformats.org/officeDocument/2006/relationships/hyperlink" Target="mailto:Stephen.Riley@fiscal.treasury.gov" TargetMode="External"/><Relationship Id="rId2" Type="http://schemas.openxmlformats.org/officeDocument/2006/relationships/notesSlide" Target="../notesSlides/notesSlide12.xml"/><Relationship Id="rId1" Type="http://schemas.openxmlformats.org/officeDocument/2006/relationships/slideLayout" Target="../slideLayouts/slideLayout29.xml"/><Relationship Id="rId6" Type="http://schemas.openxmlformats.org/officeDocument/2006/relationships/image" Target="../media/image8.png"/><Relationship Id="rId5" Type="http://schemas.openxmlformats.org/officeDocument/2006/relationships/hyperlink" Target="mailto:Joshua.Hudkins@fiscal.treasury.gov" TargetMode="External"/><Relationship Id="rId4" Type="http://schemas.openxmlformats.org/officeDocument/2006/relationships/hyperlink" Target="mailto:USSGL.Issues@fiscal.treasury.go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9528" y="3352190"/>
            <a:ext cx="8991600" cy="1238250"/>
          </a:xfrm>
          <a:prstGeom prst="rect">
            <a:avLst/>
          </a:prstGeom>
        </p:spPr>
        <p:txBody>
          <a:bodyPr vert="horz" lIns="91440" tIns="45720" rIns="91440" bIns="45720" rtlCol="0" anchor="ctr">
            <a:noAutofit/>
          </a:bodyPr>
          <a:lstStyle>
            <a:lvl1pPr algn="r" defTabSz="914400" rtl="0" eaLnBrk="1" latinLnBrk="0" hangingPunct="1">
              <a:spcBef>
                <a:spcPct val="0"/>
              </a:spcBef>
              <a:buNone/>
              <a:defRPr sz="3200" kern="1200">
                <a:solidFill>
                  <a:srgbClr val="043253"/>
                </a:solidFill>
                <a:latin typeface="Arial" panose="020B0604020202020204" pitchFamily="34" charset="0"/>
                <a:ea typeface="+mj-ea"/>
                <a:cs typeface="Arial" panose="020B0604020202020204" pitchFamily="34" charset="0"/>
              </a:defRPr>
            </a:lvl1pPr>
          </a:lstStyle>
          <a:p>
            <a:pPr marL="0" marR="0" lvl="0" indent="0" algn="r" defTabSz="914400" rtl="0" eaLnBrk="1" fontAlgn="auto" latinLnBrk="0" hangingPunct="1">
              <a:lnSpc>
                <a:spcPct val="100000"/>
              </a:lnSpc>
              <a:spcBef>
                <a:spcPct val="0"/>
              </a:spcBef>
              <a:spcAft>
                <a:spcPts val="0"/>
              </a:spcAft>
              <a:buClrTx/>
              <a:buSzTx/>
              <a:buFontTx/>
              <a:buNone/>
              <a:tabLst/>
              <a:defRPr/>
            </a:pPr>
            <a:r>
              <a:rPr lang="en-US" sz="4000" b="1" dirty="0">
                <a:solidFill>
                  <a:schemeClr val="tx1"/>
                </a:solidFill>
                <a:latin typeface="+mj-lt"/>
              </a:rPr>
              <a:t>USSGL Accounts Ballot Items &amp; </a:t>
            </a:r>
          </a:p>
          <a:p>
            <a:pPr marL="0" marR="0" lvl="0" indent="0" algn="r" defTabSz="914400" rtl="0" eaLnBrk="1" fontAlgn="auto" latinLnBrk="0" hangingPunct="1">
              <a:lnSpc>
                <a:spcPct val="100000"/>
              </a:lnSpc>
              <a:spcBef>
                <a:spcPct val="0"/>
              </a:spcBef>
              <a:spcAft>
                <a:spcPts val="0"/>
              </a:spcAft>
              <a:buClrTx/>
              <a:buSzTx/>
              <a:buFontTx/>
              <a:buNone/>
              <a:tabLst/>
              <a:defRPr/>
            </a:pPr>
            <a:r>
              <a:rPr lang="en-US" sz="4000" b="1" dirty="0">
                <a:solidFill>
                  <a:schemeClr val="tx1"/>
                </a:solidFill>
                <a:latin typeface="+mj-lt"/>
              </a:rPr>
              <a:t>Upcoming Projects</a:t>
            </a:r>
          </a:p>
          <a:p>
            <a:pPr marL="0" marR="0" lvl="0" indent="0" algn="r" defTabSz="914400" rtl="0" eaLnBrk="1" fontAlgn="auto" latinLnBrk="0" hangingPunct="1">
              <a:lnSpc>
                <a:spcPct val="100000"/>
              </a:lnSpc>
              <a:spcBef>
                <a:spcPct val="0"/>
              </a:spcBef>
              <a:spcAft>
                <a:spcPts val="0"/>
              </a:spcAft>
              <a:buClrTx/>
              <a:buSzTx/>
              <a:buFontTx/>
              <a:buNone/>
              <a:tabLst/>
              <a:defRPr/>
            </a:pPr>
            <a:r>
              <a:rPr lang="en-US" sz="1600" b="1" dirty="0">
                <a:solidFill>
                  <a:schemeClr val="tx1"/>
                </a:solidFill>
                <a:latin typeface="+mj-lt"/>
              </a:rPr>
              <a:t>USSGL Board Meeting May 7, 2020</a:t>
            </a:r>
            <a:endParaRPr lang="en-US" sz="1600" dirty="0">
              <a:solidFill>
                <a:schemeClr val="tx1"/>
              </a:solidFill>
              <a:latin typeface="+mj-lt"/>
            </a:endParaRPr>
          </a:p>
        </p:txBody>
      </p:sp>
    </p:spTree>
    <p:extLst>
      <p:ext uri="{BB962C8B-B14F-4D97-AF65-F5344CB8AC3E}">
        <p14:creationId xmlns:p14="http://schemas.microsoft.com/office/powerpoint/2010/main" val="16768767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400" dirty="0"/>
              <a:t>439702 (new) Appropriations (special or trust) Temporarily Precluded From Obligation – Anticipated Current-Year Authority</a:t>
            </a:r>
          </a:p>
          <a:p>
            <a:r>
              <a:rPr lang="en-US" sz="2400" dirty="0"/>
              <a:t>439700 (change) Appropriations (special or trust), Borrowing Authority and Contract Authority Temporarily Precluded From Obligation – Realized Current-Year Authority</a:t>
            </a:r>
          </a:p>
          <a:p>
            <a:pPr lvl="1"/>
            <a:r>
              <a:rPr lang="en-US" sz="1800" dirty="0"/>
              <a:t>Anticipated Appropriations from Current-Year Authority needs to be separated from Realized Current-Year Authority.</a:t>
            </a:r>
          </a:p>
          <a:p>
            <a:r>
              <a:rPr lang="en-US" sz="2400" dirty="0"/>
              <a:t>439703 (new) Appropriations Temporarily Precluded From Obligation – Anticipated Prior-Year Authority</a:t>
            </a:r>
          </a:p>
          <a:p>
            <a:r>
              <a:rPr lang="en-US" sz="2400" dirty="0"/>
              <a:t>439701 (change) Appropriations Temporarily Precluded From Obligation – Realized Prior-Year Authority</a:t>
            </a:r>
          </a:p>
          <a:p>
            <a:pPr lvl="1"/>
            <a:r>
              <a:rPr lang="en-US" sz="1800" dirty="0"/>
              <a:t>Anticipated Appropriations from Prior-Year Authority needs to be separated from Realized Prior-Year Authority.</a:t>
            </a:r>
          </a:p>
          <a:p>
            <a:endParaRPr lang="en-US" sz="2600" dirty="0"/>
          </a:p>
          <a:p>
            <a:pPr lvl="1"/>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p:txBody>
          <a:bodyPr/>
          <a:lstStyle/>
          <a:p>
            <a:r>
              <a:rPr lang="en-US" sz="4800" dirty="0">
                <a:latin typeface="+mn-lt"/>
              </a:rPr>
              <a:t>Fiscal Year 2022 Ballot Items</a:t>
            </a:r>
          </a:p>
        </p:txBody>
      </p:sp>
    </p:spTree>
    <p:extLst>
      <p:ext uri="{BB962C8B-B14F-4D97-AF65-F5344CB8AC3E}">
        <p14:creationId xmlns:p14="http://schemas.microsoft.com/office/powerpoint/2010/main" val="2866893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400" dirty="0"/>
              <a:t>439801 (new) Offsetting Collections (Anticipated) Temporarily Precluded From Obligation</a:t>
            </a:r>
          </a:p>
          <a:p>
            <a:r>
              <a:rPr lang="en-US" sz="2400" dirty="0"/>
              <a:t>439800 (change) Offsetting Collections (Collected) Temporarily Precluded From Obligation</a:t>
            </a:r>
          </a:p>
          <a:p>
            <a:pPr lvl="1"/>
            <a:r>
              <a:rPr lang="en-US" sz="1800" dirty="0"/>
              <a:t>Anticipated Offsetting Collections Precluded From Obligation needs to be separated from Collected Offsetting Collections Precluded From Obligation.</a:t>
            </a:r>
          </a:p>
          <a:p>
            <a:r>
              <a:rPr lang="en-US" sz="2400" dirty="0"/>
              <a:t>449000 (new) Anticipated Resources – </a:t>
            </a:r>
            <a:r>
              <a:rPr lang="en-US" sz="2400" dirty="0" err="1"/>
              <a:t>Unapportioned</a:t>
            </a:r>
            <a:r>
              <a:rPr lang="en-US" sz="2400" dirty="0"/>
              <a:t> Authority</a:t>
            </a:r>
          </a:p>
          <a:p>
            <a:r>
              <a:rPr lang="en-US" sz="2400" dirty="0"/>
              <a:t>445000 (change) </a:t>
            </a:r>
            <a:r>
              <a:rPr lang="en-US" sz="2400" dirty="0" err="1"/>
              <a:t>Unapportioned</a:t>
            </a:r>
            <a:r>
              <a:rPr lang="en-US" sz="2400" dirty="0"/>
              <a:t> – Unexpired Authority</a:t>
            </a:r>
          </a:p>
          <a:p>
            <a:pPr lvl="1"/>
            <a:r>
              <a:rPr lang="en-US" sz="1800" dirty="0"/>
              <a:t>Anticipated Resources – </a:t>
            </a:r>
            <a:r>
              <a:rPr lang="en-US" sz="1800" dirty="0" err="1"/>
              <a:t>Unapportioned</a:t>
            </a:r>
            <a:r>
              <a:rPr lang="en-US" sz="1800" dirty="0"/>
              <a:t> Authority needs to be separated from </a:t>
            </a:r>
            <a:r>
              <a:rPr lang="en-US" sz="1800" dirty="0" err="1"/>
              <a:t>Unapportioned</a:t>
            </a:r>
            <a:r>
              <a:rPr lang="en-US" sz="1800" dirty="0"/>
              <a:t> – Unexpired Authority.</a:t>
            </a:r>
          </a:p>
          <a:p>
            <a:endParaRPr lang="en-US" sz="2600" dirty="0"/>
          </a:p>
          <a:p>
            <a:pPr lvl="1"/>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p:txBody>
          <a:bodyPr/>
          <a:lstStyle/>
          <a:p>
            <a:r>
              <a:rPr lang="en-US" sz="4800" dirty="0">
                <a:latin typeface="+mn-lt"/>
              </a:rPr>
              <a:t>Fiscal Year 2022 Ballot Items</a:t>
            </a:r>
          </a:p>
        </p:txBody>
      </p:sp>
    </p:spTree>
    <p:extLst>
      <p:ext uri="{BB962C8B-B14F-4D97-AF65-F5344CB8AC3E}">
        <p14:creationId xmlns:p14="http://schemas.microsoft.com/office/powerpoint/2010/main" val="19971663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600" dirty="0"/>
              <a:t>Coordinating with OMB to address budgetary guidance</a:t>
            </a:r>
          </a:p>
          <a:p>
            <a:pPr lvl="1"/>
            <a:r>
              <a:rPr lang="en-US" sz="2200" dirty="0"/>
              <a:t>Borrowing Authority scenarios</a:t>
            </a:r>
          </a:p>
          <a:p>
            <a:pPr lvl="1"/>
            <a:r>
              <a:rPr lang="en-US" sz="2200" dirty="0"/>
              <a:t>Contract Authority scenarios</a:t>
            </a:r>
          </a:p>
          <a:p>
            <a:pPr lvl="1"/>
            <a:r>
              <a:rPr lang="en-US" sz="2200" dirty="0"/>
              <a:t>Prior-Period Adjustments (</a:t>
            </a:r>
            <a:r>
              <a:rPr lang="en-US" sz="2200" dirty="0" err="1"/>
              <a:t>PPA</a:t>
            </a:r>
            <a:r>
              <a:rPr lang="en-US" sz="2200" dirty="0"/>
              <a:t>) &amp; Prior-Year Adjustments (PYA) </a:t>
            </a:r>
          </a:p>
          <a:p>
            <a:pPr lvl="1"/>
            <a:r>
              <a:rPr lang="en-US" sz="2200" dirty="0"/>
              <a:t>General Fund Receipt Account Guidance</a:t>
            </a:r>
          </a:p>
          <a:p>
            <a:pPr lvl="1"/>
            <a:r>
              <a:rPr lang="en-US" sz="2200" dirty="0"/>
              <a:t>Trust Fund Accounting Guide</a:t>
            </a:r>
          </a:p>
          <a:p>
            <a:pPr lvl="1"/>
            <a:r>
              <a:rPr lang="en-US" sz="2200" dirty="0"/>
              <a:t>Economy Act Scenario</a:t>
            </a:r>
          </a:p>
          <a:p>
            <a:pPr lvl="1"/>
            <a:r>
              <a:rPr lang="en-US" sz="2200" dirty="0"/>
              <a:t>Revolving Fund Scenario</a:t>
            </a:r>
          </a:p>
          <a:p>
            <a:pPr lvl="1"/>
            <a:r>
              <a:rPr lang="en-US" sz="2200" dirty="0"/>
              <a:t>BAR working group</a:t>
            </a:r>
          </a:p>
          <a:p>
            <a:pPr lvl="1"/>
            <a:endParaRPr lang="en-US" sz="2200" dirty="0"/>
          </a:p>
          <a:p>
            <a:r>
              <a:rPr lang="en-US" sz="2600" dirty="0"/>
              <a:t>FASAB Standard Implementation Working Groups</a:t>
            </a:r>
          </a:p>
          <a:p>
            <a:pPr lvl="1"/>
            <a:r>
              <a:rPr lang="en-US" sz="2200" dirty="0"/>
              <a:t>SFFAS 54: Leases</a:t>
            </a:r>
          </a:p>
          <a:p>
            <a:pPr marL="457200" lvl="1" indent="0">
              <a:buNone/>
            </a:pPr>
            <a:endParaRPr lang="en-US" sz="2200" dirty="0"/>
          </a:p>
          <a:p>
            <a:endParaRPr lang="en-US" sz="2600" dirty="0"/>
          </a:p>
        </p:txBody>
      </p:sp>
      <p:sp>
        <p:nvSpPr>
          <p:cNvPr id="3" name="Content Placeholder 2"/>
          <p:cNvSpPr>
            <a:spLocks noGrp="1"/>
          </p:cNvSpPr>
          <p:nvPr>
            <p:ph sz="quarter" idx="11"/>
          </p:nvPr>
        </p:nvSpPr>
        <p:spPr/>
        <p:txBody>
          <a:bodyPr/>
          <a:lstStyle/>
          <a:p>
            <a:r>
              <a:rPr lang="en-US" sz="4400" dirty="0">
                <a:latin typeface="+mn-lt"/>
              </a:rPr>
              <a:t>USSGL Projects</a:t>
            </a:r>
          </a:p>
        </p:txBody>
      </p:sp>
    </p:spTree>
    <p:extLst>
      <p:ext uri="{BB962C8B-B14F-4D97-AF65-F5344CB8AC3E}">
        <p14:creationId xmlns:p14="http://schemas.microsoft.com/office/powerpoint/2010/main" val="2822251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4765BE5-CA4A-434C-91A0-5233BA722588}"/>
              </a:ext>
            </a:extLst>
          </p:cNvPr>
          <p:cNvSpPr>
            <a:spLocks noGrp="1"/>
          </p:cNvSpPr>
          <p:nvPr>
            <p:ph sz="quarter" idx="10"/>
          </p:nvPr>
        </p:nvSpPr>
        <p:spPr/>
        <p:txBody>
          <a:bodyPr/>
          <a:lstStyle/>
          <a:p>
            <a:r>
              <a:rPr lang="en-US" sz="2800" dirty="0"/>
              <a:t>New process for Fiscal Service in FY2020</a:t>
            </a:r>
          </a:p>
          <a:p>
            <a:pPr lvl="1"/>
            <a:r>
              <a:rPr lang="en-US" dirty="0"/>
              <a:t>Data call will be sent out by GTAS Team POCs on a quarterly basis. </a:t>
            </a:r>
          </a:p>
          <a:p>
            <a:r>
              <a:rPr lang="en-US" sz="2800" dirty="0"/>
              <a:t>A SMAF listing will be sent out to agencies GTAS preparers that lists out all TAS and attributes for each FR Entity. </a:t>
            </a:r>
          </a:p>
          <a:p>
            <a:r>
              <a:rPr lang="en-US" sz="2800" dirty="0"/>
              <a:t>Agencies will confirm each line of the SMAF, verifying all TAS and attributes.</a:t>
            </a:r>
            <a:endParaRPr lang="en-US" dirty="0"/>
          </a:p>
          <a:p>
            <a:r>
              <a:rPr lang="en-US" sz="2800" dirty="0"/>
              <a:t>This will provide a greater accuracy and reliability in GTAS reporting. </a:t>
            </a:r>
          </a:p>
        </p:txBody>
      </p:sp>
      <p:sp>
        <p:nvSpPr>
          <p:cNvPr id="3" name="Content Placeholder 2">
            <a:extLst>
              <a:ext uri="{FF2B5EF4-FFF2-40B4-BE49-F238E27FC236}">
                <a16:creationId xmlns:a16="http://schemas.microsoft.com/office/drawing/2014/main" id="{C0F24017-0060-44E0-BF53-F13656C1E698}"/>
              </a:ext>
            </a:extLst>
          </p:cNvPr>
          <p:cNvSpPr>
            <a:spLocks noGrp="1"/>
          </p:cNvSpPr>
          <p:nvPr>
            <p:ph sz="quarter" idx="11"/>
          </p:nvPr>
        </p:nvSpPr>
        <p:spPr/>
        <p:txBody>
          <a:bodyPr/>
          <a:lstStyle/>
          <a:p>
            <a:r>
              <a:rPr lang="en-US" dirty="0"/>
              <a:t>GTAS SMAF Attribute Confirmation</a:t>
            </a:r>
          </a:p>
        </p:txBody>
      </p:sp>
    </p:spTree>
    <p:extLst>
      <p:ext uri="{BB962C8B-B14F-4D97-AF65-F5344CB8AC3E}">
        <p14:creationId xmlns:p14="http://schemas.microsoft.com/office/powerpoint/2010/main" val="10025000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990600"/>
            <a:ext cx="8121854" cy="483209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solidFill>
                  <a:prstClr val="black"/>
                </a:solidFill>
                <a:latin typeface="Arial" panose="020B0604020202020204" pitchFamily="34" charset="0"/>
                <a:cs typeface="Arial" panose="020B0604020202020204" pitchFamily="34" charset="0"/>
              </a:rPr>
              <a:t>Stephen Riley</a:t>
            </a: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Department of the Treasury</a:t>
            </a:r>
            <a:br>
              <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br>
            <a:r>
              <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Bureau of the Fiscal Service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(304) 480-7536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r>
              <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hlinkClick r:id="rId3"/>
              </a:rPr>
              <a:t>Stephen.Riley@fiscal.treasury.gov</a:t>
            </a:r>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r>
              <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hlinkClick r:id="rId4"/>
              </a:rPr>
              <a:t>USSGL.Issues@fiscal.treasury.gov</a:t>
            </a:r>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solidFill>
                <a:prstClr val="black"/>
              </a:solidFill>
              <a:latin typeface="Arial" panose="020B0604020202020204" pitchFamily="34" charset="0"/>
              <a:cs typeface="Arial" panose="020B0604020202020204" pitchFamily="34" charset="0"/>
            </a:endParaRPr>
          </a:p>
          <a:p>
            <a:pPr lvl="0">
              <a:defRPr/>
            </a:pPr>
            <a:r>
              <a:rPr lang="en-US" sz="1600" b="1" dirty="0">
                <a:solidFill>
                  <a:prstClr val="black"/>
                </a:solidFill>
                <a:latin typeface="Arial" panose="020B0604020202020204" pitchFamily="34" charset="0"/>
                <a:cs typeface="Arial" panose="020B0604020202020204" pitchFamily="34" charset="0"/>
              </a:rPr>
              <a:t>Josh Hudkins</a:t>
            </a:r>
          </a:p>
          <a:p>
            <a:pPr lvl="0">
              <a:defRPr/>
            </a:pPr>
            <a:r>
              <a:rPr lang="en-US" sz="1600" dirty="0">
                <a:solidFill>
                  <a:prstClr val="black"/>
                </a:solidFill>
                <a:latin typeface="Arial" panose="020B0604020202020204" pitchFamily="34" charset="0"/>
                <a:cs typeface="Arial" panose="020B0604020202020204" pitchFamily="34" charset="0"/>
              </a:rPr>
              <a:t>	Department of the Treasury</a:t>
            </a:r>
            <a:br>
              <a:rPr lang="en-US" sz="1600" dirty="0">
                <a:solidFill>
                  <a:prstClr val="black"/>
                </a:solidFill>
                <a:latin typeface="Arial" panose="020B0604020202020204" pitchFamily="34" charset="0"/>
                <a:cs typeface="Arial" panose="020B0604020202020204" pitchFamily="34" charset="0"/>
              </a:rPr>
            </a:br>
            <a:r>
              <a:rPr lang="en-US" sz="1600" dirty="0">
                <a:solidFill>
                  <a:prstClr val="black"/>
                </a:solidFill>
                <a:latin typeface="Arial" panose="020B0604020202020204" pitchFamily="34" charset="0"/>
                <a:cs typeface="Arial" panose="020B0604020202020204" pitchFamily="34" charset="0"/>
              </a:rPr>
              <a:t>	Bureau of the Fiscal Service</a:t>
            </a:r>
          </a:p>
          <a:p>
            <a:pPr lvl="0">
              <a:defRPr/>
            </a:pPr>
            <a:r>
              <a:rPr lang="en-US" sz="1600" dirty="0">
                <a:solidFill>
                  <a:prstClr val="black"/>
                </a:solidFill>
                <a:latin typeface="Arial" panose="020B0604020202020204" pitchFamily="34" charset="0"/>
                <a:cs typeface="Arial" panose="020B0604020202020204" pitchFamily="34" charset="0"/>
              </a:rPr>
              <a:t>	(304) 480-7602</a:t>
            </a:r>
          </a:p>
          <a:p>
            <a:pPr lvl="0">
              <a:defRPr/>
            </a:pPr>
            <a:r>
              <a:rPr lang="en-US" sz="1600" dirty="0">
                <a:solidFill>
                  <a:prstClr val="black"/>
                </a:solidFill>
                <a:latin typeface="Arial" panose="020B0604020202020204" pitchFamily="34" charset="0"/>
                <a:cs typeface="Arial" panose="020B0604020202020204" pitchFamily="34" charset="0"/>
              </a:rPr>
              <a:t>	</a:t>
            </a:r>
            <a:r>
              <a:rPr lang="en-US" sz="1600" dirty="0">
                <a:solidFill>
                  <a:prstClr val="black"/>
                </a:solidFill>
                <a:latin typeface="Arial" panose="020B0604020202020204" pitchFamily="34" charset="0"/>
                <a:cs typeface="Arial" panose="020B0604020202020204" pitchFamily="34" charset="0"/>
                <a:hlinkClick r:id="rId5"/>
              </a:rPr>
              <a:t>Joshua.Hudkins@fiscal.treasury.gov</a:t>
            </a:r>
            <a:endParaRPr lang="en-US" sz="1600" dirty="0">
              <a:solidFill>
                <a:prstClr val="black"/>
              </a:solidFill>
              <a:latin typeface="Arial" panose="020B0604020202020204" pitchFamily="34" charset="0"/>
              <a:cs typeface="Arial" panose="020B0604020202020204" pitchFamily="34" charset="0"/>
            </a:endParaRPr>
          </a:p>
          <a:p>
            <a:pPr lvl="0">
              <a:defRPr/>
            </a:pPr>
            <a:r>
              <a:rPr lang="en-US" sz="1600" dirty="0">
                <a:solidFill>
                  <a:prstClr val="black"/>
                </a:solidFill>
                <a:latin typeface="Arial" panose="020B0604020202020204" pitchFamily="34" charset="0"/>
                <a:cs typeface="Arial" panose="020B0604020202020204" pitchFamily="34" charset="0"/>
              </a:rPr>
              <a:t>        	</a:t>
            </a:r>
            <a:r>
              <a:rPr lang="en-US" sz="1600" dirty="0">
                <a:solidFill>
                  <a:prstClr val="black"/>
                </a:solidFill>
                <a:latin typeface="Arial" panose="020B0604020202020204" pitchFamily="34" charset="0"/>
                <a:cs typeface="Arial" panose="020B0604020202020204" pitchFamily="34" charset="0"/>
                <a:hlinkClick r:id="rId4"/>
              </a:rPr>
              <a:t>USSGL.Issues@fiscal.treasury.gov</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hlinkClick r:id="rId4"/>
              </a:rPr>
              <a:t>  </a:t>
            </a:r>
            <a:endPar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 y="1041051"/>
            <a:ext cx="3571875" cy="13973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02125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47450" y="126170"/>
            <a:ext cx="5760750" cy="830997"/>
          </a:xfrm>
          <a:prstGeom prst="rect">
            <a:avLst/>
          </a:prstGeom>
          <a:noFill/>
        </p:spPr>
        <p:txBody>
          <a:bodyPr wrap="square" rtlCol="0">
            <a:spAutoFit/>
          </a:bodyPr>
          <a:lstStyle/>
          <a:p>
            <a:r>
              <a:rPr lang="en-US" sz="4800" dirty="0"/>
              <a:t>Agenda</a:t>
            </a:r>
          </a:p>
        </p:txBody>
      </p:sp>
      <p:sp>
        <p:nvSpPr>
          <p:cNvPr id="4" name="TextBox 3"/>
          <p:cNvSpPr txBox="1"/>
          <p:nvPr/>
        </p:nvSpPr>
        <p:spPr>
          <a:xfrm>
            <a:off x="232235" y="957167"/>
            <a:ext cx="8449100" cy="5570756"/>
          </a:xfrm>
          <a:prstGeom prst="rect">
            <a:avLst/>
          </a:prstGeom>
          <a:noFill/>
        </p:spPr>
        <p:txBody>
          <a:bodyPr wrap="square" rtlCol="0">
            <a:spAutoFit/>
          </a:bodyPr>
          <a:lstStyle/>
          <a:p>
            <a:pPr marL="914400" lvl="1"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Fiscal Year 2021 Ballot Items</a:t>
            </a:r>
          </a:p>
          <a:p>
            <a:pPr lvl="1"/>
            <a:endParaRPr lang="en-US" sz="2200" dirty="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General Fund of the U.S. Government – Appropriations Fiscal Year 2021 Ballot Items</a:t>
            </a:r>
          </a:p>
          <a:p>
            <a:pPr marL="914400" lvl="1" indent="-457200">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General Fund of the U.S. Government Ballot – Other Assets &amp; Liabilities Fiscal Year 2021 Ballot Items</a:t>
            </a:r>
          </a:p>
          <a:p>
            <a:pPr marL="914400" lvl="1" indent="-457200">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Budgetary Modifications  Fiscal Year 2021 Ballot</a:t>
            </a:r>
          </a:p>
          <a:p>
            <a:pPr marL="914400" lvl="1" indent="-457200">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Fiscal Year 2022 Ballot Items</a:t>
            </a:r>
          </a:p>
          <a:p>
            <a:pPr marL="914400" lvl="1" indent="-457200">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USSGL Projects</a:t>
            </a:r>
          </a:p>
          <a:p>
            <a:pPr marL="914400" lvl="1" indent="-457200">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GTAS SMAF Attribute Confirmation</a:t>
            </a:r>
          </a:p>
          <a:p>
            <a:pPr marL="914400" lvl="1" indent="-457200">
              <a:buFont typeface="Arial" panose="020B0604020202020204" pitchFamily="34" charset="0"/>
              <a:buChar char="•"/>
            </a:pPr>
            <a:endParaRPr lang="en-US"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9353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600" dirty="0"/>
              <a:t>411910 Indefinite Appropriation – Upward Adjustments</a:t>
            </a:r>
          </a:p>
          <a:p>
            <a:pPr lvl="1"/>
            <a:r>
              <a:rPr lang="en-US" sz="2200" dirty="0"/>
              <a:t>The current USSGL, 411900, does not distinguish between current and prior year amounts and therefore funds in this account may be used inappropriately for upward adjustments.</a:t>
            </a:r>
            <a:endParaRPr lang="en-US" sz="2600" dirty="0"/>
          </a:p>
          <a:p>
            <a:r>
              <a:rPr lang="en-US" sz="2600" dirty="0"/>
              <a:t>417400 Transfers – Current-Year Borrowing Authority Converted to Cash</a:t>
            </a:r>
          </a:p>
          <a:p>
            <a:pPr lvl="1"/>
            <a:r>
              <a:rPr lang="en-US" sz="2200" dirty="0"/>
              <a:t>This is a new USSGL account needed to allow for proper reporting of transfers derived from exercised borrowing authority.</a:t>
            </a:r>
          </a:p>
          <a:p>
            <a:r>
              <a:rPr lang="en-US" sz="2600" dirty="0"/>
              <a:t>463000 – Funds Not Available for Commitment/Obligation</a:t>
            </a:r>
          </a:p>
          <a:p>
            <a:pPr lvl="1"/>
            <a:r>
              <a:rPr lang="en-US" sz="2200" dirty="0"/>
              <a:t>This item is to be deleted.  This USSGL no longer has use.</a:t>
            </a:r>
            <a:endParaRPr lang="en-US" dirty="0"/>
          </a:p>
        </p:txBody>
      </p:sp>
      <p:sp>
        <p:nvSpPr>
          <p:cNvPr id="3" name="Content Placeholder 2"/>
          <p:cNvSpPr>
            <a:spLocks noGrp="1"/>
          </p:cNvSpPr>
          <p:nvPr>
            <p:ph sz="quarter" idx="11"/>
          </p:nvPr>
        </p:nvSpPr>
        <p:spPr/>
        <p:txBody>
          <a:bodyPr/>
          <a:lstStyle/>
          <a:p>
            <a:r>
              <a:rPr lang="en-US" sz="4800" dirty="0">
                <a:latin typeface="+mn-lt"/>
              </a:rPr>
              <a:t>Fiscal Year 2021 Ballot Items</a:t>
            </a:r>
          </a:p>
        </p:txBody>
      </p:sp>
    </p:spTree>
    <p:extLst>
      <p:ext uri="{BB962C8B-B14F-4D97-AF65-F5344CB8AC3E}">
        <p14:creationId xmlns:p14="http://schemas.microsoft.com/office/powerpoint/2010/main" val="3595309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28600" y="1239914"/>
            <a:ext cx="8686800" cy="4932285"/>
          </a:xfrm>
        </p:spPr>
        <p:txBody>
          <a:bodyPr/>
          <a:lstStyle/>
          <a:p>
            <a:r>
              <a:rPr lang="en-US" sz="2400" dirty="0"/>
              <a:t>310710 Unexpended Appropriations Used – Disbursed</a:t>
            </a:r>
          </a:p>
          <a:p>
            <a:r>
              <a:rPr lang="en-US" sz="2400" dirty="0"/>
              <a:t>320710 Appropriations Outstanding Used – Disbursed</a:t>
            </a:r>
          </a:p>
          <a:p>
            <a:r>
              <a:rPr lang="en-US" sz="2400" dirty="0"/>
              <a:t>570010 Expended Appropriations – Disbursed</a:t>
            </a:r>
          </a:p>
          <a:p>
            <a:r>
              <a:rPr lang="en-US" sz="2400" dirty="0"/>
              <a:t>570006 Appropriations Expended – Disbursed</a:t>
            </a:r>
          </a:p>
          <a:p>
            <a:pPr marL="0" indent="0">
              <a:buNone/>
            </a:pPr>
            <a:endParaRPr lang="en-US" sz="2400" dirty="0"/>
          </a:p>
          <a:p>
            <a:pPr marL="457200" lvl="1" indent="0">
              <a:buNone/>
            </a:pPr>
            <a:r>
              <a:rPr lang="en-US" sz="2200" b="1" dirty="0"/>
              <a:t>Justification</a:t>
            </a:r>
            <a:r>
              <a:rPr lang="en-US" sz="2200" dirty="0"/>
              <a:t> - The disbursement related to the use of appropriations from the General Fund of the U.S. Governments represents a reduction in FBWT which should agree with the (BETC) usage in CARS.  The segregation of the disbursement of appropriations from the accrual provides a tie point between USSGL usage and CARS transactions (BETC usage.)</a:t>
            </a:r>
          </a:p>
          <a:p>
            <a:pPr marL="0" indent="0">
              <a:buNone/>
            </a:pPr>
            <a:endParaRPr lang="en-US" sz="2200" dirty="0"/>
          </a:p>
          <a:p>
            <a:pPr marL="0" indent="0">
              <a:buNone/>
            </a:pPr>
            <a:endParaRPr lang="en-US" sz="2200" dirty="0"/>
          </a:p>
          <a:p>
            <a:pPr lvl="1"/>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a:xfrm>
            <a:off x="228600" y="152400"/>
            <a:ext cx="8686800" cy="1010705"/>
          </a:xfrm>
        </p:spPr>
        <p:txBody>
          <a:bodyPr/>
          <a:lstStyle/>
          <a:p>
            <a:pPr marL="0" lvl="1" indent="0">
              <a:spcBef>
                <a:spcPts val="0"/>
              </a:spcBef>
              <a:buNone/>
            </a:pPr>
            <a:r>
              <a:rPr lang="en-US" sz="4800" dirty="0">
                <a:latin typeface="+mn-lt"/>
              </a:rPr>
              <a:t>General Fund Ballot Items</a:t>
            </a:r>
          </a:p>
        </p:txBody>
      </p:sp>
    </p:spTree>
    <p:extLst>
      <p:ext uri="{BB962C8B-B14F-4D97-AF65-F5344CB8AC3E}">
        <p14:creationId xmlns:p14="http://schemas.microsoft.com/office/powerpoint/2010/main" val="3654576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28600" y="1239914"/>
            <a:ext cx="8686800" cy="4932285"/>
          </a:xfrm>
        </p:spPr>
        <p:txBody>
          <a:bodyPr/>
          <a:lstStyle/>
          <a:p>
            <a:r>
              <a:rPr lang="en-US" sz="2600" dirty="0"/>
              <a:t>310700 Unexpended Appropriations – Used – Accrued</a:t>
            </a:r>
          </a:p>
          <a:p>
            <a:r>
              <a:rPr lang="en-US" sz="2600" dirty="0"/>
              <a:t>320700 Appropriations Outstanding – Used – Accrued</a:t>
            </a:r>
          </a:p>
          <a:p>
            <a:r>
              <a:rPr lang="en-US" sz="2600" dirty="0"/>
              <a:t>570000 Expended Appropriations – Used – Accrued</a:t>
            </a:r>
          </a:p>
          <a:p>
            <a:r>
              <a:rPr lang="en-US" sz="2600" dirty="0"/>
              <a:t>570005 Appropriations Expended – Accrued</a:t>
            </a:r>
          </a:p>
          <a:p>
            <a:pPr marL="0" indent="0">
              <a:buNone/>
            </a:pPr>
            <a:endParaRPr lang="en-US" sz="2600" dirty="0"/>
          </a:p>
          <a:p>
            <a:pPr marL="457200" lvl="1" indent="0">
              <a:buNone/>
            </a:pPr>
            <a:r>
              <a:rPr lang="en-US" sz="2000" b="1" dirty="0"/>
              <a:t>Justification</a:t>
            </a:r>
            <a:r>
              <a:rPr lang="en-US" sz="2000" dirty="0"/>
              <a:t> - The accrual of the use of appropriations from the General Fund of the U.S. Government must be broken out from the actual disbursement. The disbursement of appropriations represents a reduction in Fund Balance with Treasury (FBWT) which should agree with Business Event Type Code (BETC) usage in the Central Accounting Reporting System (CARS.) This accrual would not impact FBWT in CARS and therefore must be broken out separately.</a:t>
            </a:r>
            <a:endParaRPr lang="en-US" sz="2200" dirty="0"/>
          </a:p>
          <a:p>
            <a:pPr lvl="1"/>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a:xfrm>
            <a:off x="228600" y="152400"/>
            <a:ext cx="8686800" cy="1010705"/>
          </a:xfrm>
        </p:spPr>
        <p:txBody>
          <a:bodyPr/>
          <a:lstStyle/>
          <a:p>
            <a:pPr marL="0" lvl="1" indent="0">
              <a:spcBef>
                <a:spcPts val="0"/>
              </a:spcBef>
              <a:buNone/>
            </a:pPr>
            <a:r>
              <a:rPr lang="en-US" sz="4800" dirty="0">
                <a:latin typeface="+mn-lt"/>
              </a:rPr>
              <a:t>General Fund Ballot Items</a:t>
            </a:r>
          </a:p>
        </p:txBody>
      </p:sp>
    </p:spTree>
    <p:extLst>
      <p:ext uri="{BB962C8B-B14F-4D97-AF65-F5344CB8AC3E}">
        <p14:creationId xmlns:p14="http://schemas.microsoft.com/office/powerpoint/2010/main" val="3124951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600" dirty="0"/>
              <a:t>199010 Other Assets – General Fund of the U.S. Government</a:t>
            </a:r>
          </a:p>
          <a:p>
            <a:pPr lvl="1"/>
            <a:r>
              <a:rPr lang="en-US" sz="1800" dirty="0"/>
              <a:t>The new 199010 account reduces complexity within the Balance Sheet and Reclassified Balance Sheet crosswalks by differentiating the reporting of the General Fund of the U.S. from other agencies.</a:t>
            </a:r>
            <a:r>
              <a:rPr lang="en-US" sz="1800" b="1" dirty="0"/>
              <a:t>  </a:t>
            </a:r>
            <a:r>
              <a:rPr lang="en-US" sz="1800" dirty="0"/>
              <a:t>Currently, the Balance Sheet line item “Other assets (RC 30)” includes two USSGL crosswalk line references to USSGL 199000 “Other Assets.”</a:t>
            </a:r>
            <a:endParaRPr lang="en-US" sz="2200" dirty="0"/>
          </a:p>
          <a:p>
            <a:r>
              <a:rPr lang="en-US" sz="2600" dirty="0"/>
              <a:t>299010 Other Liabilities Without Related Budgetary Obligations – General Fund of the U.S. Government</a:t>
            </a:r>
          </a:p>
          <a:p>
            <a:pPr lvl="1"/>
            <a:r>
              <a:rPr lang="en-US" sz="1800" dirty="0"/>
              <a:t>The new 299010 account reduces complexity within the Balance Sheet and Reclassified Balance Sheet crosswalks by differentiating the reporting of the General Fund of the U.S. from other agencies.  Currently, the Balance Sheet line item “Other liabilities (RC 30) (Note 17)” includes two USSGL crosswalk line references to USSGL 299000 “Other Liabilities Without Related Budgetary Obligations.” </a:t>
            </a:r>
          </a:p>
          <a:p>
            <a:pPr marL="457200" lvl="1" indent="0">
              <a:buNone/>
            </a:pPr>
            <a:endParaRPr lang="en-US" sz="2200" dirty="0"/>
          </a:p>
          <a:p>
            <a:pPr marL="0" indent="0">
              <a:buNone/>
            </a:pPr>
            <a:endParaRPr lang="en-US" sz="2200" dirty="0"/>
          </a:p>
          <a:p>
            <a:pPr lvl="1"/>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p:txBody>
          <a:bodyPr/>
          <a:lstStyle/>
          <a:p>
            <a:r>
              <a:rPr lang="en-US" sz="4800" dirty="0">
                <a:latin typeface="+mn-lt"/>
              </a:rPr>
              <a:t>General Fund Ballot Items</a:t>
            </a:r>
          </a:p>
        </p:txBody>
      </p:sp>
    </p:spTree>
    <p:extLst>
      <p:ext uri="{BB962C8B-B14F-4D97-AF65-F5344CB8AC3E}">
        <p14:creationId xmlns:p14="http://schemas.microsoft.com/office/powerpoint/2010/main" val="3188374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600" dirty="0"/>
              <a:t>299110 Reductions of Other Liabilities – General Fund of the U.S. Government</a:t>
            </a:r>
          </a:p>
          <a:p>
            <a:pPr lvl="1"/>
            <a:r>
              <a:rPr lang="en-US" sz="1800" dirty="0"/>
              <a:t>The new 299110 account reduces complexity within the Balance Sheet and Reclassified Balance Sheet crosswalks by differentiating the reporting of the General Fund of the U.S. from other agencies.</a:t>
            </a:r>
            <a:r>
              <a:rPr lang="en-US" sz="1800" b="1" dirty="0"/>
              <a:t>  </a:t>
            </a:r>
            <a:r>
              <a:rPr lang="en-US" sz="1800" dirty="0"/>
              <a:t>Currently, the Balance Sheet line item “Other liabilities (RC 30) (Note 17)” includes two USSGL crosswalk line references to USSGL 299100 “Other Liabilities – Reductions.”</a:t>
            </a:r>
          </a:p>
          <a:p>
            <a:pPr marL="0" indent="0">
              <a:buNone/>
            </a:pPr>
            <a:endParaRPr lang="en-US" sz="1800" dirty="0"/>
          </a:p>
          <a:p>
            <a:pPr marL="457200" lvl="1" indent="0">
              <a:buNone/>
            </a:pPr>
            <a:endParaRPr lang="en-US" sz="2200" dirty="0"/>
          </a:p>
          <a:p>
            <a:pPr marL="0" indent="0">
              <a:buNone/>
            </a:pPr>
            <a:endParaRPr lang="en-US" sz="2200" dirty="0"/>
          </a:p>
          <a:p>
            <a:pPr lvl="1"/>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p:txBody>
          <a:bodyPr/>
          <a:lstStyle/>
          <a:p>
            <a:r>
              <a:rPr lang="en-US" sz="4800" dirty="0">
                <a:latin typeface="+mn-lt"/>
              </a:rPr>
              <a:t>General Fund Ballot Items</a:t>
            </a:r>
          </a:p>
        </p:txBody>
      </p:sp>
    </p:spTree>
    <p:extLst>
      <p:ext uri="{BB962C8B-B14F-4D97-AF65-F5344CB8AC3E}">
        <p14:creationId xmlns:p14="http://schemas.microsoft.com/office/powerpoint/2010/main" val="3835742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400" dirty="0"/>
              <a:t>421000 Anticipated Reimbursements</a:t>
            </a:r>
          </a:p>
          <a:p>
            <a:r>
              <a:rPr lang="en-US" sz="2400" dirty="0"/>
              <a:t>423300 Reimbursements Earned – Receivable - Transferred</a:t>
            </a:r>
          </a:p>
          <a:p>
            <a:r>
              <a:rPr lang="en-US" sz="2400" dirty="0"/>
              <a:t>425100 Reimbursements Earned – Receivable</a:t>
            </a:r>
          </a:p>
          <a:p>
            <a:r>
              <a:rPr lang="en-US" sz="2400" dirty="0"/>
              <a:t>425200 Reimbursements Earned – Collected From Federal/Non-Federal Exception Sources</a:t>
            </a:r>
          </a:p>
          <a:p>
            <a:r>
              <a:rPr lang="en-US" sz="2400" dirty="0"/>
              <a:t>425400 Reimbursements Earned – Collected From Non-Federal Sources</a:t>
            </a:r>
          </a:p>
          <a:p>
            <a:pPr marL="0" indent="0">
              <a:buNone/>
            </a:pPr>
            <a:endParaRPr lang="en-US" sz="2200" dirty="0"/>
          </a:p>
          <a:p>
            <a:pPr marL="457200" lvl="1" indent="0">
              <a:buNone/>
            </a:pPr>
            <a:r>
              <a:rPr lang="en-US" sz="2200" b="1" dirty="0"/>
              <a:t>Justification</a:t>
            </a:r>
            <a:r>
              <a:rPr lang="en-US" sz="2200" dirty="0"/>
              <a:t> - “and Other Income” has been removed from the account title and definition to make the meaning clearer.</a:t>
            </a:r>
            <a:endParaRPr lang="en-US" sz="2600" dirty="0"/>
          </a:p>
          <a:p>
            <a:pPr marL="0" indent="0">
              <a:buNone/>
            </a:pPr>
            <a:endParaRPr lang="en-US" dirty="0"/>
          </a:p>
          <a:p>
            <a:pPr lvl="1"/>
            <a:endParaRPr lang="en-US" dirty="0"/>
          </a:p>
        </p:txBody>
      </p:sp>
      <p:sp>
        <p:nvSpPr>
          <p:cNvPr id="3" name="Content Placeholder 2"/>
          <p:cNvSpPr>
            <a:spLocks noGrp="1"/>
          </p:cNvSpPr>
          <p:nvPr>
            <p:ph sz="quarter" idx="11"/>
          </p:nvPr>
        </p:nvSpPr>
        <p:spPr/>
        <p:txBody>
          <a:bodyPr/>
          <a:lstStyle/>
          <a:p>
            <a:r>
              <a:rPr lang="en-US" sz="4800" dirty="0">
                <a:latin typeface="+mn-lt"/>
              </a:rPr>
              <a:t>Budgetary Modifications</a:t>
            </a:r>
          </a:p>
        </p:txBody>
      </p:sp>
    </p:spTree>
    <p:extLst>
      <p:ext uri="{BB962C8B-B14F-4D97-AF65-F5344CB8AC3E}">
        <p14:creationId xmlns:p14="http://schemas.microsoft.com/office/powerpoint/2010/main" val="5760629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400" dirty="0"/>
              <a:t>439502 (new) Authority Unavailable for Obligation Pursuant to Public Law – Temporary – Anticipated Current Year Authority</a:t>
            </a:r>
          </a:p>
          <a:p>
            <a:r>
              <a:rPr lang="en-US" sz="2400" dirty="0"/>
              <a:t>439500 (change) Authority Unavailable for Obligation Pursuant to Public Law – Temporary – Realized Current Year Authority</a:t>
            </a:r>
          </a:p>
          <a:p>
            <a:pPr lvl="1"/>
            <a:r>
              <a:rPr lang="en-US" sz="1800" dirty="0"/>
              <a:t>Anticipated Current Year Authority needs to be separated from Realized Current Year Authority</a:t>
            </a:r>
          </a:p>
          <a:p>
            <a:r>
              <a:rPr lang="en-US" sz="2400" dirty="0"/>
              <a:t>439503 (new) Authority Unavailable for Obligation Pursuant to Public Law – Temporary – Anticipated Prior-Year Authority</a:t>
            </a:r>
          </a:p>
          <a:p>
            <a:r>
              <a:rPr lang="en-US" sz="2400" dirty="0"/>
              <a:t>439501 (change) Authority Unavailable for Obligation Pursuant to Public Law – Temporary – Realized Prior-Year Authority</a:t>
            </a:r>
          </a:p>
          <a:p>
            <a:pPr lvl="1"/>
            <a:r>
              <a:rPr lang="en-US" sz="1800" dirty="0"/>
              <a:t>Anticipated Prior-Year Authority needs to be separated from Realized Prior-Year Authority.</a:t>
            </a:r>
          </a:p>
          <a:p>
            <a:endParaRPr lang="en-US" sz="2600" dirty="0"/>
          </a:p>
          <a:p>
            <a:pPr lvl="1"/>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p:txBody>
          <a:bodyPr/>
          <a:lstStyle/>
          <a:p>
            <a:r>
              <a:rPr lang="en-US" sz="4800" dirty="0">
                <a:latin typeface="+mn-lt"/>
              </a:rPr>
              <a:t>Fiscal Year 2022 Ballot Items</a:t>
            </a:r>
          </a:p>
        </p:txBody>
      </p:sp>
    </p:spTree>
    <p:extLst>
      <p:ext uri="{BB962C8B-B14F-4D97-AF65-F5344CB8AC3E}">
        <p14:creationId xmlns:p14="http://schemas.microsoft.com/office/powerpoint/2010/main" val="1538134439"/>
      </p:ext>
    </p:extLst>
  </p:cSld>
  <p:clrMapOvr>
    <a:masterClrMapping/>
  </p:clrMapOvr>
</p:sld>
</file>

<file path=ppt/theme/theme1.xml><?xml version="1.0" encoding="utf-8"?>
<a:theme xmlns:a="http://schemas.openxmlformats.org/drawingml/2006/main" name="Bureau of the Fiscal Service PP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Bureau of the Fiscal Service PP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78861</TotalTime>
  <Words>1097</Words>
  <Application>Microsoft Office PowerPoint</Application>
  <PresentationFormat>On-screen Show (4:3)</PresentationFormat>
  <Paragraphs>138</Paragraphs>
  <Slides>14</Slides>
  <Notes>12</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14</vt:i4>
      </vt:variant>
    </vt:vector>
  </HeadingPairs>
  <TitlesOfParts>
    <vt:vector size="19" baseType="lpstr">
      <vt:lpstr>Arial</vt:lpstr>
      <vt:lpstr>Calibri</vt:lpstr>
      <vt:lpstr>Bureau of the Fiscal Service PPT Template</vt:lpstr>
      <vt:lpstr>1_Bureau of the Fiscal Service PPT Template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Dept. of the Treasury, FMS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April D. Battle</dc:creator>
  <cp:lastModifiedBy>Joshua E. Hudkins</cp:lastModifiedBy>
  <cp:revision>1382</cp:revision>
  <cp:lastPrinted>2018-02-14T19:42:11Z</cp:lastPrinted>
  <dcterms:created xsi:type="dcterms:W3CDTF">2014-06-05T14:12:22Z</dcterms:created>
  <dcterms:modified xsi:type="dcterms:W3CDTF">2020-04-29T15:05:00Z</dcterms:modified>
</cp:coreProperties>
</file>