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7"/>
  </p:notesMasterIdLst>
  <p:handoutMasterIdLst>
    <p:handoutMasterId r:id="rId18"/>
  </p:handoutMasterIdLst>
  <p:sldIdLst>
    <p:sldId id="256" r:id="rId8"/>
    <p:sldId id="266" r:id="rId9"/>
    <p:sldId id="274" r:id="rId10"/>
    <p:sldId id="282" r:id="rId11"/>
    <p:sldId id="278" r:id="rId12"/>
    <p:sldId id="269" r:id="rId13"/>
    <p:sldId id="279" r:id="rId14"/>
    <p:sldId id="280"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l Edward Erb" initials="JEE" lastIdx="1" clrIdx="0">
    <p:extLst>
      <p:ext uri="{19B8F6BF-5375-455C-9EA6-DF929625EA0E}">
        <p15:presenceInfo xmlns:p15="http://schemas.microsoft.com/office/powerpoint/2012/main" userId="S::Joel.Erb@fiscal.treasury.gov::9a65daeb-10f7-4388-b705-d688be04c34d" providerId="AD"/>
      </p:ext>
    </p:extLst>
  </p:cmAuthor>
  <p:cmAuthor id="2" name="Lisa R. Midcap" initials="LRM" lastIdx="4" clrIdx="1">
    <p:extLst>
      <p:ext uri="{19B8F6BF-5375-455C-9EA6-DF929625EA0E}">
        <p15:presenceInfo xmlns:p15="http://schemas.microsoft.com/office/powerpoint/2012/main" userId="S::Lisa.Midcap@fiscal.treasury.gov::92557b2d-ee12-4db2-b00b-09e3bc717a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6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21" autoAdjust="0"/>
  </p:normalViewPr>
  <p:slideViewPr>
    <p:cSldViewPr>
      <p:cViewPr varScale="1">
        <p:scale>
          <a:sx n="63" d="100"/>
          <a:sy n="63" d="100"/>
        </p:scale>
        <p:origin x="157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660FBD-3CB0-4A6C-A3FE-A23117C71F61}"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589DA958-522F-4C85-9B47-C5D03245D379}" type="pres">
      <dgm:prSet presAssocID="{DC660FBD-3CB0-4A6C-A3FE-A23117C71F61}" presName="theList" presStyleCnt="0">
        <dgm:presLayoutVars>
          <dgm:dir/>
          <dgm:animLvl val="lvl"/>
          <dgm:resizeHandles val="exact"/>
        </dgm:presLayoutVars>
      </dgm:prSet>
      <dgm:spPr/>
    </dgm:pt>
  </dgm:ptLst>
  <dgm:cxnLst>
    <dgm:cxn modelId="{73253F58-E94F-4F2D-A082-EF1CF59D41BE}" type="presOf" srcId="{DC660FBD-3CB0-4A6C-A3FE-A23117C71F61}" destId="{589DA958-522F-4C85-9B47-C5D03245D379}"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B72C4B-9D2E-48EF-B63D-9EC6DE19A3C8}" type="datetimeFigureOut">
              <a:rPr lang="en-US" smtClean="0"/>
              <a:t>11/19/2020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45C4A-76D3-4E86-ADC8-C599867EC4DB}" type="datetimeFigureOut">
              <a:rPr lang="en-US" smtClean="0"/>
              <a:t>11/19/2020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440653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3</a:t>
            </a:fld>
            <a:endParaRPr lang="en-US" dirty="0"/>
          </a:p>
        </p:txBody>
      </p:sp>
    </p:spTree>
    <p:extLst>
      <p:ext uri="{BB962C8B-B14F-4D97-AF65-F5344CB8AC3E}">
        <p14:creationId xmlns:p14="http://schemas.microsoft.com/office/powerpoint/2010/main" val="3921366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4</a:t>
            </a:fld>
            <a:endParaRPr lang="en-US" dirty="0"/>
          </a:p>
        </p:txBody>
      </p:sp>
    </p:spTree>
    <p:extLst>
      <p:ext uri="{BB962C8B-B14F-4D97-AF65-F5344CB8AC3E}">
        <p14:creationId xmlns:p14="http://schemas.microsoft.com/office/powerpoint/2010/main" val="364281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6</a:t>
            </a:fld>
            <a:endParaRPr lang="en-US" dirty="0"/>
          </a:p>
        </p:txBody>
      </p:sp>
    </p:spTree>
    <p:extLst>
      <p:ext uri="{BB962C8B-B14F-4D97-AF65-F5344CB8AC3E}">
        <p14:creationId xmlns:p14="http://schemas.microsoft.com/office/powerpoint/2010/main" val="1911835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7</a:t>
            </a:fld>
            <a:endParaRPr lang="en-US" dirty="0"/>
          </a:p>
        </p:txBody>
      </p:sp>
    </p:spTree>
    <p:extLst>
      <p:ext uri="{BB962C8B-B14F-4D97-AF65-F5344CB8AC3E}">
        <p14:creationId xmlns:p14="http://schemas.microsoft.com/office/powerpoint/2010/main" val="30152891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justintarte.com/2011/12/top-10-questions-to-ask-yourself-in.html" TargetMode="External"/><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Joel.Erb@fiscal.treasury.gov" TargetMode="External"/><Relationship Id="rId2" Type="http://schemas.openxmlformats.org/officeDocument/2006/relationships/hyperlink" Target="mailto:Luke.Sheppard@Fiscal.Treasury.gov" TargetMode="External"/><Relationship Id="rId1" Type="http://schemas.openxmlformats.org/officeDocument/2006/relationships/slideLayout" Target="../slideLayouts/slideLayout3.xml"/><Relationship Id="rId4" Type="http://schemas.openxmlformats.org/officeDocument/2006/relationships/hyperlink" Target="mailto:Michael.Boone@fiscal.treasury.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38021" y="2667000"/>
            <a:ext cx="8753579" cy="1600200"/>
          </a:xfrm>
          <a:prstGeom prst="rect">
            <a:avLst/>
          </a:prstGeom>
        </p:spPr>
        <p:txBody>
          <a:bodyPr vert="horz" lIns="91440" tIns="45720" rIns="91440" bIns="45720" rtlCol="0" anchor="ctr">
            <a:normAutofit fontScale="625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a:t>General Fund of U.S. Government (General Fund) Governmentwide Treasury Account Symbol Adjusted Trial Balance System (GTAS) Access</a:t>
            </a:r>
            <a:br>
              <a:rPr lang="en-US" sz="4800" dirty="0"/>
            </a:br>
            <a:r>
              <a:rPr lang="en-US" dirty="0"/>
              <a:t> </a:t>
            </a:r>
          </a:p>
        </p:txBody>
      </p:sp>
      <p:sp>
        <p:nvSpPr>
          <p:cNvPr id="7" name="Subtitle 2"/>
          <p:cNvSpPr txBox="1">
            <a:spLocks/>
          </p:cNvSpPr>
          <p:nvPr/>
        </p:nvSpPr>
        <p:spPr>
          <a:xfrm>
            <a:off x="609600" y="390525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For IRC </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December 2020</a:t>
            </a:r>
          </a:p>
        </p:txBody>
      </p:sp>
    </p:spTree>
    <p:extLst>
      <p:ext uri="{BB962C8B-B14F-4D97-AF65-F5344CB8AC3E}">
        <p14:creationId xmlns:p14="http://schemas.microsoft.com/office/powerpoint/2010/main" val="2810143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sz="2800" b="1" dirty="0">
                <a:solidFill>
                  <a:srgbClr val="036A37"/>
                </a:solidFill>
              </a:rPr>
              <a:t>Agenda</a:t>
            </a:r>
          </a:p>
        </p:txBody>
      </p:sp>
      <p:sp>
        <p:nvSpPr>
          <p:cNvPr id="5" name="Content Placeholder 1"/>
          <p:cNvSpPr>
            <a:spLocks noGrp="1"/>
          </p:cNvSpPr>
          <p:nvPr>
            <p:ph sz="quarter" idx="10"/>
          </p:nvPr>
        </p:nvSpPr>
        <p:spPr/>
        <p:txBody>
          <a:bodyPr>
            <a:normAutofit/>
          </a:bodyPr>
          <a:lstStyle/>
          <a:p>
            <a:r>
              <a:rPr lang="en-US" sz="2800" dirty="0"/>
              <a:t>What is the General Fund’s current GTAS access?</a:t>
            </a:r>
          </a:p>
          <a:p>
            <a:r>
              <a:rPr lang="en-US" sz="2800" dirty="0"/>
              <a:t>Why does the General Fund need different access for GTAS?</a:t>
            </a:r>
          </a:p>
          <a:p>
            <a:r>
              <a:rPr lang="en-US" sz="2800" dirty="0"/>
              <a:t>What will be the General Fund’s GTAS access for FY 2021 and beyond?</a:t>
            </a:r>
          </a:p>
          <a:p>
            <a:r>
              <a:rPr lang="en-US" sz="2800" dirty="0"/>
              <a:t>What will the General Fund use GTAS for?</a:t>
            </a:r>
          </a:p>
          <a:p>
            <a:r>
              <a:rPr lang="en-US" sz="2800" dirty="0"/>
              <a:t>What will the General Fund not use GTAS for?</a:t>
            </a:r>
          </a:p>
          <a:p>
            <a:r>
              <a:rPr lang="en-US" sz="2800" dirty="0"/>
              <a:t>Questions</a:t>
            </a:r>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3256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65676"/>
            <a:ext cx="8686800" cy="5206524"/>
          </a:xfrm>
        </p:spPr>
        <p:txBody>
          <a:bodyPr/>
          <a:lstStyle/>
          <a:p>
            <a:r>
              <a:rPr lang="en-US" sz="2800" dirty="0"/>
              <a:t>Typical access that any other entity would have</a:t>
            </a:r>
          </a:p>
          <a:p>
            <a:pPr lvl="1">
              <a:buFont typeface="Wingdings" panose="05000000000000000000" pitchFamily="2" charset="2"/>
              <a:buChar char="Ø"/>
            </a:pPr>
            <a:r>
              <a:rPr lang="en-US" sz="2400" dirty="0"/>
              <a:t>Run external reports</a:t>
            </a:r>
          </a:p>
          <a:p>
            <a:pPr lvl="1">
              <a:buFont typeface="Wingdings" panose="05000000000000000000" pitchFamily="2" charset="2"/>
              <a:buChar char="Ø"/>
            </a:pPr>
            <a:r>
              <a:rPr lang="en-US" sz="2400" dirty="0"/>
              <a:t>See own edit/validation failures</a:t>
            </a:r>
          </a:p>
          <a:p>
            <a:pPr lvl="1">
              <a:buFont typeface="Wingdings" panose="05000000000000000000" pitchFamily="2" charset="2"/>
              <a:buChar char="Ø"/>
            </a:pPr>
            <a:r>
              <a:rPr lang="en-US" sz="2400" dirty="0"/>
              <a:t>Certify TAS (099 0000)</a:t>
            </a:r>
          </a:p>
          <a:p>
            <a:pPr lvl="1">
              <a:buFont typeface="Wingdings" panose="05000000000000000000" pitchFamily="2" charset="2"/>
              <a:buChar char="Ø"/>
            </a:pPr>
            <a:r>
              <a:rPr lang="en-US" sz="2400" dirty="0"/>
              <a:t>Certify Material Difference Reports (MDRs)</a:t>
            </a:r>
          </a:p>
          <a:p>
            <a:pPr lvl="1">
              <a:buFont typeface="Wingdings" panose="05000000000000000000" pitchFamily="2" charset="2"/>
              <a:buChar char="Ø"/>
            </a:pPr>
            <a:r>
              <a:rPr lang="en-US" sz="2400" dirty="0"/>
              <a:t>Research intra-governmental differences with trading partners</a:t>
            </a:r>
          </a:p>
          <a:p>
            <a:pPr lvl="1" algn="ctr"/>
            <a:endParaRPr lang="en-US" sz="1600" dirty="0"/>
          </a:p>
          <a:p>
            <a:pPr lvl="1" algn="ctr"/>
            <a:endParaRPr lang="en-US" sz="1600" dirty="0"/>
          </a:p>
          <a:p>
            <a:pPr lvl="1" algn="ctr"/>
            <a:endParaRPr lang="en-US" sz="1600" dirty="0"/>
          </a:p>
          <a:p>
            <a:pPr lvl="1" algn="ctr"/>
            <a:endParaRPr lang="en-US" sz="1600" dirty="0"/>
          </a:p>
        </p:txBody>
      </p:sp>
      <p:sp>
        <p:nvSpPr>
          <p:cNvPr id="3" name="Content Placeholder 2"/>
          <p:cNvSpPr>
            <a:spLocks noGrp="1"/>
          </p:cNvSpPr>
          <p:nvPr>
            <p:ph sz="quarter" idx="11"/>
          </p:nvPr>
        </p:nvSpPr>
        <p:spPr>
          <a:xfrm>
            <a:off x="228600" y="152400"/>
            <a:ext cx="9067800" cy="685800"/>
          </a:xfrm>
        </p:spPr>
        <p:txBody>
          <a:bodyPr/>
          <a:lstStyle/>
          <a:p>
            <a:r>
              <a:rPr lang="en-US" sz="2800" b="1" dirty="0">
                <a:solidFill>
                  <a:srgbClr val="036A37"/>
                </a:solidFill>
              </a:rPr>
              <a:t>What is the General Fund’s Current GTAS Access?</a:t>
            </a:r>
          </a:p>
          <a:p>
            <a:endParaRPr lang="en-US" sz="2800" dirty="0"/>
          </a:p>
        </p:txBody>
      </p:sp>
    </p:spTree>
    <p:extLst>
      <p:ext uri="{BB962C8B-B14F-4D97-AF65-F5344CB8AC3E}">
        <p14:creationId xmlns:p14="http://schemas.microsoft.com/office/powerpoint/2010/main" val="1767623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65676"/>
            <a:ext cx="8686800" cy="5206524"/>
          </a:xfrm>
        </p:spPr>
        <p:txBody>
          <a:bodyPr/>
          <a:lstStyle/>
          <a:p>
            <a:r>
              <a:rPr lang="en-US" sz="2800" dirty="0"/>
              <a:t>The General Fund is the only entity that truly interacts with every other entity in the federal government</a:t>
            </a:r>
          </a:p>
          <a:p>
            <a:r>
              <a:rPr lang="en-US" sz="2800" dirty="0"/>
              <a:t>The General Fund derives its Schedules of the General Fund of the U.S. Government (Schedules)</a:t>
            </a:r>
          </a:p>
          <a:p>
            <a:pPr lvl="1">
              <a:buFont typeface="Wingdings" panose="05000000000000000000" pitchFamily="2" charset="2"/>
              <a:buChar char="Ø"/>
            </a:pPr>
            <a:r>
              <a:rPr lang="en-US" sz="2400" dirty="0"/>
              <a:t>Amounts derived from the Central Accounting and Reporting System (CARS) Transactions</a:t>
            </a:r>
          </a:p>
          <a:p>
            <a:pPr lvl="1">
              <a:buFont typeface="Wingdings" panose="05000000000000000000" pitchFamily="2" charset="2"/>
              <a:buChar char="Ø"/>
            </a:pPr>
            <a:r>
              <a:rPr lang="en-US" sz="2400" dirty="0"/>
              <a:t>Entity Submission Forms</a:t>
            </a:r>
          </a:p>
          <a:p>
            <a:pPr marL="342900" lvl="1" indent="-342900">
              <a:buFont typeface="Arial" panose="020B0604020202020204" pitchFamily="34" charset="0"/>
              <a:buChar char="•"/>
            </a:pPr>
            <a:r>
              <a:rPr lang="en-US" dirty="0"/>
              <a:t>Necessitates a need for external validation mechanisms in which GTAS plays a vital role</a:t>
            </a:r>
          </a:p>
          <a:p>
            <a:pPr marL="342900" lvl="1" indent="-342900">
              <a:buFont typeface="Arial" panose="020B0604020202020204" pitchFamily="34" charset="0"/>
              <a:buChar char="•"/>
            </a:pPr>
            <a:endParaRPr lang="en-US" dirty="0"/>
          </a:p>
          <a:p>
            <a:pPr lvl="1" algn="ctr"/>
            <a:endParaRPr lang="en-US" sz="1600" dirty="0"/>
          </a:p>
          <a:p>
            <a:pPr lvl="1" algn="ctr"/>
            <a:endParaRPr lang="en-US" sz="1600" dirty="0"/>
          </a:p>
          <a:p>
            <a:pPr lvl="1" algn="ctr"/>
            <a:endParaRPr lang="en-US" sz="1600" dirty="0"/>
          </a:p>
          <a:p>
            <a:pPr lvl="1" algn="ctr"/>
            <a:endParaRPr lang="en-US" sz="1600" dirty="0"/>
          </a:p>
        </p:txBody>
      </p:sp>
      <p:sp>
        <p:nvSpPr>
          <p:cNvPr id="3" name="Content Placeholder 2"/>
          <p:cNvSpPr>
            <a:spLocks noGrp="1"/>
          </p:cNvSpPr>
          <p:nvPr>
            <p:ph sz="quarter" idx="11"/>
          </p:nvPr>
        </p:nvSpPr>
        <p:spPr>
          <a:xfrm>
            <a:off x="228600" y="0"/>
            <a:ext cx="9067800" cy="685800"/>
          </a:xfrm>
        </p:spPr>
        <p:txBody>
          <a:bodyPr/>
          <a:lstStyle/>
          <a:p>
            <a:r>
              <a:rPr lang="en-US" sz="2800" b="1" dirty="0">
                <a:solidFill>
                  <a:srgbClr val="036A37"/>
                </a:solidFill>
              </a:rPr>
              <a:t>Why Does the General Fund Need Different Access for GTAS?</a:t>
            </a:r>
          </a:p>
        </p:txBody>
      </p:sp>
    </p:spTree>
    <p:extLst>
      <p:ext uri="{BB962C8B-B14F-4D97-AF65-F5344CB8AC3E}">
        <p14:creationId xmlns:p14="http://schemas.microsoft.com/office/powerpoint/2010/main" val="478818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B90D70-9B18-46BE-A8B0-853D3783500A}"/>
              </a:ext>
            </a:extLst>
          </p:cNvPr>
          <p:cNvSpPr>
            <a:spLocks noGrp="1"/>
          </p:cNvSpPr>
          <p:nvPr>
            <p:ph sz="quarter" idx="10"/>
          </p:nvPr>
        </p:nvSpPr>
        <p:spPr/>
        <p:txBody>
          <a:bodyPr/>
          <a:lstStyle/>
          <a:p>
            <a:r>
              <a:rPr lang="en-US" sz="2800" dirty="0"/>
              <a:t>READ ONLY access to all entity submitted information in GTAS</a:t>
            </a:r>
          </a:p>
          <a:p>
            <a:pPr lvl="1">
              <a:buFont typeface="Wingdings" panose="05000000000000000000" pitchFamily="2" charset="2"/>
              <a:buChar char="Ø"/>
            </a:pPr>
            <a:r>
              <a:rPr lang="en-US" sz="2400" dirty="0"/>
              <a:t>Bulk files</a:t>
            </a:r>
          </a:p>
          <a:p>
            <a:pPr lvl="1">
              <a:buFont typeface="Wingdings" panose="05000000000000000000" pitchFamily="2" charset="2"/>
              <a:buChar char="Ø"/>
            </a:pPr>
            <a:r>
              <a:rPr lang="en-US" sz="2400" dirty="0"/>
              <a:t>All entity edit/validation failures</a:t>
            </a:r>
          </a:p>
          <a:p>
            <a:pPr lvl="1">
              <a:buFont typeface="Wingdings" panose="05000000000000000000" pitchFamily="2" charset="2"/>
              <a:buChar char="Ø"/>
            </a:pPr>
            <a:r>
              <a:rPr lang="en-US" sz="2400" dirty="0"/>
              <a:t>All external reports</a:t>
            </a:r>
          </a:p>
          <a:p>
            <a:pPr lvl="1">
              <a:buFont typeface="Wingdings" panose="05000000000000000000" pitchFamily="2" charset="2"/>
              <a:buChar char="Ø"/>
            </a:pPr>
            <a:r>
              <a:rPr lang="en-US" sz="2400" dirty="0"/>
              <a:t>Edit setup details</a:t>
            </a:r>
          </a:p>
          <a:p>
            <a:pPr lvl="1">
              <a:buFont typeface="Wingdings" panose="05000000000000000000" pitchFamily="2" charset="2"/>
              <a:buChar char="Ø"/>
            </a:pPr>
            <a:r>
              <a:rPr lang="en-US" sz="2400" dirty="0"/>
              <a:t>Crosswalk setup details</a:t>
            </a:r>
          </a:p>
          <a:p>
            <a:pPr lvl="1"/>
            <a:endParaRPr lang="en-US" sz="2400" dirty="0"/>
          </a:p>
          <a:p>
            <a:endParaRPr lang="en-US" sz="2800" dirty="0"/>
          </a:p>
        </p:txBody>
      </p:sp>
      <p:sp>
        <p:nvSpPr>
          <p:cNvPr id="3" name="Content Placeholder 2">
            <a:extLst>
              <a:ext uri="{FF2B5EF4-FFF2-40B4-BE49-F238E27FC236}">
                <a16:creationId xmlns:a16="http://schemas.microsoft.com/office/drawing/2014/main" id="{4BF3F816-C66A-4727-9438-68D4BCAFCF48}"/>
              </a:ext>
            </a:extLst>
          </p:cNvPr>
          <p:cNvSpPr>
            <a:spLocks noGrp="1"/>
          </p:cNvSpPr>
          <p:nvPr>
            <p:ph sz="quarter" idx="11"/>
          </p:nvPr>
        </p:nvSpPr>
        <p:spPr>
          <a:xfrm>
            <a:off x="228600" y="0"/>
            <a:ext cx="8686800" cy="685800"/>
          </a:xfrm>
        </p:spPr>
        <p:txBody>
          <a:bodyPr/>
          <a:lstStyle/>
          <a:p>
            <a:r>
              <a:rPr lang="en-US" sz="2800" b="1" dirty="0">
                <a:solidFill>
                  <a:srgbClr val="036A37"/>
                </a:solidFill>
              </a:rPr>
              <a:t>What Will Be the General Fund’s GTAS Access for FY 2021 and Beyond?</a:t>
            </a:r>
          </a:p>
          <a:p>
            <a:r>
              <a:rPr lang="en-US" sz="3200" b="1" dirty="0">
                <a:solidFill>
                  <a:srgbClr val="036A37"/>
                </a:solidFill>
                <a:latin typeface="+mj-lt"/>
              </a:rPr>
              <a:t>	</a:t>
            </a:r>
          </a:p>
        </p:txBody>
      </p:sp>
      <p:graphicFrame>
        <p:nvGraphicFramePr>
          <p:cNvPr id="4" name="Diagram 3">
            <a:extLst>
              <a:ext uri="{FF2B5EF4-FFF2-40B4-BE49-F238E27FC236}">
                <a16:creationId xmlns:a16="http://schemas.microsoft.com/office/drawing/2014/main" id="{E4D05BBA-3A1B-4110-BC26-299EDDDF2DB9}"/>
              </a:ext>
            </a:extLst>
          </p:cNvPr>
          <p:cNvGraphicFramePr/>
          <p:nvPr>
            <p:extLst>
              <p:ext uri="{D42A27DB-BD31-4B8C-83A1-F6EECF244321}">
                <p14:modId xmlns:p14="http://schemas.microsoft.com/office/powerpoint/2010/main" val="2182961783"/>
              </p:ext>
            </p:extLst>
          </p:nvPr>
        </p:nvGraphicFramePr>
        <p:xfrm>
          <a:off x="5562600" y="4445000"/>
          <a:ext cx="6096000" cy="241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953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800" dirty="0"/>
              <a:t>Extract SMAF data to use TAS and USSGL attributes to determine reasonableness of accounts being used to submit data, </a:t>
            </a:r>
            <a:r>
              <a:rPr lang="en-US" sz="2800" dirty="0" err="1"/>
              <a:t>etc</a:t>
            </a:r>
            <a:r>
              <a:rPr lang="en-US" sz="2800" dirty="0"/>
              <a:t> </a:t>
            </a:r>
          </a:p>
          <a:p>
            <a:r>
              <a:rPr lang="en-US" sz="2800" dirty="0"/>
              <a:t>Extract reports to reconcile Liability Fund Balance with Treasury (LFBWT) back to entity audited amounts as well as the possibility of other lines in the future.</a:t>
            </a:r>
          </a:p>
          <a:p>
            <a:r>
              <a:rPr lang="en-US" sz="2800" dirty="0"/>
              <a:t>Research edit failures to verify correct accounting </a:t>
            </a:r>
          </a:p>
          <a:p>
            <a:r>
              <a:rPr lang="en-US" sz="2800" dirty="0"/>
              <a:t>Propose GTAS edits or updates to edits as a result of research to help ensure the Schedules are complete and accurate</a:t>
            </a:r>
          </a:p>
          <a:p>
            <a:pPr marL="0" indent="0">
              <a:buNone/>
            </a:pPr>
            <a:endParaRPr lang="en-US" sz="2000" dirty="0"/>
          </a:p>
          <a:p>
            <a:pPr marL="0" indent="0">
              <a:buNone/>
            </a:pPr>
            <a:endParaRPr lang="en-US" sz="2400" dirty="0"/>
          </a:p>
          <a:p>
            <a:pPr marL="0" indent="0">
              <a:buNone/>
            </a:pPr>
            <a:endParaRPr lang="en-US" sz="2400" dirty="0"/>
          </a:p>
          <a:p>
            <a:endParaRPr lang="en-US" sz="2400" dirty="0"/>
          </a:p>
        </p:txBody>
      </p:sp>
      <p:sp>
        <p:nvSpPr>
          <p:cNvPr id="3" name="Content Placeholder 2"/>
          <p:cNvSpPr>
            <a:spLocks noGrp="1"/>
          </p:cNvSpPr>
          <p:nvPr>
            <p:ph sz="quarter" idx="11"/>
          </p:nvPr>
        </p:nvSpPr>
        <p:spPr>
          <a:xfrm>
            <a:off x="228600" y="76200"/>
            <a:ext cx="8686800" cy="685800"/>
          </a:xfrm>
        </p:spPr>
        <p:txBody>
          <a:bodyPr/>
          <a:lstStyle/>
          <a:p>
            <a:r>
              <a:rPr lang="en-US" sz="2800" b="1" dirty="0">
                <a:solidFill>
                  <a:srgbClr val="036A37"/>
                </a:solidFill>
              </a:rPr>
              <a:t>What Will the General Fund Use GTAS for?</a:t>
            </a:r>
            <a:endParaRPr lang="en-US" sz="3000" b="1" dirty="0">
              <a:solidFill>
                <a:srgbClr val="036A37"/>
              </a:solidFill>
              <a:latin typeface="+mj-lt"/>
              <a:cs typeface="Calibri" panose="020F0502020204030204" pitchFamily="34" charset="0"/>
            </a:endParaRPr>
          </a:p>
          <a:p>
            <a:endParaRPr lang="en-US" sz="2000" dirty="0"/>
          </a:p>
        </p:txBody>
      </p:sp>
    </p:spTree>
    <p:extLst>
      <p:ext uri="{BB962C8B-B14F-4D97-AF65-F5344CB8AC3E}">
        <p14:creationId xmlns:p14="http://schemas.microsoft.com/office/powerpoint/2010/main" val="4177483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800" dirty="0"/>
              <a:t>Use data from GTAS to make adjustments to the Schedules </a:t>
            </a:r>
          </a:p>
          <a:p>
            <a:pPr lvl="1">
              <a:buFont typeface="Wingdings" panose="05000000000000000000" pitchFamily="2" charset="2"/>
              <a:buChar char="Ø"/>
            </a:pPr>
            <a:r>
              <a:rPr lang="en-US" sz="2400" dirty="0"/>
              <a:t>Entities need to provide timely data via the mechanisms described in the Treasury Financial Manual (TFM. </a:t>
            </a:r>
          </a:p>
          <a:p>
            <a:r>
              <a:rPr lang="en-US" sz="2800" dirty="0"/>
              <a:t>Extract data and share with trading partners </a:t>
            </a:r>
          </a:p>
          <a:p>
            <a:pPr lvl="1">
              <a:buFont typeface="Wingdings" panose="05000000000000000000" pitchFamily="2" charset="2"/>
              <a:buChar char="Ø"/>
            </a:pPr>
            <a:r>
              <a:rPr lang="en-US" sz="2400" dirty="0"/>
              <a:t>The General Fund will not act as a mediator between entities </a:t>
            </a:r>
          </a:p>
          <a:p>
            <a:pPr lvl="1">
              <a:buFont typeface="Wingdings" panose="05000000000000000000" pitchFamily="2" charset="2"/>
              <a:buChar char="Ø"/>
            </a:pPr>
            <a:r>
              <a:rPr lang="en-US" sz="2400" dirty="0"/>
              <a:t>Requests would continue to go through Fiscal Service  and through the MDR and dispute resolution process</a:t>
            </a:r>
          </a:p>
          <a:p>
            <a:pPr marL="0" indent="0">
              <a:buNone/>
            </a:pPr>
            <a:endParaRPr lang="en-US" sz="2000" dirty="0"/>
          </a:p>
          <a:p>
            <a:pPr marL="0" indent="0">
              <a:buNone/>
            </a:pPr>
            <a:endParaRPr lang="en-US" sz="2400" dirty="0"/>
          </a:p>
          <a:p>
            <a:pPr marL="0" indent="0">
              <a:buNone/>
            </a:pPr>
            <a:endParaRPr lang="en-US" sz="2400" dirty="0"/>
          </a:p>
          <a:p>
            <a:endParaRPr lang="en-US" sz="2400" dirty="0"/>
          </a:p>
        </p:txBody>
      </p:sp>
      <p:sp>
        <p:nvSpPr>
          <p:cNvPr id="3" name="Content Placeholder 2"/>
          <p:cNvSpPr>
            <a:spLocks noGrp="1"/>
          </p:cNvSpPr>
          <p:nvPr>
            <p:ph sz="quarter" idx="11"/>
          </p:nvPr>
        </p:nvSpPr>
        <p:spPr/>
        <p:txBody>
          <a:bodyPr/>
          <a:lstStyle/>
          <a:p>
            <a:r>
              <a:rPr lang="en-US" sz="2800" b="1" dirty="0">
                <a:solidFill>
                  <a:srgbClr val="036A37"/>
                </a:solidFill>
              </a:rPr>
              <a:t>What will the General Fund not use GTAS for?</a:t>
            </a:r>
            <a:endParaRPr lang="en-US" sz="2000" b="1" dirty="0">
              <a:solidFill>
                <a:srgbClr val="036A37"/>
              </a:solidFill>
            </a:endParaRPr>
          </a:p>
        </p:txBody>
      </p:sp>
    </p:spTree>
    <p:extLst>
      <p:ext uri="{BB962C8B-B14F-4D97-AF65-F5344CB8AC3E}">
        <p14:creationId xmlns:p14="http://schemas.microsoft.com/office/powerpoint/2010/main" val="39508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D0FF12-9CA8-4642-8B71-AB5D5F5E32E6}"/>
              </a:ext>
            </a:extLst>
          </p:cNvPr>
          <p:cNvSpPr>
            <a:spLocks noGrp="1"/>
          </p:cNvSpPr>
          <p:nvPr>
            <p:ph sz="quarter" idx="10"/>
          </p:nvPr>
        </p:nvSpPr>
        <p:spPr/>
        <p:txBody>
          <a:bodyPr/>
          <a:lstStyle/>
          <a:p>
            <a:endParaRPr lang="en-US" dirty="0"/>
          </a:p>
          <a:p>
            <a:pPr marL="0" indent="0" algn="ctr">
              <a:buNone/>
            </a:pPr>
            <a:r>
              <a:rPr lang="en-US" sz="4400" dirty="0"/>
              <a:t>Questions?</a:t>
            </a:r>
          </a:p>
          <a:p>
            <a:pPr marL="0" indent="0">
              <a:buNone/>
            </a:pPr>
            <a:endParaRPr lang="en-US" sz="4800" dirty="0"/>
          </a:p>
        </p:txBody>
      </p:sp>
      <p:pic>
        <p:nvPicPr>
          <p:cNvPr id="5" name="Content Placeholder 4" descr="Icon&#10;&#10;Description automatically generated">
            <a:extLst>
              <a:ext uri="{FF2B5EF4-FFF2-40B4-BE49-F238E27FC236}">
                <a16:creationId xmlns:a16="http://schemas.microsoft.com/office/drawing/2014/main" id="{12713DE7-6729-4D72-B397-D65A371DA8E4}"/>
              </a:ext>
            </a:extLst>
          </p:cNvPr>
          <p:cNvPicPr>
            <a:picLocks noGrp="1" noChangeAspect="1"/>
          </p:cNvPicPr>
          <p:nvPr>
            <p:ph sz="quarter" idx="1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867400" y="2667000"/>
            <a:ext cx="2438400" cy="2438400"/>
          </a:xfrm>
        </p:spPr>
      </p:pic>
    </p:spTree>
    <p:extLst>
      <p:ext uri="{BB962C8B-B14F-4D97-AF65-F5344CB8AC3E}">
        <p14:creationId xmlns:p14="http://schemas.microsoft.com/office/powerpoint/2010/main" val="214924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216F44-5888-4DD5-B034-D99AC082AB34}"/>
              </a:ext>
            </a:extLst>
          </p:cNvPr>
          <p:cNvSpPr>
            <a:spLocks noGrp="1"/>
          </p:cNvSpPr>
          <p:nvPr>
            <p:ph sz="quarter" idx="10"/>
          </p:nvPr>
        </p:nvSpPr>
        <p:spPr/>
        <p:txBody>
          <a:bodyPr/>
          <a:lstStyle/>
          <a:p>
            <a:pPr marL="0" indent="0">
              <a:buNone/>
            </a:pPr>
            <a:r>
              <a:rPr lang="en-US" sz="2400" dirty="0"/>
              <a:t>Luke Sheppard</a:t>
            </a:r>
          </a:p>
          <a:p>
            <a:pPr marL="0" indent="0">
              <a:buNone/>
            </a:pPr>
            <a:r>
              <a:rPr lang="en-US" sz="2400" dirty="0"/>
              <a:t>General Fund Manager</a:t>
            </a:r>
          </a:p>
          <a:p>
            <a:pPr marL="0" indent="0">
              <a:buNone/>
            </a:pPr>
            <a:r>
              <a:rPr lang="en-US" sz="2400" dirty="0">
                <a:hlinkClick r:id="rId2"/>
              </a:rPr>
              <a:t>Luke.Sheppard@Fiscal.Treasury.gov</a:t>
            </a:r>
            <a:endParaRPr lang="en-US" sz="2400" dirty="0"/>
          </a:p>
          <a:p>
            <a:pPr marL="0" indent="0">
              <a:buNone/>
            </a:pPr>
            <a:endParaRPr lang="en-US" sz="2400" dirty="0"/>
          </a:p>
          <a:p>
            <a:pPr marL="0" indent="0">
              <a:buNone/>
            </a:pPr>
            <a:r>
              <a:rPr lang="en-US" sz="2400" dirty="0"/>
              <a:t>Joel Erb</a:t>
            </a:r>
          </a:p>
          <a:p>
            <a:pPr marL="0" indent="0">
              <a:buNone/>
            </a:pPr>
            <a:r>
              <a:rPr lang="en-US" sz="2400" dirty="0"/>
              <a:t>General Fund Supervisor</a:t>
            </a:r>
          </a:p>
          <a:p>
            <a:pPr marL="0" indent="0">
              <a:buNone/>
            </a:pPr>
            <a:r>
              <a:rPr lang="en-US" sz="2400" dirty="0">
                <a:hlinkClick r:id="rId3"/>
              </a:rPr>
              <a:t>Joel.Erb@fiscal.treasury.gov</a:t>
            </a:r>
            <a:endParaRPr lang="en-US" sz="2400" dirty="0"/>
          </a:p>
          <a:p>
            <a:pPr marL="0" indent="0">
              <a:buNone/>
            </a:pPr>
            <a:endParaRPr lang="en-US" sz="2400" dirty="0"/>
          </a:p>
          <a:p>
            <a:pPr marL="0" indent="0">
              <a:buNone/>
            </a:pPr>
            <a:r>
              <a:rPr lang="en-US" sz="2400" dirty="0"/>
              <a:t>Michael Boone</a:t>
            </a:r>
          </a:p>
          <a:p>
            <a:pPr marL="0" indent="0">
              <a:buNone/>
            </a:pPr>
            <a:r>
              <a:rPr lang="en-US" sz="2400"/>
              <a:t>General Fund </a:t>
            </a:r>
            <a:r>
              <a:rPr lang="en-US" sz="2400" dirty="0"/>
              <a:t>Supervisor</a:t>
            </a:r>
          </a:p>
          <a:p>
            <a:pPr marL="0" indent="0">
              <a:buNone/>
            </a:pPr>
            <a:r>
              <a:rPr lang="en-US" sz="2400" dirty="0">
                <a:hlinkClick r:id="rId4"/>
              </a:rPr>
              <a:t>Michael.Boone@fiscal.treasury.gov</a:t>
            </a:r>
            <a:endParaRPr lang="en-US" sz="2400" dirty="0"/>
          </a:p>
          <a:p>
            <a:pPr marL="0" indent="0">
              <a:buNone/>
            </a:pPr>
            <a:endParaRPr lang="en-US" dirty="0"/>
          </a:p>
          <a:p>
            <a:pPr lvl="1"/>
            <a:endParaRPr lang="en-US" dirty="0"/>
          </a:p>
        </p:txBody>
      </p:sp>
      <p:sp>
        <p:nvSpPr>
          <p:cNvPr id="3" name="Content Placeholder 2">
            <a:extLst>
              <a:ext uri="{FF2B5EF4-FFF2-40B4-BE49-F238E27FC236}">
                <a16:creationId xmlns:a16="http://schemas.microsoft.com/office/drawing/2014/main" id="{F92F0A45-D48E-48F7-A5A6-F27B478B8B9A}"/>
              </a:ext>
            </a:extLst>
          </p:cNvPr>
          <p:cNvSpPr>
            <a:spLocks noGrp="1"/>
          </p:cNvSpPr>
          <p:nvPr>
            <p:ph sz="quarter" idx="11"/>
          </p:nvPr>
        </p:nvSpPr>
        <p:spPr/>
        <p:txBody>
          <a:bodyPr/>
          <a:lstStyle/>
          <a:p>
            <a:r>
              <a:rPr lang="en-US" dirty="0"/>
              <a:t>Contact Information</a:t>
            </a:r>
          </a:p>
          <a:p>
            <a:endParaRPr lang="en-US" dirty="0"/>
          </a:p>
        </p:txBody>
      </p:sp>
    </p:spTree>
    <p:extLst>
      <p:ext uri="{BB962C8B-B14F-4D97-AF65-F5344CB8AC3E}">
        <p14:creationId xmlns:p14="http://schemas.microsoft.com/office/powerpoint/2010/main" val="3118508421"/>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p:Policy xmlns:p="office.server.policy" id="" local="true">
  <p:Name>Word Processing, Spreadsheets, Access Data Tables, and Electronic Working Files - 7215.01</p:Name>
  <p:Description/>
  <p:Statement/>
  <p:PolicyItems>
    <p:PolicyItem featureId="Microsoft.Office.RecordsManagement.PolicyFeatures.Expiration" staticId="0x010100F2A49D9997933B479E73B45BD20EE2CECD|-941506551" UniqueId="d2bd333f-68b6-41df-a6a5-aa28c40b5cd4">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0</number>
                  <property>Modified</property>
                  <propertyId>28cf69c5-fa48-462a-b5cd-27b6f9d2bd5f</propertyId>
                  <period>days</period>
                </formula>
                <action type="workflow" id="bc2ce0a3-2ac6-4dec-821d-10114aa96235"/>
              </data>
            </stages>
          </Schedule>
          <Schedule type="Record">
            <stages>
              <data stageId="2">
                <formula id="Microsoft.Office.RecordsManagement.PolicyFeatures.Expiration.Formula.BuiltIn">
                  <number>0</number>
                  <property>DateDeclaredAsRecord</property>
                  <propertyId>2e647766-aaf5-4aca-a666-93211ca77118</propertyId>
                  <period>days</period>
                </formula>
                <action type="workflow" id="4424af61-fbcc-4909-af17-dbf67e9af050"/>
              </data>
              <data stageId="3">
                <formula id="Microsoft.Office.RecordsManagement.PolicyFeatures.Expiration.Formula.BuiltIn">
                  <number>0</number>
                  <property>DeleteDate</property>
                  <propertyId>7f5f5ef3-dbe1-4f20-9a7f-9f4a912a2624</propertyId>
                  <period>days</period>
                </formula>
                <action type="action" id="Microsoft.Office.RecordsManagement.PolicyFeatures.Expiration.Action.Delete"/>
              </data>
            </stages>
          </Schedule>
        </Schedules>
      </p:CustomData>
    </p:PolicyItem>
  </p:PolicyItems>
</p:Policy>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d708172b-2ced-4d43-bfa0-d4568dce9ba6" ContentTypeId="0x010100F2A49D9997933B479E73B45BD20EE2CECD" PreviousValue="false"/>
</file>

<file path=customXml/item5.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https://fiscalservice.treasuryecm.gov/fs/support/GAC/_layouts/DocIdRedir.aspx?ID=FSSPT-576-208</Url>
      <Description>FSSPT-576-208</Description>
    </_dlc_DocIdUrl>
    <Audience xmlns="bfb7484d-b799-46f8-90dd-63a753cb605c" xsi:nil="true"/>
    <FileType xmlns="bfb7484d-b799-46f8-90dd-63a753cb605c">Style Guide</FileType>
    <DeleteDate xmlns="077ee27c-cd7f-49ea-bbed-c40511799fe1" xsi:nil="true"/>
    <_dlc_ExpireDateSaved xmlns="http://schemas.microsoft.com/sharepoint/v3" xsi:nil="true"/>
    <_dlc_ExpireDate xmlns="http://schemas.microsoft.com/sharepoint/v3">2014-06-20T17:24:49+00:00</_dlc_ExpireDate>
  </documentManagement>
</p:properties>
</file>

<file path=customXml/item6.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115"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74dc8bbf75cfcbac705a3c855b9247f1">
  <xsd:schema xmlns:xsd="http://www.w3.org/2001/XMLSchema" xmlns:xs="http://www.w3.org/2001/XMLSchema" xmlns:p="http://schemas.microsoft.com/office/2006/metadata/properties" xmlns:ns1="http://schemas.microsoft.com/sharepoint/v3" xmlns:ns2="077ee27c-cd7f-49ea-bbed-c40511799fe1" xmlns:ns3="52222ef0-b167-44f5-92f7-438fda0857cd" xmlns:ns4="bfb7484d-b799-46f8-90dd-63a753cb605c" targetNamespace="http://schemas.microsoft.com/office/2006/metadata/properties" ma:root="true" ma:fieldsID="1efe4e14f70acb5bbb7b27c2e1ddc63d" ns1:_="" ns2:_="" ns3:_="" ns4:_="">
    <xsd:import namespace="http://schemas.microsoft.com/sharepoint/v3"/>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3:_dlc_DocIdUrl" minOccurs="0"/>
                <xsd:element ref="ns3:_dlc_DocIdPersistId" minOccurs="0"/>
                <xsd:element ref="ns3:_dlc_DocId" minOccurs="0"/>
                <xsd:element ref="ns2:CutOffDate" minOccurs="0"/>
                <xsd:element ref="ns2:DeleteDate" minOccurs="0"/>
                <xsd:element ref="ns1:_dlc_ExpireDateSaved" minOccurs="0"/>
                <xsd:element ref="ns1:_dlc_ExpireDate" minOccurs="0"/>
                <xsd:element ref="ns1:_dlc_Exempt" minOccurs="0"/>
                <xsd:element ref="ns4:Audience" minOccurs="0"/>
                <xsd:element ref="ns4:FileType" minOccurs="0"/>
                <xsd:element ref="ns4:Col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9" nillable="true" ma:displayName="Original Expiration Date" ma:hidden="true" ma:internalName="_dlc_ExpireDateSaved" ma:readOnly="true">
      <xsd:simpleType>
        <xsd:restriction base="dms:DateTime"/>
      </xsd:simpleType>
    </xsd:element>
    <xsd:element name="_dlc_ExpireDate" ma:index="20" nillable="true" ma:displayName="Expiration Date" ma:description="" ma:hidden="true" ma:indexed="true" ma:internalName="_dlc_ExpireDate" ma:readOnly="true">
      <xsd:simpleType>
        <xsd:restriction base="dms:DateTime"/>
      </xsd:simpleType>
    </xsd:element>
    <xsd:element name="_dlc_Exempt" ma:index="2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CutOffDate" ma:index="17" nillable="true" ma:displayName="Cut Off Date" ma:format="DateOnly" ma:hidden="true" ma:internalName="CutOffDate" ma:readOnly="false">
      <xsd:simpleType>
        <xsd:restriction base="dms:DateTime"/>
      </xsd:simpleType>
    </xsd:element>
    <xsd:element name="DeleteDate" ma:index="18" nillable="true" ma:displayName="Delete Date" ma:format="DateOnly"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Audience" ma:index="22" nillable="true" ma:displayName="Audience" ma:format="Dropdown" ma:internalName="Audience">
      <xsd:simpleType>
        <xsd:restriction base="dms:Choice">
          <xsd:enumeration value="Internal"/>
          <xsd:enumeration value="External"/>
        </xsd:restriction>
      </xsd:simpleType>
    </xsd:element>
    <xsd:element name="FileType" ma:index="23" nillable="true" ma:displayName="FileType" ma:format="Dropdown" ma:internalName="FileType">
      <xsd:simpleType>
        <xsd:restriction base="dms:Choice">
          <xsd:enumeration value="Style Guide"/>
          <xsd:enumeration value="Logo"/>
          <xsd:enumeration value="Seal"/>
          <xsd:enumeration value="SubLogo"/>
        </xsd:restriction>
      </xsd:simpleType>
    </xsd:element>
    <xsd:element name="Color" ma:index="24" nillable="true" ma:displayName="Color" ma:format="Dropdown" ma:internalName="Color">
      <xsd:simpleType>
        <xsd:restriction base="dms:Choice">
          <xsd:enumeration value="Color"/>
          <xsd:enumeration value="Black &amp; Whi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2E1160-6AE6-4CC1-8CFA-6604C8A82712}">
  <ds:schemaRefs>
    <ds:schemaRef ds:uri="http://schemas.microsoft.com/sharepoint/events"/>
  </ds:schemaRefs>
</ds:datastoreItem>
</file>

<file path=customXml/itemProps2.xml><?xml version="1.0" encoding="utf-8"?>
<ds:datastoreItem xmlns:ds="http://schemas.openxmlformats.org/officeDocument/2006/customXml" ds:itemID="{84FC51A9-12CD-4754-BABF-3F8E413D30D7}">
  <ds:schemaRefs>
    <ds:schemaRef ds:uri="office.server.policy"/>
  </ds:schemaRefs>
</ds:datastoreItem>
</file>

<file path=customXml/itemProps3.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4.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5.xml><?xml version="1.0" encoding="utf-8"?>
<ds:datastoreItem xmlns:ds="http://schemas.openxmlformats.org/officeDocument/2006/customXml" ds:itemID="{07614194-65B4-4975-B73C-5B2B7065A0A0}">
  <ds:schemaRefs>
    <ds:schemaRef ds:uri="http://purl.org/dc/dcmitype/"/>
    <ds:schemaRef ds:uri="http://schemas.microsoft.com/sharepoint/v3"/>
    <ds:schemaRef ds:uri="http://schemas.microsoft.com/office/infopath/2007/PartnerControls"/>
    <ds:schemaRef ds:uri="http://www.w3.org/XML/1998/namespace"/>
    <ds:schemaRef ds:uri="http://purl.org/dc/elements/1.1/"/>
    <ds:schemaRef ds:uri="077ee27c-cd7f-49ea-bbed-c40511799fe1"/>
    <ds:schemaRef ds:uri="http://purl.org/dc/terms/"/>
    <ds:schemaRef ds:uri="http://schemas.microsoft.com/office/2006/documentManagement/types"/>
    <ds:schemaRef ds:uri="52222ef0-b167-44f5-92f7-438fda0857cd"/>
    <ds:schemaRef ds:uri="bfb7484d-b799-46f8-90dd-63a753cb605c"/>
    <ds:schemaRef ds:uri="http://schemas.openxmlformats.org/package/2006/metadata/core-properties"/>
    <ds:schemaRef ds:uri="http://schemas.microsoft.com/office/2006/metadata/properties"/>
  </ds:schemaRefs>
</ds:datastoreItem>
</file>

<file path=customXml/itemProps6.xml><?xml version="1.0" encoding="utf-8"?>
<ds:datastoreItem xmlns:ds="http://schemas.openxmlformats.org/officeDocument/2006/customXml" ds:itemID="{5DCCC861-2EBC-49BD-A196-B57ED96617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Bureau of the Fiscal Service PPT Template</Template>
  <TotalTime>3016</TotalTime>
  <Words>461</Words>
  <Application>Microsoft Office PowerPoint</Application>
  <PresentationFormat>On-screen Show (4:3)</PresentationFormat>
  <Paragraphs>75</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Bureau of the Fiscal Service 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Luke C. Sheppard</cp:lastModifiedBy>
  <cp:revision>98</cp:revision>
  <cp:lastPrinted>2018-06-28T18:22:08Z</cp:lastPrinted>
  <dcterms:created xsi:type="dcterms:W3CDTF">2014-06-05T14:12:22Z</dcterms:created>
  <dcterms:modified xsi:type="dcterms:W3CDTF">2020-11-19T18:27:44Z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_dlc_policyId">
    <vt:lpwstr>0x010100F2A49D9997933B479E73B45BD20EE2CECD|-941506551</vt:lpwstr>
  </property>
  <property fmtid="{D5CDD505-2E9C-101B-9397-08002B2CF9AE}" pid="5" name="ItemRetentionFormula">
    <vt:lpwstr>&lt;formula id="Microsoft.Office.RecordsManagement.PolicyFeatures.Expiration.Formula.BuiltIn"&gt;&lt;number&gt;0&lt;/number&gt;&lt;property&gt;Modified&lt;/property&gt;&lt;propertyId&gt;28cf69c5-fa48-462a-b5cd-27b6f9d2bd5f&lt;/propertyId&gt;&lt;period&gt;days&lt;/period&gt;&lt;/formula&gt;</vt:lpwstr>
  </property>
</Properties>
</file>