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15"/>
  </p:notesMasterIdLst>
  <p:handoutMasterIdLst>
    <p:handoutMasterId r:id="rId16"/>
  </p:handoutMasterIdLst>
  <p:sldIdLst>
    <p:sldId id="256" r:id="rId8"/>
    <p:sldId id="280" r:id="rId9"/>
    <p:sldId id="263" r:id="rId10"/>
    <p:sldId id="279" r:id="rId11"/>
    <p:sldId id="281" r:id="rId12"/>
    <p:sldId id="268"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D. Williams" initials="MDW"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28" autoAdjust="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B72C4B-9D2E-48EF-B63D-9EC6DE19A3C8}" type="datetimeFigureOut">
              <a:rPr lang="en-US" smtClean="0"/>
              <a:t>5/3/2019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45C4A-76D3-4E86-ADC8-C599867EC4DB}" type="datetimeFigureOut">
              <a:rPr lang="en-US" smtClean="0"/>
              <a:t>5/3/2019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2</a:t>
            </a:fld>
            <a:endParaRPr lang="en-US" dirty="0"/>
          </a:p>
        </p:txBody>
      </p:sp>
    </p:spTree>
    <p:extLst>
      <p:ext uri="{BB962C8B-B14F-4D97-AF65-F5344CB8AC3E}">
        <p14:creationId xmlns:p14="http://schemas.microsoft.com/office/powerpoint/2010/main" val="303273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3</a:t>
            </a:fld>
            <a:endParaRPr lang="en-US" dirty="0"/>
          </a:p>
        </p:txBody>
      </p:sp>
    </p:spTree>
    <p:extLst>
      <p:ext uri="{BB962C8B-B14F-4D97-AF65-F5344CB8AC3E}">
        <p14:creationId xmlns:p14="http://schemas.microsoft.com/office/powerpoint/2010/main" val="2611398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4</a:t>
            </a:fld>
            <a:endParaRPr lang="en-US" dirty="0"/>
          </a:p>
        </p:txBody>
      </p:sp>
    </p:spTree>
    <p:extLst>
      <p:ext uri="{BB962C8B-B14F-4D97-AF65-F5344CB8AC3E}">
        <p14:creationId xmlns:p14="http://schemas.microsoft.com/office/powerpoint/2010/main" val="4127713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5</a:t>
            </a:fld>
            <a:endParaRPr lang="en-US" dirty="0"/>
          </a:p>
        </p:txBody>
      </p:sp>
    </p:spTree>
    <p:extLst>
      <p:ext uri="{BB962C8B-B14F-4D97-AF65-F5344CB8AC3E}">
        <p14:creationId xmlns:p14="http://schemas.microsoft.com/office/powerpoint/2010/main" val="26600902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smtClean="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smtClean="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358615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Contact Information</a:t>
            </a:r>
            <a:endParaRPr lang="en-US" sz="3600" dirty="0"/>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smtClean="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If you wish to use the</a:t>
            </a:r>
            <a:r>
              <a:rPr lang="en-US" sz="1400" baseline="0" dirty="0" smtClean="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smtClean="0"/>
              <a:t>General tips:</a:t>
            </a:r>
          </a:p>
          <a:p>
            <a:pPr marL="285750" indent="-285750">
              <a:buFont typeface="Arial" panose="020B0604020202020204" pitchFamily="34" charset="0"/>
              <a:buChar char="•"/>
            </a:pPr>
            <a:r>
              <a:rPr lang="en-US" sz="1600" dirty="0" smtClean="0"/>
              <a:t>These templates</a:t>
            </a:r>
            <a:r>
              <a:rPr lang="en-US" sz="1600" baseline="0" dirty="0" smtClean="0"/>
              <a:t> </a:t>
            </a:r>
            <a:r>
              <a:rPr lang="en-US" sz="1600" dirty="0" smtClean="0"/>
              <a:t>can </a:t>
            </a:r>
            <a:r>
              <a:rPr lang="en-US" sz="1600" dirty="0"/>
              <a:t>be used for all external and internal </a:t>
            </a:r>
            <a:r>
              <a:rPr lang="en-US" sz="1600" dirty="0" smtClean="0"/>
              <a:t>presentations</a:t>
            </a:r>
            <a:r>
              <a:rPr lang="en-US" sz="1600" baseline="0" dirty="0" smtClean="0"/>
              <a:t> and handouts. </a:t>
            </a:r>
            <a:endParaRPr lang="en-US" sz="1600" dirty="0" smtClean="0"/>
          </a:p>
          <a:p>
            <a:pPr marL="285750" indent="-285750">
              <a:buFont typeface="Arial" panose="020B0604020202020204" pitchFamily="34" charset="0"/>
              <a:buChar char="•"/>
            </a:pPr>
            <a:r>
              <a:rPr lang="en-US" sz="1600" dirty="0" smtClean="0"/>
              <a:t>Insert</a:t>
            </a:r>
            <a:r>
              <a:rPr lang="en-US" sz="1600" baseline="0" dirty="0" smtClean="0"/>
              <a:t> page numbers from the “Insert” tab. </a:t>
            </a:r>
            <a:endParaRPr lang="en-US" sz="1600" dirty="0" smtClean="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smtClean="0"/>
              <a:t>Ensure all text is in “Arial” font.</a:t>
            </a:r>
          </a:p>
          <a:p>
            <a:pPr marL="285750" indent="-285750">
              <a:buFont typeface="Arial" panose="020B0604020202020204" pitchFamily="34" charset="0"/>
              <a:buChar char="•"/>
            </a:pPr>
            <a:r>
              <a:rPr lang="en-US" sz="1600" dirty="0" smtClean="0"/>
              <a:t>If</a:t>
            </a:r>
            <a:r>
              <a:rPr lang="en-US" sz="1600" baseline="0" dirty="0" smtClean="0"/>
              <a:t> color is used</a:t>
            </a:r>
            <a:r>
              <a:rPr lang="en-US" sz="1600" dirty="0" smtClean="0"/>
              <a:t>, ensure color selection is consistent with the template.</a:t>
            </a:r>
            <a:r>
              <a:rPr lang="en-US" sz="1600" baseline="0" dirty="0" smtClean="0"/>
              <a:t> </a:t>
            </a:r>
            <a:r>
              <a:rPr lang="en-US" sz="1600" dirty="0" smtClean="0"/>
              <a:t>For your reference, a few of the Fiscal Service</a:t>
            </a:r>
            <a:r>
              <a:rPr lang="en-US" sz="1600" baseline="0" dirty="0" smtClean="0"/>
              <a:t> </a:t>
            </a:r>
            <a:r>
              <a:rPr lang="en-US" sz="1600" dirty="0" smtClean="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PowerPoint Usage Guide</a:t>
            </a:r>
            <a:endParaRPr lang="en-US" sz="3600" dirty="0"/>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Please insert the appropriate </a:t>
            </a:r>
            <a:r>
              <a:rPr lang="en-US" sz="1400" dirty="0">
                <a:latin typeface="Arial" panose="020B0604020202020204" pitchFamily="34" charset="0"/>
                <a:cs typeface="Arial" panose="020B0604020202020204" pitchFamily="34" charset="0"/>
              </a:rPr>
              <a:t>business </a:t>
            </a:r>
            <a:r>
              <a:rPr lang="en-US" sz="1400" dirty="0" smtClean="0">
                <a:latin typeface="Arial" panose="020B0604020202020204" pitchFamily="34" charset="0"/>
                <a:cs typeface="Arial" panose="020B0604020202020204" pitchFamily="34" charset="0"/>
              </a:rPr>
              <a:t>line </a:t>
            </a:r>
            <a:r>
              <a:rPr lang="en-US" sz="1400" dirty="0">
                <a:latin typeface="Arial" panose="020B0604020202020204" pitchFamily="34" charset="0"/>
                <a:cs typeface="Arial" panose="020B0604020202020204" pitchFamily="34" charset="0"/>
              </a:rPr>
              <a:t>or </a:t>
            </a:r>
            <a:r>
              <a:rPr lang="en-US" sz="1400" dirty="0" smtClean="0">
                <a:latin typeface="Arial" panose="020B0604020202020204" pitchFamily="34" charset="0"/>
                <a:cs typeface="Arial" panose="020B0604020202020204" pitchFamily="34" charset="0"/>
              </a:rPr>
              <a:t>product/service sub </a:t>
            </a:r>
            <a:r>
              <a:rPr lang="en-US" sz="1400" dirty="0">
                <a:latin typeface="Arial" panose="020B0604020202020204" pitchFamily="34" charset="0"/>
                <a:cs typeface="Arial" panose="020B0604020202020204" pitchFamily="34" charset="0"/>
              </a:rPr>
              <a:t>logo </a:t>
            </a:r>
            <a:r>
              <a:rPr lang="en-US" sz="1400" dirty="0" smtClean="0">
                <a:latin typeface="Arial" panose="020B0604020202020204" pitchFamily="34" charset="0"/>
                <a:cs typeface="Arial" panose="020B0604020202020204" pitchFamily="34" charset="0"/>
              </a:rPr>
              <a:t>by clicking the picture</a:t>
            </a:r>
            <a:r>
              <a:rPr lang="en-US" sz="1400" baseline="0" dirty="0" smtClean="0">
                <a:latin typeface="Arial" panose="020B0604020202020204" pitchFamily="34" charset="0"/>
                <a:cs typeface="Arial" panose="020B0604020202020204" pitchFamily="34" charset="0"/>
              </a:rPr>
              <a:t> icon </a:t>
            </a:r>
            <a:r>
              <a:rPr lang="en-US" sz="1400" dirty="0" smtClean="0">
                <a:latin typeface="Arial" panose="020B0604020202020204" pitchFamily="34" charset="0"/>
                <a:cs typeface="Arial" panose="020B0604020202020204" pitchFamily="34" charset="0"/>
              </a:rPr>
              <a:t>on </a:t>
            </a:r>
            <a:r>
              <a:rPr lang="en-US" sz="1400" dirty="0">
                <a:latin typeface="Arial" panose="020B0604020202020204" pitchFamily="34" charset="0"/>
                <a:cs typeface="Arial" panose="020B0604020202020204" pitchFamily="34" charset="0"/>
              </a:rPr>
              <a:t>the </a:t>
            </a:r>
            <a:r>
              <a:rPr lang="en-US" sz="1400" dirty="0" smtClean="0">
                <a:latin typeface="Arial" panose="020B0604020202020204" pitchFamily="34" charset="0"/>
                <a:cs typeface="Arial" panose="020B0604020202020204" pitchFamily="34" charset="0"/>
              </a:rPr>
              <a:t>“Contact Information” slide.</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633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95221" y="2667000"/>
            <a:ext cx="8296379" cy="1238250"/>
          </a:xfrm>
          <a:prstGeom prst="rect">
            <a:avLst/>
          </a:prstGeom>
        </p:spPr>
        <p:txBody>
          <a:bodyPr vert="horz" lIns="91440" tIns="45720" rIns="91440" bIns="45720" rtlCol="0" anchor="ctr">
            <a:normAutofit fontScale="92500" lnSpcReduction="2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smtClean="0"/>
              <a:t>New BETCs for Loan Activity </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smtClean="0"/>
              <a:t>FY 2020 </a:t>
            </a:r>
            <a:endParaRPr lang="en-US" dirty="0"/>
          </a:p>
        </p:txBody>
      </p:sp>
      <p:sp>
        <p:nvSpPr>
          <p:cNvPr id="7" name="Subtitle 2"/>
          <p:cNvSpPr txBox="1">
            <a:spLocks/>
          </p:cNvSpPr>
          <p:nvPr/>
        </p:nvSpPr>
        <p:spPr>
          <a:xfrm>
            <a:off x="695221" y="41910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defRPr/>
            </a:pPr>
            <a:r>
              <a:rPr lang="en-US" dirty="0" smtClean="0"/>
              <a:t>Missy Williams</a:t>
            </a:r>
          </a:p>
          <a:p>
            <a:pPr>
              <a:defRPr/>
            </a:pPr>
            <a:r>
              <a:rPr lang="en-US" dirty="0" smtClean="0"/>
              <a:t>May 9, 2019</a:t>
            </a:r>
          </a:p>
          <a:p>
            <a:pPr>
              <a:defRPr/>
            </a:pPr>
            <a:endParaRPr lang="en-US" dirty="0"/>
          </a:p>
        </p:txBody>
      </p:sp>
    </p:spTree>
    <p:extLst>
      <p:ext uri="{BB962C8B-B14F-4D97-AF65-F5344CB8AC3E}">
        <p14:creationId xmlns:p14="http://schemas.microsoft.com/office/powerpoint/2010/main" val="2810143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400" dirty="0" smtClean="0"/>
              <a:t>Schedule of Changes in Cash Balance</a:t>
            </a:r>
          </a:p>
          <a:p>
            <a:pPr lvl="1"/>
            <a:r>
              <a:rPr lang="en-US" sz="2000" dirty="0" smtClean="0"/>
              <a:t>For use in the Schedules of the General Fund – Schedule 2 </a:t>
            </a:r>
          </a:p>
          <a:p>
            <a:pPr lvl="1"/>
            <a:endParaRPr lang="en-US" sz="2000" dirty="0"/>
          </a:p>
          <a:p>
            <a:r>
              <a:rPr lang="en-US" sz="2400" dirty="0" smtClean="0"/>
              <a:t>Statements of Changes in Cash Balance</a:t>
            </a:r>
          </a:p>
          <a:p>
            <a:pPr lvl="1"/>
            <a:r>
              <a:rPr lang="en-US" sz="2000" dirty="0" smtClean="0"/>
              <a:t>For use in the U.S Financial Report – Budgetary Statements </a:t>
            </a:r>
            <a:endParaRPr lang="en-US" sz="2000" dirty="0"/>
          </a:p>
          <a:p>
            <a:pPr marL="914400" lvl="2" indent="0">
              <a:buNone/>
            </a:pPr>
            <a:endParaRPr lang="en-US" sz="1600" dirty="0" smtClean="0"/>
          </a:p>
          <a:p>
            <a:pPr lvl="2"/>
            <a:endParaRPr lang="en-US" sz="1600" dirty="0" smtClean="0"/>
          </a:p>
          <a:p>
            <a:pPr marL="0" indent="0">
              <a:buNone/>
            </a:pPr>
            <a:endParaRPr lang="en-US" sz="2400" dirty="0" smtClean="0"/>
          </a:p>
          <a:p>
            <a:endParaRPr lang="en-US" dirty="0"/>
          </a:p>
        </p:txBody>
      </p:sp>
      <p:sp>
        <p:nvSpPr>
          <p:cNvPr id="3" name="Content Placeholder 2"/>
          <p:cNvSpPr>
            <a:spLocks noGrp="1"/>
          </p:cNvSpPr>
          <p:nvPr>
            <p:ph sz="quarter" idx="11"/>
          </p:nvPr>
        </p:nvSpPr>
        <p:spPr>
          <a:xfrm>
            <a:off x="228600" y="76200"/>
            <a:ext cx="8686800" cy="838200"/>
          </a:xfrm>
        </p:spPr>
        <p:txBody>
          <a:bodyPr/>
          <a:lstStyle/>
          <a:p>
            <a:pPr lvl="0"/>
            <a:r>
              <a:rPr lang="en-US" sz="2400" dirty="0" smtClean="0">
                <a:solidFill>
                  <a:prstClr val="black"/>
                </a:solidFill>
              </a:rPr>
              <a:t>Schedule of Changes in Cash Balance Vs. the Statements of Changes in Cash Balance</a:t>
            </a:r>
            <a:endParaRPr lang="en-US" sz="2400" dirty="0"/>
          </a:p>
        </p:txBody>
      </p:sp>
    </p:spTree>
    <p:extLst>
      <p:ext uri="{BB962C8B-B14F-4D97-AF65-F5344CB8AC3E}">
        <p14:creationId xmlns:p14="http://schemas.microsoft.com/office/powerpoint/2010/main" val="336528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0"/>
            <a:ext cx="8686800" cy="914400"/>
          </a:xfrm>
        </p:spPr>
        <p:txBody>
          <a:bodyPr/>
          <a:lstStyle/>
          <a:p>
            <a:r>
              <a:rPr lang="en-US" sz="2800" dirty="0" smtClean="0"/>
              <a:t>Statements of Changes in Cash Balance from Budget and Other Activities </a:t>
            </a:r>
          </a:p>
          <a:p>
            <a:endParaRPr lang="en-US" sz="2400" dirty="0"/>
          </a:p>
        </p:txBody>
      </p:sp>
      <p:pic>
        <p:nvPicPr>
          <p:cNvPr id="5" name="Picture 4"/>
          <p:cNvPicPr>
            <a:picLocks noChangeAspect="1"/>
          </p:cNvPicPr>
          <p:nvPr/>
        </p:nvPicPr>
        <p:blipFill>
          <a:blip r:embed="rId3"/>
          <a:stretch>
            <a:fillRect/>
          </a:stretch>
        </p:blipFill>
        <p:spPr>
          <a:xfrm>
            <a:off x="228600" y="1066800"/>
            <a:ext cx="7162800" cy="4663593"/>
          </a:xfrm>
          <a:prstGeom prst="rect">
            <a:avLst/>
          </a:prstGeom>
        </p:spPr>
      </p:pic>
      <p:sp>
        <p:nvSpPr>
          <p:cNvPr id="6" name="Rectangle 5"/>
          <p:cNvSpPr/>
          <p:nvPr/>
        </p:nvSpPr>
        <p:spPr>
          <a:xfrm>
            <a:off x="228600" y="4267200"/>
            <a:ext cx="7315200" cy="146319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6509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0"/>
            <a:ext cx="8686800" cy="914400"/>
          </a:xfrm>
        </p:spPr>
        <p:txBody>
          <a:bodyPr/>
          <a:lstStyle/>
          <a:p>
            <a:r>
              <a:rPr lang="en-US" sz="2800" dirty="0" smtClean="0"/>
              <a:t>Statements of Changes in Cash Balance from Budget and Other Activities </a:t>
            </a:r>
          </a:p>
          <a:p>
            <a:endParaRPr lang="en-US" sz="2400" dirty="0"/>
          </a:p>
        </p:txBody>
      </p:sp>
      <p:pic>
        <p:nvPicPr>
          <p:cNvPr id="2" name="Picture 1"/>
          <p:cNvPicPr>
            <a:picLocks noChangeAspect="1"/>
          </p:cNvPicPr>
          <p:nvPr/>
        </p:nvPicPr>
        <p:blipFill>
          <a:blip r:embed="rId3"/>
          <a:stretch>
            <a:fillRect/>
          </a:stretch>
        </p:blipFill>
        <p:spPr>
          <a:xfrm>
            <a:off x="228600" y="990600"/>
            <a:ext cx="7267517" cy="4706815"/>
          </a:xfrm>
          <a:prstGeom prst="rect">
            <a:avLst/>
          </a:prstGeom>
        </p:spPr>
      </p:pic>
      <p:sp>
        <p:nvSpPr>
          <p:cNvPr id="6" name="Rectangle 5"/>
          <p:cNvSpPr/>
          <p:nvPr/>
        </p:nvSpPr>
        <p:spPr>
          <a:xfrm>
            <a:off x="254977" y="1828801"/>
            <a:ext cx="7241140" cy="1295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2657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228600"/>
            <a:ext cx="8686800" cy="914400"/>
          </a:xfrm>
        </p:spPr>
        <p:txBody>
          <a:bodyPr/>
          <a:lstStyle/>
          <a:p>
            <a:r>
              <a:rPr lang="en-US" sz="4000" dirty="0" smtClean="0"/>
              <a:t>BETC Proposal</a:t>
            </a:r>
            <a:endParaRPr lang="en-US" sz="4000" dirty="0" smtClean="0"/>
          </a:p>
          <a:p>
            <a:endParaRPr lang="en-US" sz="2400" dirty="0"/>
          </a:p>
        </p:txBody>
      </p:sp>
      <p:pic>
        <p:nvPicPr>
          <p:cNvPr id="4" name="Picture 3"/>
          <p:cNvPicPr>
            <a:picLocks noChangeAspect="1"/>
          </p:cNvPicPr>
          <p:nvPr/>
        </p:nvPicPr>
        <p:blipFill>
          <a:blip r:embed="rId3"/>
          <a:stretch>
            <a:fillRect/>
          </a:stretch>
        </p:blipFill>
        <p:spPr>
          <a:xfrm>
            <a:off x="95250" y="1143000"/>
            <a:ext cx="9048750" cy="3562350"/>
          </a:xfrm>
          <a:prstGeom prst="rect">
            <a:avLst/>
          </a:prstGeom>
        </p:spPr>
      </p:pic>
    </p:spTree>
    <p:extLst>
      <p:ext uri="{BB962C8B-B14F-4D97-AF65-F5344CB8AC3E}">
        <p14:creationId xmlns:p14="http://schemas.microsoft.com/office/powerpoint/2010/main" val="3685745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599" y="381000"/>
            <a:ext cx="8686800" cy="685800"/>
          </a:xfrm>
        </p:spPr>
        <p:txBody>
          <a:bodyPr/>
          <a:lstStyle/>
          <a:p>
            <a:r>
              <a:rPr lang="en-US" sz="2800" dirty="0" smtClean="0"/>
              <a:t>Questions? </a:t>
            </a:r>
            <a:endParaRPr lang="en-US" sz="2800" dirty="0"/>
          </a:p>
        </p:txBody>
      </p:sp>
      <p:pic>
        <p:nvPicPr>
          <p:cNvPr id="4" name="Content Placeholder 3" descr="C:\Users\apotts01.FISCALAD\AppData\Local\Microsoft\Windows\Temporary Internet Files\Content.IE5\ADJJ4V69\question-mark[1].png"/>
          <p:cNvPicPr>
            <a:picLocks noGrp="1"/>
          </p:cNvPicPr>
          <p:nvPr>
            <p:ph sz="quarter" idx="10"/>
          </p:nvPr>
        </p:nvPicPr>
        <p:blipFill>
          <a:blip r:embed="rId2" cstate="print">
            <a:extLst>
              <a:ext uri="{28A0092B-C50C-407E-A947-70E740481C1C}">
                <a14:useLocalDpi xmlns:a14="http://schemas.microsoft.com/office/drawing/2010/main" val="0"/>
              </a:ext>
            </a:extLst>
          </a:blip>
          <a:srcRect/>
          <a:stretch>
            <a:fillRect/>
          </a:stretch>
        </p:blipFill>
        <p:spPr bwMode="auto">
          <a:xfrm>
            <a:off x="2132647" y="965200"/>
            <a:ext cx="4878705" cy="5207000"/>
          </a:xfrm>
          <a:prstGeom prst="rect">
            <a:avLst/>
          </a:prstGeom>
          <a:noFill/>
          <a:extLst/>
        </p:spPr>
      </p:pic>
    </p:spTree>
    <p:extLst>
      <p:ext uri="{BB962C8B-B14F-4D97-AF65-F5344CB8AC3E}">
        <p14:creationId xmlns:p14="http://schemas.microsoft.com/office/powerpoint/2010/main" val="2515081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8746" y="2438400"/>
            <a:ext cx="7664654" cy="3477875"/>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Primary Contact</a:t>
            </a:r>
          </a:p>
          <a:p>
            <a:r>
              <a:rPr lang="en-US" sz="2000" dirty="0" smtClean="0">
                <a:latin typeface="Arial" panose="020B0604020202020204" pitchFamily="34" charset="0"/>
                <a:cs typeface="Arial" panose="020B0604020202020204" pitchFamily="34" charset="0"/>
              </a:rPr>
              <a:t>	Missy D. Williams</a:t>
            </a:r>
          </a:p>
          <a:p>
            <a:r>
              <a:rPr lang="en-US" sz="2000" dirty="0" smtClean="0">
                <a:latin typeface="Arial" panose="020B0604020202020204" pitchFamily="34" charset="0"/>
                <a:cs typeface="Arial" panose="020B0604020202020204" pitchFamily="34" charset="0"/>
              </a:rPr>
              <a:t>	Supervisory Accountant</a:t>
            </a:r>
          </a:p>
          <a:p>
            <a:r>
              <a:rPr lang="en-US" sz="2000" dirty="0" smtClean="0">
                <a:latin typeface="Arial" panose="020B0604020202020204" pitchFamily="34" charset="0"/>
                <a:cs typeface="Arial" panose="020B0604020202020204" pitchFamily="34" charset="0"/>
              </a:rPr>
              <a:t>	(304) 480-7125</a:t>
            </a:r>
          </a:p>
          <a:p>
            <a:r>
              <a:rPr lang="en-US" sz="2000" dirty="0" smtClean="0">
                <a:latin typeface="Arial" panose="020B0604020202020204" pitchFamily="34" charset="0"/>
                <a:cs typeface="Arial" panose="020B0604020202020204" pitchFamily="34" charset="0"/>
              </a:rPr>
              <a:t>	Melissa.Williams@fiscal.treasury.gov</a:t>
            </a:r>
          </a:p>
          <a:p>
            <a:endParaRPr lang="en-US" sz="2000"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Secondary Contact</a:t>
            </a:r>
          </a:p>
          <a:p>
            <a:r>
              <a:rPr lang="en-US" sz="2000" dirty="0" smtClean="0">
                <a:latin typeface="Arial" panose="020B0604020202020204" pitchFamily="34" charset="0"/>
                <a:cs typeface="Arial" panose="020B0604020202020204" pitchFamily="34" charset="0"/>
              </a:rPr>
              <a:t>	D. Lynn Petty</a:t>
            </a:r>
          </a:p>
          <a:p>
            <a:r>
              <a:rPr lang="en-US" sz="2000" dirty="0" smtClean="0">
                <a:latin typeface="Arial" panose="020B0604020202020204" pitchFamily="34" charset="0"/>
                <a:cs typeface="Arial" panose="020B0604020202020204" pitchFamily="34" charset="0"/>
              </a:rPr>
              <a:t>	Accountant</a:t>
            </a:r>
          </a:p>
          <a:p>
            <a:r>
              <a:rPr lang="en-US" sz="2000" dirty="0" smtClean="0">
                <a:latin typeface="Arial" panose="020B0604020202020204" pitchFamily="34" charset="0"/>
                <a:cs typeface="Arial" panose="020B0604020202020204" pitchFamily="34" charset="0"/>
              </a:rPr>
              <a:t>	(304) 480-7404</a:t>
            </a:r>
          </a:p>
          <a:p>
            <a:r>
              <a:rPr lang="en-US" sz="2000" dirty="0" smtClean="0">
                <a:latin typeface="Arial" panose="020B0604020202020204" pitchFamily="34" charset="0"/>
                <a:cs typeface="Arial" panose="020B0604020202020204" pitchFamily="34" charset="0"/>
              </a:rPr>
              <a:t>	Deborah.Petty@fiscal.treasury.gov</a:t>
            </a:r>
            <a:endParaRPr lang="en-US" sz="2000" dirty="0">
              <a:latin typeface="Arial" panose="020B0604020202020204" pitchFamily="34" charset="0"/>
              <a:cs typeface="Arial" panose="020B0604020202020204" pitchFamily="34" charset="0"/>
            </a:endParaRPr>
          </a:p>
        </p:txBody>
      </p:sp>
      <p:pic>
        <p:nvPicPr>
          <p:cNvPr id="4" name="Picture Placeholder 3"/>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l="2206" r="2206"/>
          <a:stretch>
            <a:fillRect/>
          </a:stretch>
        </p:blipFill>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70380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CutOffDate xmlns="077ee27c-cd7f-49ea-bbed-c40511799fe1" xsi:nil="true"/>
    <DocStatus xmlns="077ee27c-cd7f-49ea-bbed-c40511799fe1">Active</DocStatus>
    <CorrespondenceAddressees xmlns="077ee27c-cd7f-49ea-bbed-c40511799fe1" xsi:nil="true"/>
    <Color xmlns="bfb7484d-b799-46f8-90dd-63a753cb605c" xsi:nil="true"/>
    <DocInactiveDate xmlns="077ee27c-cd7f-49ea-bbed-c40511799fe1" xsi:nil="true"/>
    <ActivityDate xmlns="077ee27c-cd7f-49ea-bbed-c40511799fe1">2014-06-05T04:00:00+00:00</ActivityDate>
    <DateDeclaredAsRecord xmlns="077ee27c-cd7f-49ea-bbed-c40511799fe1" xsi:nil="true"/>
    <_dlc_DocId xmlns="52222ef0-b167-44f5-92f7-438fda0857cd">FSSPT-576-208</_dlc_DocId>
    <_dlc_DocIdUrl xmlns="52222ef0-b167-44f5-92f7-438fda0857cd">
      <Url>https://fiscalservice.treasuryecm.gov/fs/support/GAC/_layouts/15/DocIdRedir.aspx?ID=FSSPT-576-208</Url>
      <Description>FSSPT-576-208</Description>
    </_dlc_DocIdUrl>
    <Audience xmlns="bfb7484d-b799-46f8-90dd-63a753cb605c" xsi:nil="true"/>
    <FileType xmlns="bfb7484d-b799-46f8-90dd-63a753cb605c">Style Guide</FileType>
    <DeleteDate xmlns="077ee27c-cd7f-49ea-bbed-c40511799fe1" xsi:nil="true"/>
    <_dlc_ExpireDateSaved xmlns="http://schemas.microsoft.com/sharepoint/v3" xsi:nil="true"/>
    <_dlc_ExpireDate xmlns="http://schemas.microsoft.com/sharepoint/v3">2014-06-20T17:24:49+00:00</_dlc_ExpireDate>
  </documentManagement>
</p:properties>
</file>

<file path=customXml/item2.xml><?xml version="1.0" encoding="utf-8"?>
<?mso-contentType ?>
<SharedContentType xmlns="Microsoft.SharePoint.Taxonomy.ContentTypeSync" SourceId="d708172b-2ced-4d43-bfa0-d4568dce9ba6" ContentTypeId="0x010100F2A49D9997933B479E73B45BD20EE2CECD"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Policy xmlns:p="office.server.policy" id="" local="true">
  <p:Name>Word Processing, Spreadsheets, Access Data Tables, and Electronic Working Files - 7215.01</p:Name>
  <p:Description/>
  <p:Statement/>
  <p:PolicyItems>
    <p:PolicyItem featureId="Microsoft.Office.RecordsManagement.PolicyFeatures.Expiration" staticId="0x010100F2A49D9997933B479E73B45BD20EE2CECD|-941506551" UniqueId="d2bd333f-68b6-41df-a6a5-aa28c40b5cd4">
      <p:Name>Retention</p:Name>
      <p:Description>Automatic scheduling of content for processing, and performing a retention action on content that has reached its due date.</p:Description>
      <p:CustomData>
        <Schedules nextStageId="4" default="false">
          <Schedule type="Default">
            <stages>
              <data stageId="1">
                <formula id="Microsoft.Office.RecordsManagement.PolicyFeatures.Expiration.Formula.BuiltIn">
                  <number>0</number>
                  <property>Modified</property>
                  <propertyId>28cf69c5-fa48-462a-b5cd-27b6f9d2bd5f</propertyId>
                  <period>days</period>
                </formula>
                <action type="workflow" id="bc2ce0a3-2ac6-4dec-821d-10114aa96235"/>
              </data>
            </stages>
          </Schedule>
          <Schedule type="Record">
            <stages>
              <data stageId="2">
                <formula id="Microsoft.Office.RecordsManagement.PolicyFeatures.Expiration.Formula.BuiltIn">
                  <number>0</number>
                  <property>DateDeclaredAsRecord</property>
                  <propertyId>2e647766-aaf5-4aca-a666-93211ca77118</propertyId>
                  <period>days</period>
                </formula>
                <action type="workflow" id="4424af61-fbcc-4909-af17-dbf67e9af050"/>
              </data>
              <data stageId="3">
                <formula id="Microsoft.Office.RecordsManagement.PolicyFeatures.Expiration.Formula.BuiltIn">
                  <number>0</number>
                  <property>DeleteDate</property>
                  <propertyId>7f5f5ef3-dbe1-4f20-9a7f-9f4a912a2624</propertyId>
                  <period>days</period>
                </formula>
                <action type="action" id="Microsoft.Office.RecordsManagement.PolicyFeatures.Expiration.Action.Delete"/>
              </data>
            </stages>
          </Schedule>
        </Schedules>
      </p:CustomData>
    </p:PolicyItem>
  </p:PolicyItems>
</p:Policy>
</file>

<file path=customXml/item5.xml><?xml version="1.0" encoding="utf-8"?>
<ct:contentTypeSchema xmlns:ct="http://schemas.microsoft.com/office/2006/metadata/contentType" xmlns:ma="http://schemas.microsoft.com/office/2006/metadata/properties/metaAttributes" ct:_="" ma:_="" ma:contentTypeName="Word Processing, Spreadsheets, Access Data Tables, and Electronic Working Files - 7215.01" ma:contentTypeID="0x010100F2A49D9997933B479E73B45BD20EE2CECD001116EB1E15AA1F4BB832B3E0300E04E0" ma:contentTypeVersion="115" ma:contentTypeDescription="Documents such as letters, memoranda, reports, handbooks, directives, templates, forms, and manuals recorded on electronic media such as style libraries in SharePoint, hard disks or floppy diskettes after they have been copied to an electronic record keeping system, paper, or microform for record keeping purposes.&#10;&#10;Cutoff when created. Destroy when superseded, obsolete, data transferred to masterfile, or no longer needed for business, administrative or legal purposes." ma:contentTypeScope="" ma:versionID="ac87376f56dc2b0a3fe0deed1d93796e">
  <xsd:schema xmlns:xsd="http://www.w3.org/2001/XMLSchema" xmlns:xs="http://www.w3.org/2001/XMLSchema" xmlns:p="http://schemas.microsoft.com/office/2006/metadata/properties" xmlns:ns1="http://schemas.microsoft.com/sharepoint/v3" xmlns:ns2="077ee27c-cd7f-49ea-bbed-c40511799fe1" xmlns:ns3="52222ef0-b167-44f5-92f7-438fda0857cd" xmlns:ns4="bfb7484d-b799-46f8-90dd-63a753cb605c" targetNamespace="http://schemas.microsoft.com/office/2006/metadata/properties" ma:root="true" ma:fieldsID="1efe4e14f70acb5bbb7b27c2e1ddc63d" ns1:_="" ns2:_="" ns3:_="" ns4:_="">
    <xsd:import namespace="http://schemas.microsoft.com/sharepoint/v3"/>
    <xsd:import namespace="077ee27c-cd7f-49ea-bbed-c40511799fe1"/>
    <xsd:import namespace="52222ef0-b167-44f5-92f7-438fda0857cd"/>
    <xsd:import namespace="bfb7484d-b799-46f8-90dd-63a753cb605c"/>
    <xsd:element name="properties">
      <xsd:complexType>
        <xsd:sequence>
          <xsd:element name="documentManagement">
            <xsd:complexType>
              <xsd:all>
                <xsd:element ref="ns2:ActivityDate" minOccurs="0"/>
                <xsd:element ref="ns2:DocStatus"/>
                <xsd:element ref="ns2:DateDeclaredAsRecord" minOccurs="0"/>
                <xsd:element ref="ns2:DocInactiveDate" minOccurs="0"/>
                <xsd:element ref="ns2:CorrespondenceAddressees" minOccurs="0"/>
                <xsd:element ref="ns3:_dlc_DocIdUrl" minOccurs="0"/>
                <xsd:element ref="ns3:_dlc_DocIdPersistId" minOccurs="0"/>
                <xsd:element ref="ns3:_dlc_DocId" minOccurs="0"/>
                <xsd:element ref="ns2:CutOffDate" minOccurs="0"/>
                <xsd:element ref="ns2:DeleteDate" minOccurs="0"/>
                <xsd:element ref="ns1:_dlc_ExpireDateSaved" minOccurs="0"/>
                <xsd:element ref="ns1:_dlc_ExpireDate" minOccurs="0"/>
                <xsd:element ref="ns1:_dlc_Exempt" minOccurs="0"/>
                <xsd:element ref="ns4:Audience" minOccurs="0"/>
                <xsd:element ref="ns4:FileType" minOccurs="0"/>
                <xsd:element ref="ns4:Colo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9" nillable="true" ma:displayName="Original Expiration Date" ma:hidden="true" ma:internalName="_dlc_ExpireDateSaved" ma:readOnly="true">
      <xsd:simpleType>
        <xsd:restriction base="dms:DateTime"/>
      </xsd:simpleType>
    </xsd:element>
    <xsd:element name="_dlc_ExpireDate" ma:index="20" nillable="true" ma:displayName="Expiration Date" ma:description="" ma:hidden="true" ma:indexed="true" ma:internalName="_dlc_ExpireDate" ma:readOnly="true">
      <xsd:simpleType>
        <xsd:restriction base="dms:DateTime"/>
      </xsd:simpleType>
    </xsd:element>
    <xsd:element name="_dlc_Exempt" ma:index="2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internalName="ActivityDate">
      <xsd:simpleType>
        <xsd:restriction base="dms:DateTime"/>
      </xsd:simpleType>
    </xsd:element>
    <xsd:element name="DocStatus" ma:index="3" ma:displayName="Doc Status" ma:default="Active" ma:description="Doc can be set to active (default) or inactive based on disposition rules set forth in file plan for relevant content type" ma:format="Dropdown" ma:internalName="DocStatus">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ateDeclaredAsRecord" ma:index="4" nillable="true" ma:displayName="Date Declared As Record" ma:description="Date doc is declared as a record" ma:format="DateOnly" ma:internalName="DateDeclaredAsRecord">
      <xsd:simpleType>
        <xsd:restriction base="dms:DateTime"/>
      </xsd:simpleType>
    </xsd:element>
    <xsd:element name="DocInactiveDate" ma:index="5" nillable="true" ma:displayName="Doc Inactive Date" ma:description="Date doc is set to inactive based on disposition rules set forth in file plan for relevant content type" ma:format="DateOnly" ma:internalName="DocInactiveDate">
      <xsd:simpleType>
        <xsd:restriction base="dms:DateTime"/>
      </xsd:simpleType>
    </xsd:element>
    <xsd:element name="CorrespondenceAddressees" ma:index="7" nillable="true" ma:displayName="Correspondence Addressees" ma:description="For correspondence, the people/organizations to whom the document was addressed" ma:internalName="CorrespondenceAddressees">
      <xsd:simpleType>
        <xsd:restriction base="dms:Note">
          <xsd:maxLength value="255"/>
        </xsd:restriction>
      </xsd:simpleType>
    </xsd:element>
    <xsd:element name="CutOffDate" ma:index="17" nillable="true" ma:displayName="Cut Off Date" ma:format="DateOnly" ma:hidden="true" ma:internalName="CutOffDate" ma:readOnly="false">
      <xsd:simpleType>
        <xsd:restriction base="dms:DateTime"/>
      </xsd:simpleType>
    </xsd:element>
    <xsd:element name="DeleteDate" ma:index="18" nillable="true" ma:displayName="Delete Date" ma:format="DateOnly" ma:internalName="Delete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ersist ID" ma:description="Keep ID on add." ma:hidden="true" ma:internalName="_dlc_DocIdPersistId" ma:readOnly="true">
      <xsd:simpleType>
        <xsd:restriction base="dms:Boolea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7484d-b799-46f8-90dd-63a753cb605c" elementFormDefault="qualified">
    <xsd:import namespace="http://schemas.microsoft.com/office/2006/documentManagement/types"/>
    <xsd:import namespace="http://schemas.microsoft.com/office/infopath/2007/PartnerControls"/>
    <xsd:element name="Audience" ma:index="22" nillable="true" ma:displayName="Audience" ma:format="Dropdown" ma:internalName="Audience">
      <xsd:simpleType>
        <xsd:restriction base="dms:Choice">
          <xsd:enumeration value="Internal"/>
          <xsd:enumeration value="External"/>
        </xsd:restriction>
      </xsd:simpleType>
    </xsd:element>
    <xsd:element name="FileType" ma:index="23" nillable="true" ma:displayName="FileType" ma:format="Dropdown" ma:internalName="FileType">
      <xsd:simpleType>
        <xsd:restriction base="dms:Choice">
          <xsd:enumeration value="Style Guide"/>
          <xsd:enumeration value="Logo"/>
          <xsd:enumeration value="Seal"/>
          <xsd:enumeration value="SubLogo"/>
        </xsd:restriction>
      </xsd:simpleType>
    </xsd:element>
    <xsd:element name="Color" ma:index="24" nillable="true" ma:displayName="Color" ma:format="Dropdown" ma:internalName="Color">
      <xsd:simpleType>
        <xsd:restriction base="dms:Choice">
          <xsd:enumeration value="Color"/>
          <xsd:enumeration value="Black &amp; Whit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7614194-65B4-4975-B73C-5B2B7065A0A0}">
  <ds:schemaRefs>
    <ds:schemaRef ds:uri="http://schemas.microsoft.com/office/2006/metadata/properties"/>
    <ds:schemaRef ds:uri="http://www.w3.org/XML/1998/namespace"/>
    <ds:schemaRef ds:uri="http://purl.org/dc/terms/"/>
    <ds:schemaRef ds:uri="http://purl.org/dc/dcmitype/"/>
    <ds:schemaRef ds:uri="http://schemas.microsoft.com/sharepoint/v3"/>
    <ds:schemaRef ds:uri="http://purl.org/dc/elements/1.1/"/>
    <ds:schemaRef ds:uri="http://schemas.microsoft.com/office/2006/documentManagement/types"/>
    <ds:schemaRef ds:uri="http://schemas.microsoft.com/office/infopath/2007/PartnerControls"/>
    <ds:schemaRef ds:uri="bfb7484d-b799-46f8-90dd-63a753cb605c"/>
    <ds:schemaRef ds:uri="http://schemas.openxmlformats.org/package/2006/metadata/core-properties"/>
    <ds:schemaRef ds:uri="52222ef0-b167-44f5-92f7-438fda0857cd"/>
    <ds:schemaRef ds:uri="077ee27c-cd7f-49ea-bbed-c40511799fe1"/>
  </ds:schemaRefs>
</ds:datastoreItem>
</file>

<file path=customXml/itemProps2.xml><?xml version="1.0" encoding="utf-8"?>
<ds:datastoreItem xmlns:ds="http://schemas.openxmlformats.org/officeDocument/2006/customXml" ds:itemID="{78A54A5B-C0CF-479F-96E9-38C7C0C688E2}">
  <ds:schemaRefs>
    <ds:schemaRef ds:uri="Microsoft.SharePoint.Taxonomy.ContentTypeSync"/>
  </ds:schemaRefs>
</ds:datastoreItem>
</file>

<file path=customXml/itemProps3.xml><?xml version="1.0" encoding="utf-8"?>
<ds:datastoreItem xmlns:ds="http://schemas.openxmlformats.org/officeDocument/2006/customXml" ds:itemID="{90F1A206-462C-4E19-A065-65B85FB8812C}">
  <ds:schemaRefs>
    <ds:schemaRef ds:uri="http://schemas.microsoft.com/sharepoint/v3/contenttype/forms"/>
  </ds:schemaRefs>
</ds:datastoreItem>
</file>

<file path=customXml/itemProps4.xml><?xml version="1.0" encoding="utf-8"?>
<ds:datastoreItem xmlns:ds="http://schemas.openxmlformats.org/officeDocument/2006/customXml" ds:itemID="{84FC51A9-12CD-4754-BABF-3F8E413D30D7}">
  <ds:schemaRefs>
    <ds:schemaRef ds:uri="office.server.policy"/>
  </ds:schemaRefs>
</ds:datastoreItem>
</file>

<file path=customXml/itemProps5.xml><?xml version="1.0" encoding="utf-8"?>
<ds:datastoreItem xmlns:ds="http://schemas.openxmlformats.org/officeDocument/2006/customXml" ds:itemID="{C7C178BA-2D93-42B1-ADB1-4E475DE0CE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7ee27c-cd7f-49ea-bbed-c40511799fe1"/>
    <ds:schemaRef ds:uri="52222ef0-b167-44f5-92f7-438fda0857cd"/>
    <ds:schemaRef ds:uri="bfb7484d-b799-46f8-90dd-63a753cb6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A0AD3139-8EAF-4261-A992-D8741D0DFC59}">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Bureau of the Fiscal Service PPT Template</Template>
  <TotalTime>1858</TotalTime>
  <Words>94</Words>
  <Application>Microsoft Office PowerPoint</Application>
  <PresentationFormat>On-screen Show (4:3)</PresentationFormat>
  <Paragraphs>31</Paragraphs>
  <Slides>7</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Bureau of the Fiscal Service PPT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Melissa D. Williams</cp:lastModifiedBy>
  <cp:revision>104</cp:revision>
  <dcterms:created xsi:type="dcterms:W3CDTF">2014-06-05T14:12:22Z</dcterms:created>
  <dcterms:modified xsi:type="dcterms:W3CDTF">2019-05-03T20:08:21Z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96ae1424-2645-4f5b-88c4-f91665cf5260</vt:lpwstr>
  </property>
  <property fmtid="{D5CDD505-2E9C-101B-9397-08002B2CF9AE}" pid="3" name="ContentTypeId">
    <vt:lpwstr>0x010100F2A49D9997933B479E73B45BD20EE2CECD001116EB1E15AA1F4BB832B3E0300E04E0</vt:lpwstr>
  </property>
  <property fmtid="{D5CDD505-2E9C-101B-9397-08002B2CF9AE}" pid="4" name="_dlc_policyId">
    <vt:lpwstr>0x010100F2A49D9997933B479E73B45BD20EE2CECD|-941506551</vt:lpwstr>
  </property>
  <property fmtid="{D5CDD505-2E9C-101B-9397-08002B2CF9AE}" pid="5" name="ItemRetentionFormula">
    <vt:lpwstr>&lt;formula id="Microsoft.Office.RecordsManagement.PolicyFeatures.Expiration.Formula.BuiltIn"&gt;&lt;number&gt;0&lt;/number&gt;&lt;property&gt;Modified&lt;/property&gt;&lt;propertyId&gt;28cf69c5-fa48-462a-b5cd-27b6f9d2bd5f&lt;/propertyId&gt;&lt;period&gt;days&lt;/period&gt;&lt;/formula&gt;</vt:lpwstr>
  </property>
</Properties>
</file>