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9" r:id="rId2"/>
    <p:sldMasterId id="2147483668" r:id="rId3"/>
  </p:sldMasterIdLst>
  <p:notesMasterIdLst>
    <p:notesMasterId r:id="rId14"/>
  </p:notesMasterIdLst>
  <p:handoutMasterIdLst>
    <p:handoutMasterId r:id="rId15"/>
  </p:handoutMasterIdLst>
  <p:sldIdLst>
    <p:sldId id="466" r:id="rId4"/>
    <p:sldId id="515" r:id="rId5"/>
    <p:sldId id="535" r:id="rId6"/>
    <p:sldId id="550" r:id="rId7"/>
    <p:sldId id="548" r:id="rId8"/>
    <p:sldId id="540" r:id="rId9"/>
    <p:sldId id="549" r:id="rId10"/>
    <p:sldId id="541" r:id="rId11"/>
    <p:sldId id="542" r:id="rId12"/>
    <p:sldId id="54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e" initials="m" lastIdx="13" clrIdx="0"/>
  <p:cmAuthor id="1" name="Douglas Orr" initials="DO" lastIdx="19" clrIdx="1"/>
  <p:cmAuthor id="2" name="SCriss" initials="SRC" lastIdx="0" clrIdx="2"/>
  <p:cmAuthor id="3" name="Sarah Rae Criss" initials="SRC" lastIdx="2" clrIdx="3">
    <p:extLst>
      <p:ext uri="{19B8F6BF-5375-455C-9EA6-DF929625EA0E}">
        <p15:presenceInfo xmlns:p15="http://schemas.microsoft.com/office/powerpoint/2012/main" userId="S-1-5-21-3265410665-4112887084-1777731901-7956" providerId="AD"/>
      </p:ext>
    </p:extLst>
  </p:cmAuthor>
  <p:cmAuthor id="4" name="Monica L. Allen" initials="MLA" lastIdx="5" clrIdx="4">
    <p:extLst>
      <p:ext uri="{19B8F6BF-5375-455C-9EA6-DF929625EA0E}">
        <p15:presenceInfo xmlns:p15="http://schemas.microsoft.com/office/powerpoint/2012/main" userId="S-1-5-21-3265410665-4112887084-1777731901-8715" providerId="AD"/>
      </p:ext>
    </p:extLst>
  </p:cmAuthor>
  <p:cmAuthor id="5" name="Mallory N. Beck" initials="MNB" lastIdx="5" clrIdx="5">
    <p:extLst>
      <p:ext uri="{19B8F6BF-5375-455C-9EA6-DF929625EA0E}">
        <p15:presenceInfo xmlns:p15="http://schemas.microsoft.com/office/powerpoint/2012/main" userId="S-1-5-21-3265410665-4112887084-1777731901-79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53"/>
    <a:srgbClr val="36ADE1"/>
    <a:srgbClr val="B9E5C0"/>
    <a:srgbClr val="036A37"/>
    <a:srgbClr val="5EC26F"/>
    <a:srgbClr val="008A3E"/>
    <a:srgbClr val="E4E404"/>
    <a:srgbClr val="C2CD33"/>
    <a:srgbClr val="E54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7" autoAdjust="0"/>
    <p:restoredTop sz="96344" autoAdjust="0"/>
  </p:normalViewPr>
  <p:slideViewPr>
    <p:cSldViewPr>
      <p:cViewPr varScale="1">
        <p:scale>
          <a:sx n="87" d="100"/>
          <a:sy n="87" d="100"/>
        </p:scale>
        <p:origin x="11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42" y="-90"/>
      </p:cViewPr>
      <p:guideLst>
        <p:guide orient="horz" pos="2928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763" tIns="45881" rIns="91763" bIns="45881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763" tIns="45881" rIns="91763" bIns="45881" rtlCol="0"/>
          <a:lstStyle>
            <a:lvl1pPr algn="r">
              <a:defRPr sz="1100"/>
            </a:lvl1pPr>
          </a:lstStyle>
          <a:p>
            <a:fld id="{88B72C4B-9D2E-48EF-B63D-9EC6DE19A3C8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1763" tIns="45881" rIns="91763" bIns="45881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1763" tIns="45881" rIns="91763" bIns="45881" rtlCol="0" anchor="b"/>
          <a:lstStyle>
            <a:lvl1pPr algn="r">
              <a:defRPr sz="1100"/>
            </a:lvl1pPr>
          </a:lstStyle>
          <a:p>
            <a:fld id="{6948DC64-BE8D-464E-916C-2D09856255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104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763" tIns="45881" rIns="91763" bIns="45881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763" tIns="45881" rIns="91763" bIns="45881" rtlCol="0"/>
          <a:lstStyle>
            <a:lvl1pPr algn="r">
              <a:defRPr sz="1100"/>
            </a:lvl1pPr>
          </a:lstStyle>
          <a:p>
            <a:fld id="{59E45C4A-76D3-4E86-ADC8-C599867EC4DB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63" tIns="45881" rIns="91763" bIns="458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1763" tIns="45881" rIns="91763" bIns="458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1763" tIns="45881" rIns="91763" bIns="45881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1763" tIns="45881" rIns="91763" bIns="45881" rtlCol="0" anchor="b"/>
          <a:lstStyle>
            <a:lvl1pPr algn="r">
              <a:defRPr sz="1100"/>
            </a:lvl1pPr>
          </a:lstStyle>
          <a:p>
            <a:fld id="{F84A17C7-C699-4286-8B95-0D2EA1AEB0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4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A17C7-C699-4286-8B95-0D2EA1AEB02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72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0AEB2A-2C34-468A-9FF8-6E9E72CD52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08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0AEB2A-2C34-468A-9FF8-6E9E72CD52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5079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0AEB2A-2C34-468A-9FF8-6E9E72CD52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4864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0AEB2A-2C34-468A-9FF8-6E9E72CD52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562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0AEB2A-2C34-468A-9FF8-6E9E72CD52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7179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0AEB2A-2C34-468A-9FF8-6E9E72CD52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2370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0AEB2A-2C34-468A-9FF8-6E9E72CD52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864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0D2F72-E011-4DA7-800E-0AC7DF7FBDC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621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2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Log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1285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3"/>
          <a:stretch/>
        </p:blipFill>
        <p:spPr>
          <a:xfrm>
            <a:off x="7040492" y="6212133"/>
            <a:ext cx="1821992" cy="554935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228600" y="335280"/>
            <a:ext cx="5212080" cy="1645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picture to add business line or product/ service sub logo</a:t>
            </a:r>
          </a:p>
        </p:txBody>
      </p:sp>
    </p:spTree>
    <p:extLst>
      <p:ext uri="{BB962C8B-B14F-4D97-AF65-F5344CB8AC3E}">
        <p14:creationId xmlns:p14="http://schemas.microsoft.com/office/powerpoint/2010/main" val="317123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EAD </a:t>
            </a:r>
            <a:r>
              <a:rPr kumimoji="0" lang="en-US" sz="14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RANSFORM </a:t>
            </a:r>
            <a:r>
              <a:rPr kumimoji="0" lang="en-US" sz="14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ELIVER</a:t>
            </a:r>
            <a:endParaRPr kumimoji="0" lang="en-US" sz="1800" b="1" i="0" u="none" strike="noStrike" kern="1200" cap="none" spc="300" normalizeH="0" baseline="0" noProof="0" dirty="0">
              <a:ln>
                <a:noFill/>
              </a:ln>
              <a:solidFill>
                <a:srgbClr val="04325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23B54F64-4D77-425A-BD5E-0504AD8FCA4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779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EAD </a:t>
            </a:r>
            <a:r>
              <a:rPr kumimoji="0" lang="en-US" sz="14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RANSFORM </a:t>
            </a:r>
            <a:r>
              <a:rPr kumimoji="0" lang="en-US" sz="14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ELIVER</a:t>
            </a:r>
            <a:endParaRPr kumimoji="0" lang="en-US" sz="1800" b="1" i="0" u="none" strike="noStrike" kern="1200" cap="none" spc="300" normalizeH="0" baseline="0" noProof="0" dirty="0">
              <a:ln>
                <a:noFill/>
              </a:ln>
              <a:solidFill>
                <a:srgbClr val="04325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15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23B54F64-4D77-425A-BD5E-0504AD8FCA4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044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427081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048" y="990600"/>
            <a:ext cx="423800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1676400"/>
            <a:ext cx="4242816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EAD </a:t>
            </a:r>
            <a:r>
              <a:rPr kumimoji="0" lang="en-US" sz="14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RANSFORM </a:t>
            </a:r>
            <a:r>
              <a:rPr kumimoji="0" lang="en-US" sz="14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ELIVER</a:t>
            </a:r>
            <a:endParaRPr kumimoji="0" lang="en-US" sz="1800" b="1" i="0" u="none" strike="noStrike" kern="1200" cap="none" spc="300" normalizeH="0" baseline="0" noProof="0" dirty="0">
              <a:ln>
                <a:noFill/>
              </a:ln>
              <a:solidFill>
                <a:srgbClr val="04325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3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24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23B54F64-4D77-425A-BD5E-0504AD8FCA4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38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EAD </a:t>
            </a:r>
            <a:r>
              <a:rPr kumimoji="0" lang="en-US" sz="14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RANSFORM </a:t>
            </a:r>
            <a:r>
              <a:rPr kumimoji="0" lang="en-US" sz="14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ELIVER</a:t>
            </a:r>
            <a:endParaRPr kumimoji="0" lang="en-US" sz="1800" b="1" i="0" u="none" strike="noStrike" kern="1200" cap="none" spc="300" normalizeH="0" baseline="0" noProof="0" dirty="0">
              <a:ln>
                <a:noFill/>
              </a:ln>
              <a:solidFill>
                <a:srgbClr val="04325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Picture 12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23B54F64-4D77-425A-BD5E-0504AD8FCA4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48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EAD </a:t>
            </a:r>
            <a:r>
              <a:rPr kumimoji="0" lang="en-US" sz="14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RANSFORM </a:t>
            </a:r>
            <a:r>
              <a:rPr kumimoji="0" lang="en-US" sz="14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ELIVER</a:t>
            </a:r>
            <a:endParaRPr kumimoji="0" lang="en-US" sz="1800" b="1" i="0" u="none" strike="noStrike" kern="1200" cap="none" spc="300" normalizeH="0" baseline="0" noProof="0" dirty="0">
              <a:ln>
                <a:noFill/>
              </a:ln>
              <a:solidFill>
                <a:srgbClr val="04325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Contact Information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84632" y="1243584"/>
            <a:ext cx="2944368" cy="10424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picture to add sub logo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23B54F64-4D77-425A-BD5E-0504AD8FCA4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773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ag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1"/>
          <a:stretch/>
        </p:blipFill>
        <p:spPr bwMode="auto">
          <a:xfrm>
            <a:off x="1905000" y="3212538"/>
            <a:ext cx="5334000" cy="10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9"/>
          <a:stretch/>
        </p:blipFill>
        <p:spPr bwMode="auto">
          <a:xfrm>
            <a:off x="1570788" y="2438400"/>
            <a:ext cx="6002424" cy="839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228600" y="4267200"/>
            <a:ext cx="8686800" cy="0"/>
          </a:xfrm>
          <a:prstGeom prst="line">
            <a:avLst/>
          </a:prstGeom>
          <a:ln w="28575">
            <a:solidFill>
              <a:srgbClr val="0432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33400" y="5827693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you wish to use the business line or product/service sub logo title slide, please insert the appropriate sub logo by clicking the picture icon on the “Sub Logo”  title slide.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le 2"/>
          <p:cNvSpPr txBox="1">
            <a:spLocks/>
          </p:cNvSpPr>
          <p:nvPr userDrawn="1"/>
        </p:nvSpPr>
        <p:spPr>
          <a:xfrm>
            <a:off x="228600" y="838200"/>
            <a:ext cx="8686800" cy="1732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General tips: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These templates can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 used for all external and internal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presentations and handouts.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Insert page numbers from the “Insert” tab.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Ensure all text is in “Arial” font.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If color is used, ensure color selection is consistent with the template. For your reference, a few of the Fiscal Service colors are provided below.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PowerPoint Usage Guide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4424304"/>
            <a:ext cx="1828800" cy="13668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571" y="4424303"/>
            <a:ext cx="1821656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0" name="TextBox 19"/>
          <p:cNvSpPr txBox="1"/>
          <p:nvPr userDrawn="1"/>
        </p:nvSpPr>
        <p:spPr>
          <a:xfrm>
            <a:off x="4800599" y="5827693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insert the appropriate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business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line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product/service sub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logo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 clicking the picture icon on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“Contact Information” slide.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958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51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63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Log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12856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3"/>
          <a:stretch/>
        </p:blipFill>
        <p:spPr>
          <a:xfrm>
            <a:off x="7040492" y="6212133"/>
            <a:ext cx="1821992" cy="554935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228600" y="335280"/>
            <a:ext cx="5212080" cy="1645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picture to add business line or product/ service sub logo</a:t>
            </a:r>
          </a:p>
        </p:txBody>
      </p:sp>
    </p:spTree>
    <p:extLst>
      <p:ext uri="{BB962C8B-B14F-4D97-AF65-F5344CB8AC3E}">
        <p14:creationId xmlns:p14="http://schemas.microsoft.com/office/powerpoint/2010/main" val="9562897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05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03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066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919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217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487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06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805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5325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200" b="1" dirty="0" smtClean="0">
                <a:solidFill>
                  <a:srgbClr val="036A37"/>
                </a:solidFill>
                <a:latin typeface="+mj-lt"/>
              </a:rPr>
              <a:t>Contact Information</a:t>
            </a:r>
            <a:endParaRPr lang="en-US" sz="3200" b="1" dirty="0">
              <a:solidFill>
                <a:srgbClr val="036A37"/>
              </a:solidFill>
              <a:latin typeface="+mj-lt"/>
            </a:endParaRP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84632" y="1243584"/>
            <a:ext cx="2944368" cy="10424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picture to add sub logo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7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1527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38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15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04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427081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048" y="990600"/>
            <a:ext cx="423800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1676400"/>
            <a:ext cx="4242816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3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24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43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08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600" dirty="0" smtClean="0"/>
              <a:t>Contact Information</a:t>
            </a:r>
            <a:endParaRPr lang="en-US" sz="3600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84632" y="1243584"/>
            <a:ext cx="2944368" cy="10424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picture to add sub logo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81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ag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1"/>
          <a:stretch/>
        </p:blipFill>
        <p:spPr bwMode="auto">
          <a:xfrm>
            <a:off x="1905000" y="3212538"/>
            <a:ext cx="5334000" cy="10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9"/>
          <a:stretch/>
        </p:blipFill>
        <p:spPr bwMode="auto">
          <a:xfrm>
            <a:off x="1570788" y="2438400"/>
            <a:ext cx="6002424" cy="839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228600" y="4267200"/>
            <a:ext cx="8686800" cy="0"/>
          </a:xfrm>
          <a:prstGeom prst="line">
            <a:avLst/>
          </a:prstGeom>
          <a:ln w="28575">
            <a:solidFill>
              <a:srgbClr val="0432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33400" y="5827693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wish to use the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business line or product/service sub logo title slide, please insert the appropriate sub logo by clicking the picture icon on the “Sub Logo”  title slide.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/>
          <p:cNvSpPr txBox="1">
            <a:spLocks/>
          </p:cNvSpPr>
          <p:nvPr userDrawn="1"/>
        </p:nvSpPr>
        <p:spPr>
          <a:xfrm>
            <a:off x="228600" y="838200"/>
            <a:ext cx="8686800" cy="1732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200" b="1" u="none" dirty="0" smtClean="0"/>
              <a:t>General tips: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These templates</a:t>
            </a:r>
            <a:r>
              <a:rPr lang="en-US" sz="1600" baseline="0" dirty="0" smtClean="0"/>
              <a:t> </a:t>
            </a:r>
            <a:r>
              <a:rPr lang="en-US" sz="1600" dirty="0" smtClean="0"/>
              <a:t>can </a:t>
            </a:r>
            <a:r>
              <a:rPr lang="en-US" sz="1600" dirty="0"/>
              <a:t>be used for all external and internal </a:t>
            </a:r>
            <a:r>
              <a:rPr lang="en-US" sz="1600" dirty="0" smtClean="0"/>
              <a:t>presentations</a:t>
            </a:r>
            <a:r>
              <a:rPr lang="en-US" sz="1600" baseline="0" dirty="0" smtClean="0"/>
              <a:t> and handouts.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Insert</a:t>
            </a:r>
            <a:r>
              <a:rPr lang="en-US" sz="1600" baseline="0" dirty="0" smtClean="0"/>
              <a:t> page numbers from the “Insert” tab. </a:t>
            </a:r>
            <a:endParaRPr lang="en-US" sz="1600" dirty="0" smtClean="0"/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 smtClean="0"/>
              <a:t>Ensure all text is in “Arial” font.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If</a:t>
            </a:r>
            <a:r>
              <a:rPr lang="en-US" sz="1600" baseline="0" dirty="0" smtClean="0"/>
              <a:t> color is used</a:t>
            </a:r>
            <a:r>
              <a:rPr lang="en-US" sz="1600" dirty="0" smtClean="0"/>
              <a:t>, ensure color selection is consistent with the template.</a:t>
            </a:r>
            <a:r>
              <a:rPr lang="en-US" sz="1600" baseline="0" dirty="0" smtClean="0"/>
              <a:t> </a:t>
            </a:r>
            <a:r>
              <a:rPr lang="en-US" sz="1600" dirty="0" smtClean="0"/>
              <a:t>For your reference, a few of the Fiscal Service</a:t>
            </a:r>
            <a:r>
              <a:rPr lang="en-US" sz="1600" baseline="0" dirty="0" smtClean="0"/>
              <a:t> </a:t>
            </a:r>
            <a:r>
              <a:rPr lang="en-US" sz="1600" dirty="0" smtClean="0"/>
              <a:t>colors are provided below.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600" dirty="0" smtClean="0"/>
              <a:t>PowerPoint Usage Guide</a:t>
            </a:r>
            <a:endParaRPr lang="en-US" sz="3600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4424304"/>
            <a:ext cx="1828800" cy="13668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571" y="4424303"/>
            <a:ext cx="1821656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0" name="TextBox 19"/>
          <p:cNvSpPr txBox="1"/>
          <p:nvPr userDrawn="1"/>
        </p:nvSpPr>
        <p:spPr>
          <a:xfrm>
            <a:off x="4800599" y="5827693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insert the appropriate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line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product/service sub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logo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by clicking the picture</a:t>
            </a:r>
            <a:r>
              <a:rPr lang="en-US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icon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“Contact Information” slide.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336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1285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77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53" r:id="rId5"/>
    <p:sldLayoutId id="2147483655" r:id="rId6"/>
    <p:sldLayoutId id="2147483656" r:id="rId7"/>
    <p:sldLayoutId id="2147483657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04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9E73A-268B-4C9D-A3E2-BCE515329CA8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0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Riley@fiscal.treasury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8.png"/><Relationship Id="rId5" Type="http://schemas.openxmlformats.org/officeDocument/2006/relationships/hyperlink" Target="mailto:Andrew.R.Morris@fiscal.treasury.gov" TargetMode="External"/><Relationship Id="rId4" Type="http://schemas.openxmlformats.org/officeDocument/2006/relationships/hyperlink" Target="mailto:USSGL.Issues@fiscal.treasury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9528" y="3352190"/>
            <a:ext cx="8991600" cy="1238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4325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+mj-lt"/>
              </a:rPr>
              <a:t>USSGL Accounts Ballot Items &amp;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+mj-lt"/>
              </a:rPr>
              <a:t>Upcoming Projects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USSGL Board Meeting May </a:t>
            </a:r>
            <a:r>
              <a:rPr lang="en-US" sz="1600" b="1" dirty="0">
                <a:solidFill>
                  <a:schemeClr val="tx1"/>
                </a:solidFill>
                <a:latin typeface="+mj-lt"/>
              </a:rPr>
              <a:t>9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, 2019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68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990600"/>
            <a:ext cx="812185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Stephen Riley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Department of the Treasury</a:t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Bureau of the Fiscal Service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(304) 480-7536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Stephen.Riley@fiscal.treasury.gov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USSGL.Issues@fiscal.treasury.gov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Andrew Morris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Department of the Treasury</a:t>
            </a:r>
            <a:b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Bureau of the Fiscal Service</a:t>
            </a: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(304)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480-8463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Andrew.R.Morris@fiscal.treasury.gov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USSGL.Issues@fiscal.treasury.gov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41051"/>
            <a:ext cx="3571875" cy="139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212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7450" y="126170"/>
            <a:ext cx="5760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Agenda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347450" y="957167"/>
            <a:ext cx="84491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Fiscal Year 2019 Ballot Items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Borrowing Authority Ballot Items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 Authority Ballot Items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 Fund of the U.S. Government Ballot Items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USSGL Projects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53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600" dirty="0" smtClean="0"/>
              <a:t>299100 Other Liabilities - Reductions</a:t>
            </a:r>
            <a:endParaRPr lang="en-US" sz="2600" dirty="0"/>
          </a:p>
          <a:p>
            <a:pPr lvl="1"/>
            <a:r>
              <a:rPr lang="en-US" sz="2200" dirty="0" smtClean="0"/>
              <a:t>This account is requiring a definition change to include verbiage that it may also be used while awaiting a warrant to be issued for a reduction of unobligated balances of indefinite appropriations derived from the General Fund of the U.S. Government.</a:t>
            </a:r>
          </a:p>
          <a:p>
            <a:endParaRPr lang="en-US" sz="2600" dirty="0" smtClean="0"/>
          </a:p>
          <a:p>
            <a:r>
              <a:rPr lang="en-US" sz="2600" dirty="0" smtClean="0"/>
              <a:t>673000 Imputed Costs</a:t>
            </a:r>
          </a:p>
          <a:p>
            <a:pPr lvl="1"/>
            <a:r>
              <a:rPr lang="en-US" sz="2200" dirty="0"/>
              <a:t>This account </a:t>
            </a:r>
            <a:r>
              <a:rPr lang="en-US" sz="2200" dirty="0" smtClean="0"/>
              <a:t>is requiring a definition change to </a:t>
            </a:r>
            <a:r>
              <a:rPr lang="en-US" sz="2200" dirty="0"/>
              <a:t>reflect new guidance from SFFAS No. 55, Amending Inter-entity Cost Provisions, which became effective for FY19 reporting.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4800" dirty="0" smtClean="0">
                <a:latin typeface="+mn-lt"/>
              </a:rPr>
              <a:t>Fiscal Year 2019 Ballot Items</a:t>
            </a:r>
            <a:endParaRPr lang="en-US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530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600" dirty="0" smtClean="0"/>
              <a:t>599700 Financing Sources Transferred In From Custodial Statement Collections</a:t>
            </a:r>
            <a:endParaRPr lang="en-US" sz="2600" dirty="0"/>
          </a:p>
          <a:p>
            <a:pPr lvl="1"/>
            <a:r>
              <a:rPr lang="en-US" sz="2200" dirty="0" smtClean="0"/>
              <a:t>This account is requiring a definition change to clarify the use of the account by a general, special or non-revolving trust fund receipt account only.</a:t>
            </a:r>
          </a:p>
          <a:p>
            <a:endParaRPr lang="en-US" sz="2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4800" dirty="0" smtClean="0">
                <a:latin typeface="+mn-lt"/>
              </a:rPr>
              <a:t>Fiscal Year 2020 Ballot Items</a:t>
            </a:r>
            <a:endParaRPr lang="en-US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457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Effective Fiscal Year 2020</a:t>
            </a:r>
          </a:p>
          <a:p>
            <a:r>
              <a:rPr lang="en-US" sz="2800" dirty="0" smtClean="0"/>
              <a:t>320800 Appropriations Outstanding – Prior Period Adjustments </a:t>
            </a:r>
            <a:endParaRPr lang="en-US" sz="2800" dirty="0" smtClean="0"/>
          </a:p>
          <a:p>
            <a:pPr lvl="1"/>
            <a:r>
              <a:rPr lang="en-US" sz="2000" dirty="0" smtClean="0"/>
              <a:t>This </a:t>
            </a:r>
            <a:r>
              <a:rPr lang="en-US" sz="2000" dirty="0" smtClean="0"/>
              <a:t>new account is required only for use by the General Fund of the U.S. Government to report reciprocating activity resulting from prior period adjustments</a:t>
            </a:r>
          </a:p>
          <a:p>
            <a:pPr lvl="1"/>
            <a:endParaRPr lang="en-US" sz="2000" dirty="0"/>
          </a:p>
          <a:p>
            <a:r>
              <a:rPr lang="en-US" sz="2800" dirty="0" smtClean="0"/>
              <a:t>570810 Appropriations – Expended – Prior-Period </a:t>
            </a:r>
            <a:r>
              <a:rPr lang="en-US" sz="2800" dirty="0" smtClean="0"/>
              <a:t>Adjustments</a:t>
            </a:r>
            <a:endParaRPr lang="en-US" sz="2800" dirty="0" smtClean="0"/>
          </a:p>
          <a:p>
            <a:pPr lvl="1"/>
            <a:r>
              <a:rPr lang="en-US" sz="2400" dirty="0"/>
              <a:t>This new account is required only for use by the General Fund of the U.S. Government to report reciprocating activity resulting from prior period adjustments</a:t>
            </a:r>
          </a:p>
          <a:p>
            <a:pPr lvl="1"/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General Fund of U.S. Treasury Ballot Items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017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Effective Fiscal Year 2021</a:t>
            </a:r>
          </a:p>
          <a:p>
            <a:r>
              <a:rPr lang="en-US" sz="2800" dirty="0" smtClean="0"/>
              <a:t>414120 Current-Year Definite Borrowing Authority</a:t>
            </a:r>
          </a:p>
          <a:p>
            <a:pPr lvl="1"/>
            <a:r>
              <a:rPr lang="en-US" sz="2400" dirty="0" smtClean="0"/>
              <a:t>This new account is required to separate current-year definite borrowing authority from current-year indefinite borrowing authority.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414100 Current-Year Indefinite Borrowing Authority</a:t>
            </a:r>
          </a:p>
          <a:p>
            <a:pPr lvl="1"/>
            <a:r>
              <a:rPr lang="en-US" sz="2400" dirty="0" smtClean="0"/>
              <a:t>This account is requiring a definition change to separate current-year </a:t>
            </a:r>
            <a:r>
              <a:rPr lang="en-US" sz="2400" dirty="0"/>
              <a:t>definite borrowing authority from current-year indefinite </a:t>
            </a:r>
            <a:r>
              <a:rPr lang="en-US" sz="2400" dirty="0" smtClean="0"/>
              <a:t>borrowing authority</a:t>
            </a:r>
            <a:r>
              <a:rPr lang="en-US" sz="2400" dirty="0"/>
              <a:t>.</a:t>
            </a:r>
          </a:p>
          <a:p>
            <a:pPr lv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4800" dirty="0" smtClean="0">
                <a:latin typeface="+mn-lt"/>
              </a:rPr>
              <a:t>Borrowing Authority Ballot Items</a:t>
            </a:r>
            <a:endParaRPr lang="en-US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822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Effective Fiscal Year 2021</a:t>
            </a:r>
          </a:p>
          <a:p>
            <a:r>
              <a:rPr lang="en-US" sz="2800" dirty="0" smtClean="0"/>
              <a:t>414300 Current-Year Decreases to Indefinite Borrowing Authority</a:t>
            </a:r>
          </a:p>
          <a:p>
            <a:pPr lvl="1"/>
            <a:r>
              <a:rPr lang="en-US" sz="2400" dirty="0" smtClean="0"/>
              <a:t>This account is requiring a definition change to add clarification regarding the use of this account being for indefinite borrowing authority only.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404200 Estimated Indefinite Borrowing Authority</a:t>
            </a:r>
          </a:p>
          <a:p>
            <a:pPr lvl="1"/>
            <a:r>
              <a:rPr lang="en-US" sz="2400" dirty="0" smtClean="0"/>
              <a:t>This account is requiring deletion as there is no longer a need to report estimated indefinite borrowing authority.</a:t>
            </a: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4000" dirty="0" smtClean="0">
                <a:latin typeface="+mn-lt"/>
              </a:rPr>
              <a:t>Borrowing Authority Ballot Items, cont.</a:t>
            </a:r>
            <a:endParaRPr lang="en-U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814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Effective Fiscal Year 2021</a:t>
            </a:r>
          </a:p>
          <a:p>
            <a:r>
              <a:rPr lang="en-US" sz="2400" dirty="0" smtClean="0"/>
              <a:t>413120 </a:t>
            </a:r>
            <a:r>
              <a:rPr lang="en-US" sz="2400" dirty="0"/>
              <a:t>Current-Year Definite </a:t>
            </a:r>
            <a:r>
              <a:rPr lang="en-US" sz="2400" dirty="0" smtClean="0"/>
              <a:t>Contract </a:t>
            </a:r>
            <a:r>
              <a:rPr lang="en-US" sz="2400" dirty="0"/>
              <a:t>Authority</a:t>
            </a:r>
          </a:p>
          <a:p>
            <a:pPr lvl="1"/>
            <a:r>
              <a:rPr lang="en-US" sz="2000" dirty="0"/>
              <a:t>This new account is required to separate current-year definite </a:t>
            </a:r>
            <a:r>
              <a:rPr lang="en-US" sz="2000" dirty="0" smtClean="0"/>
              <a:t>contract </a:t>
            </a:r>
            <a:r>
              <a:rPr lang="en-US" sz="2000" dirty="0"/>
              <a:t>authority from current-year indefinite contract authority.</a:t>
            </a:r>
          </a:p>
          <a:p>
            <a:pPr marL="457200" lvl="1" indent="0">
              <a:buNone/>
            </a:pPr>
            <a:endParaRPr lang="en-US" sz="1100" dirty="0"/>
          </a:p>
          <a:p>
            <a:r>
              <a:rPr lang="en-US" sz="2400" dirty="0" smtClean="0"/>
              <a:t>413100 </a:t>
            </a:r>
            <a:r>
              <a:rPr lang="en-US" sz="2400" dirty="0"/>
              <a:t>Current-Year Indefinite </a:t>
            </a:r>
            <a:r>
              <a:rPr lang="en-US" sz="2400" dirty="0" smtClean="0"/>
              <a:t>Contract </a:t>
            </a:r>
            <a:r>
              <a:rPr lang="en-US" sz="2400" dirty="0"/>
              <a:t>Authority</a:t>
            </a:r>
          </a:p>
          <a:p>
            <a:pPr lvl="1"/>
            <a:r>
              <a:rPr lang="en-US" sz="2000" dirty="0"/>
              <a:t>This account is requiring a definition change to separate current-year definite </a:t>
            </a:r>
            <a:r>
              <a:rPr lang="en-US" sz="2000" dirty="0" smtClean="0"/>
              <a:t>contract </a:t>
            </a:r>
            <a:r>
              <a:rPr lang="en-US" sz="2000" dirty="0"/>
              <a:t>authority from current-year indefinite contract authority</a:t>
            </a:r>
            <a:r>
              <a:rPr lang="en-US" sz="2000" dirty="0" smtClean="0"/>
              <a:t>.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sz="2400" dirty="0" smtClean="0"/>
              <a:t>403200 Estimated Indefinite Borrowing Authority </a:t>
            </a:r>
          </a:p>
          <a:p>
            <a:pPr lvl="1"/>
            <a:r>
              <a:rPr lang="en-US" sz="2000" dirty="0"/>
              <a:t>This account is requiring deletion as there is </a:t>
            </a:r>
            <a:r>
              <a:rPr lang="en-US" sz="2000" dirty="0" smtClean="0"/>
              <a:t>no longer a </a:t>
            </a:r>
            <a:r>
              <a:rPr lang="en-US" sz="2000" dirty="0"/>
              <a:t>need to report estimated indefinite borrowing authority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4400" dirty="0" smtClean="0">
                <a:latin typeface="+mn-lt"/>
              </a:rPr>
              <a:t>Contract Authority Ballot Items</a:t>
            </a:r>
            <a:endParaRPr lang="en-US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83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600" dirty="0" smtClean="0"/>
              <a:t>Coordinating with OMB to address budgetary guidance</a:t>
            </a:r>
          </a:p>
          <a:p>
            <a:pPr lvl="1"/>
            <a:r>
              <a:rPr lang="en-US" sz="2200" dirty="0" smtClean="0"/>
              <a:t>Borrowing Authority scenarios</a:t>
            </a:r>
          </a:p>
          <a:p>
            <a:pPr lvl="1"/>
            <a:r>
              <a:rPr lang="en-US" sz="2200" dirty="0" smtClean="0"/>
              <a:t>Contract Authority scenarios</a:t>
            </a:r>
          </a:p>
          <a:p>
            <a:pPr lvl="1"/>
            <a:r>
              <a:rPr lang="en-US" sz="2200" dirty="0" smtClean="0"/>
              <a:t>Prior-Period Adjustments (</a:t>
            </a:r>
            <a:r>
              <a:rPr lang="en-US" sz="2200" dirty="0" err="1" smtClean="0"/>
              <a:t>PPA</a:t>
            </a:r>
            <a:r>
              <a:rPr lang="en-US" sz="2200" dirty="0" smtClean="0"/>
              <a:t>) &amp; Prior-Year Adjustments </a:t>
            </a:r>
            <a:r>
              <a:rPr lang="en-US" sz="2200" dirty="0"/>
              <a:t>(PYA) </a:t>
            </a:r>
            <a:endParaRPr lang="en-US" sz="2200" dirty="0" smtClean="0"/>
          </a:p>
          <a:p>
            <a:pPr lvl="1"/>
            <a:r>
              <a:rPr lang="en-US" sz="2200" dirty="0" smtClean="0"/>
              <a:t>Cash &amp; Investments Held Outside of Treasury (</a:t>
            </a:r>
            <a:r>
              <a:rPr lang="en-US" sz="2200" dirty="0" err="1" smtClean="0"/>
              <a:t>CIHO</a:t>
            </a:r>
            <a:r>
              <a:rPr lang="en-US" sz="2200" dirty="0" smtClean="0"/>
              <a:t>) Guidance</a:t>
            </a:r>
          </a:p>
          <a:p>
            <a:pPr lvl="1"/>
            <a:r>
              <a:rPr lang="en-US" sz="2200" dirty="0" smtClean="0"/>
              <a:t>Trust Fund Accounting Guide</a:t>
            </a:r>
            <a:endParaRPr lang="en-US" sz="2200" dirty="0"/>
          </a:p>
          <a:p>
            <a:pPr lvl="1"/>
            <a:endParaRPr lang="en-US" sz="2200" dirty="0" smtClean="0"/>
          </a:p>
          <a:p>
            <a:r>
              <a:rPr lang="en-US" sz="2600" dirty="0" smtClean="0"/>
              <a:t>FASAB Standard Implementation Working Groups</a:t>
            </a:r>
          </a:p>
          <a:p>
            <a:pPr lvl="1"/>
            <a:r>
              <a:rPr lang="en-US" sz="2200" dirty="0" smtClean="0"/>
              <a:t>SFFAS 54: Leases</a:t>
            </a:r>
          </a:p>
          <a:p>
            <a:pPr marL="457200" lvl="1" indent="0">
              <a:buNone/>
            </a:pPr>
            <a:endParaRPr lang="en-US" sz="2200" dirty="0"/>
          </a:p>
          <a:p>
            <a:endParaRPr lang="en-US" sz="2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4400" dirty="0" smtClean="0">
                <a:latin typeface="+mn-lt"/>
              </a:rPr>
              <a:t>USSGL Projects</a:t>
            </a:r>
            <a:endParaRPr lang="en-US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22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reau of the Fiscal Service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ureau of the Fiscal Service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78651</TotalTime>
  <Words>501</Words>
  <Application>Microsoft Office PowerPoint</Application>
  <PresentationFormat>On-screen Show (4:3)</PresentationFormat>
  <Paragraphs>87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Bureau of the Fiscal Service PPT Template</vt:lpstr>
      <vt:lpstr>1_Bureau of the Fiscal Service PPT Template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Dept. of the Treasury, FMS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April D. Battle</dc:creator>
  <cp:lastModifiedBy>Andrew R. Morris</cp:lastModifiedBy>
  <cp:revision>1357</cp:revision>
  <cp:lastPrinted>2018-02-14T19:42:11Z</cp:lastPrinted>
  <dcterms:created xsi:type="dcterms:W3CDTF">2014-06-05T14:12:22Z</dcterms:created>
  <dcterms:modified xsi:type="dcterms:W3CDTF">2019-05-09T14:25:06Z</dcterms:modified>
</cp:coreProperties>
</file>