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5"/>
  </p:notesMasterIdLst>
  <p:sldIdLst>
    <p:sldId id="358" r:id="rId7"/>
    <p:sldId id="359" r:id="rId8"/>
    <p:sldId id="353" r:id="rId9"/>
    <p:sldId id="315" r:id="rId10"/>
    <p:sldId id="356" r:id="rId11"/>
    <p:sldId id="357" r:id="rId12"/>
    <p:sldId id="355" r:id="rId13"/>
    <p:sldId id="36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090" autoAdjust="0"/>
    <p:restoredTop sz="94660"/>
  </p:normalViewPr>
  <p:slideViewPr>
    <p:cSldViewPr snapToGrid="0">
      <p:cViewPr varScale="1">
        <p:scale>
          <a:sx n="114" d="100"/>
          <a:sy n="114" d="100"/>
        </p:scale>
        <p:origin x="1122" y="114"/>
      </p:cViewPr>
      <p:guideLst>
        <p:guide orient="horz" pos="2160"/>
        <p:guide pos="2880"/>
      </p:guideLst>
    </p:cSldViewPr>
  </p:slideViewPr>
  <p:notesTextViewPr>
    <p:cViewPr>
      <p:scale>
        <a:sx n="1" d="1"/>
        <a:sy n="1" d="1"/>
      </p:scale>
      <p:origin x="0" y="0"/>
    </p:cViewPr>
  </p:notesTextViewPr>
  <p:sorterViewPr>
    <p:cViewPr>
      <p:scale>
        <a:sx n="120" d="100"/>
        <a:sy n="120" d="100"/>
      </p:scale>
      <p:origin x="0" y="-4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7F549-A0FA-4CEF-8F05-89007F1A1644}" type="datetimeFigureOut">
              <a:rPr lang="en-US" smtClean="0"/>
              <a:t>5/6/2019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A2D16D-207E-4ED8-9EE6-739E1ABC9375}" type="slidenum">
              <a:rPr lang="en-US" smtClean="0"/>
              <a:t>‹#›</a:t>
            </a:fld>
            <a:endParaRPr lang="en-US"/>
          </a:p>
        </p:txBody>
      </p:sp>
    </p:spTree>
    <p:extLst>
      <p:ext uri="{BB962C8B-B14F-4D97-AF65-F5344CB8AC3E}">
        <p14:creationId xmlns:p14="http://schemas.microsoft.com/office/powerpoint/2010/main" val="1112583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87BFCE-FAF7-42E5-A5C9-80B03593502D}"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55841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BFCE-FAF7-42E5-A5C9-80B03593502D}"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383247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BFCE-FAF7-42E5-A5C9-80B03593502D}"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1387172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758865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35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87BFCE-FAF7-42E5-A5C9-80B03593502D}"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420140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87BFCE-FAF7-42E5-A5C9-80B03593502D}"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414205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87BFCE-FAF7-42E5-A5C9-80B03593502D}"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272538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87BFCE-FAF7-42E5-A5C9-80B03593502D}"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150794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87BFCE-FAF7-42E5-A5C9-80B03593502D}"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683829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7BFCE-FAF7-42E5-A5C9-80B03593502D}"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123297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7BFCE-FAF7-42E5-A5C9-80B03593502D}"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333710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7BFCE-FAF7-42E5-A5C9-80B03593502D}"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D5ABA-5CA3-4750-9894-B7C7B3A616BB}" type="slidenum">
              <a:rPr lang="en-US" smtClean="0"/>
              <a:t>‹#›</a:t>
            </a:fld>
            <a:endParaRPr lang="en-US"/>
          </a:p>
        </p:txBody>
      </p:sp>
    </p:spTree>
    <p:extLst>
      <p:ext uri="{BB962C8B-B14F-4D97-AF65-F5344CB8AC3E}">
        <p14:creationId xmlns:p14="http://schemas.microsoft.com/office/powerpoint/2010/main" val="42948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7BFCE-FAF7-42E5-A5C9-80B03593502D}" type="datetimeFigureOut">
              <a:rPr lang="en-US" smtClean="0"/>
              <a:t>5/6/2019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D5ABA-5CA3-4750-9894-B7C7B3A616BB}" type="slidenum">
              <a:rPr lang="en-US" smtClean="0"/>
              <a:t>‹#›</a:t>
            </a:fld>
            <a:endParaRPr lang="en-US"/>
          </a:p>
        </p:txBody>
      </p:sp>
    </p:spTree>
    <p:extLst>
      <p:ext uri="{BB962C8B-B14F-4D97-AF65-F5344CB8AC3E}">
        <p14:creationId xmlns:p14="http://schemas.microsoft.com/office/powerpoint/2010/main" val="303462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Andrew.Morris@fiscal.treasury.gov" TargetMode="External"/><Relationship Id="rId2" Type="http://schemas.openxmlformats.org/officeDocument/2006/relationships/hyperlink" Target="mailto:Luke.Sheppard@fiscal.treasury.gov" TargetMode="External"/><Relationship Id="rId1" Type="http://schemas.openxmlformats.org/officeDocument/2006/relationships/slideLayout" Target="../slideLayouts/slideLayout12.xml"/><Relationship Id="rId5" Type="http://schemas.openxmlformats.org/officeDocument/2006/relationships/hyperlink" Target="mailto:Michael.Conley@fiscal.treasury.gov" TargetMode="External"/><Relationship Id="rId4" Type="http://schemas.openxmlformats.org/officeDocument/2006/relationships/hyperlink" Target="mailto:Melissa.Williams@fiscal.treasury.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9200" y="2667000"/>
            <a:ext cx="7772400" cy="1238250"/>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lvl="0">
              <a:defRPr/>
            </a:pPr>
            <a:r>
              <a:rPr lang="en-US" sz="4800" dirty="0"/>
              <a:t>Improving Financial Reporting and Audit Model – Data Entry</a:t>
            </a:r>
            <a:endParaRPr lang="en-US" dirty="0"/>
          </a:p>
        </p:txBody>
      </p:sp>
      <p:sp>
        <p:nvSpPr>
          <p:cNvPr id="7" name="Subtitle 2"/>
          <p:cNvSpPr txBox="1">
            <a:spLocks/>
          </p:cNvSpPr>
          <p:nvPr/>
        </p:nvSpPr>
        <p:spPr>
          <a:xfrm>
            <a:off x="569384" y="4115499"/>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Luke Sheppard</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May 2019</a:t>
            </a:r>
          </a:p>
        </p:txBody>
      </p:sp>
    </p:spTree>
    <p:extLst>
      <p:ext uri="{BB962C8B-B14F-4D97-AF65-F5344CB8AC3E}">
        <p14:creationId xmlns:p14="http://schemas.microsoft.com/office/powerpoint/2010/main" val="90640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lvl="1"/>
            <a:r>
              <a:rPr lang="en-US" dirty="0"/>
              <a:t>Facilitate the removal of the closing package</a:t>
            </a:r>
          </a:p>
          <a:p>
            <a:pPr lvl="1"/>
            <a:r>
              <a:rPr lang="en-US" dirty="0"/>
              <a:t>Reduce redundant reporting</a:t>
            </a:r>
          </a:p>
          <a:p>
            <a:pPr lvl="1"/>
            <a:r>
              <a:rPr lang="en-US" dirty="0"/>
              <a:t>Reduce manual reporting required by entities</a:t>
            </a:r>
          </a:p>
          <a:p>
            <a:pPr lvl="1"/>
            <a:r>
              <a:rPr lang="en-US" dirty="0"/>
              <a:t>Identify gaps in reporting model that could be automated in the future</a:t>
            </a:r>
          </a:p>
        </p:txBody>
      </p:sp>
      <p:sp>
        <p:nvSpPr>
          <p:cNvPr id="3" name="Content Placeholder 2"/>
          <p:cNvSpPr>
            <a:spLocks noGrp="1"/>
          </p:cNvSpPr>
          <p:nvPr>
            <p:ph sz="quarter" idx="11"/>
          </p:nvPr>
        </p:nvSpPr>
        <p:spPr/>
        <p:txBody>
          <a:bodyPr/>
          <a:lstStyle/>
          <a:p>
            <a:r>
              <a:rPr lang="en-US" dirty="0"/>
              <a:t>IFRAM – Project Goal for FY19</a:t>
            </a:r>
          </a:p>
        </p:txBody>
      </p:sp>
    </p:spTree>
    <p:extLst>
      <p:ext uri="{BB962C8B-B14F-4D97-AF65-F5344CB8AC3E}">
        <p14:creationId xmlns:p14="http://schemas.microsoft.com/office/powerpoint/2010/main" val="97400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lvl="1"/>
            <a:r>
              <a:rPr lang="en-US" dirty="0"/>
              <a:t>Previous to FY19</a:t>
            </a:r>
          </a:p>
          <a:p>
            <a:pPr lvl="2"/>
            <a:r>
              <a:rPr lang="en-US" dirty="0"/>
              <a:t>GTAS ATB Submission Transferred to GFRS</a:t>
            </a:r>
          </a:p>
          <a:p>
            <a:pPr lvl="2"/>
            <a:r>
              <a:rPr lang="en-US" dirty="0"/>
              <a:t>GFRS Manual Data entry for notes</a:t>
            </a:r>
          </a:p>
          <a:p>
            <a:pPr lvl="2"/>
            <a:r>
              <a:rPr lang="en-US" dirty="0"/>
              <a:t>Closing Package Sign off in Approvals Module</a:t>
            </a:r>
          </a:p>
          <a:p>
            <a:pPr lvl="2"/>
            <a:r>
              <a:rPr lang="en-US" dirty="0"/>
              <a:t>Closing Package attached in GFRS and Sent to OMB Max for collection</a:t>
            </a:r>
          </a:p>
        </p:txBody>
      </p:sp>
      <p:sp>
        <p:nvSpPr>
          <p:cNvPr id="3" name="Content Placeholder 2"/>
          <p:cNvSpPr>
            <a:spLocks noGrp="1"/>
          </p:cNvSpPr>
          <p:nvPr>
            <p:ph sz="quarter" idx="11"/>
          </p:nvPr>
        </p:nvSpPr>
        <p:spPr/>
        <p:txBody>
          <a:bodyPr/>
          <a:lstStyle/>
          <a:p>
            <a:r>
              <a:rPr lang="en-US" dirty="0"/>
              <a:t>IFRAM – History</a:t>
            </a:r>
          </a:p>
        </p:txBody>
      </p:sp>
    </p:spTree>
    <p:extLst>
      <p:ext uri="{BB962C8B-B14F-4D97-AF65-F5344CB8AC3E}">
        <p14:creationId xmlns:p14="http://schemas.microsoft.com/office/powerpoint/2010/main" val="892174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GTAS Data Submitted and Certified</a:t>
            </a:r>
          </a:p>
          <a:p>
            <a:pPr lvl="1"/>
            <a:r>
              <a:rPr lang="en-US" dirty="0"/>
              <a:t>GTAS Creates FS and Notes data (ones that can be </a:t>
            </a:r>
            <a:r>
              <a:rPr lang="en-US" dirty="0" err="1"/>
              <a:t>crosswalked</a:t>
            </a:r>
            <a:r>
              <a:rPr lang="en-US" dirty="0"/>
              <a:t>)</a:t>
            </a:r>
          </a:p>
          <a:p>
            <a:pPr lvl="1"/>
            <a:r>
              <a:rPr lang="en-US" dirty="0"/>
              <a:t>FRAD Accountants use this data to assist in data entry into our internal system</a:t>
            </a:r>
          </a:p>
          <a:p>
            <a:pPr lvl="1"/>
            <a:r>
              <a:rPr lang="en-US" dirty="0"/>
              <a:t>A-136 Note 44 (Reclassification Adjustments of AFR due to FR Compilation) is a key point in removing the need for the Closing Package for FY19</a:t>
            </a:r>
          </a:p>
          <a:p>
            <a:pPr lvl="1"/>
            <a:r>
              <a:rPr lang="en-US" dirty="0"/>
              <a:t>FRAD accounts use these sources to manually fill out Entity note data</a:t>
            </a:r>
          </a:p>
          <a:p>
            <a:endParaRPr lang="en-US" dirty="0"/>
          </a:p>
          <a:p>
            <a:pPr marL="0" indent="0">
              <a:buNone/>
            </a:pPr>
            <a:endParaRPr lang="en-US" dirty="0"/>
          </a:p>
        </p:txBody>
      </p:sp>
      <p:sp>
        <p:nvSpPr>
          <p:cNvPr id="3" name="Content Placeholder 2"/>
          <p:cNvSpPr>
            <a:spLocks noGrp="1"/>
          </p:cNvSpPr>
          <p:nvPr>
            <p:ph sz="quarter" idx="11"/>
          </p:nvPr>
        </p:nvSpPr>
        <p:spPr/>
        <p:txBody>
          <a:bodyPr/>
          <a:lstStyle/>
          <a:p>
            <a:r>
              <a:rPr lang="en-US" dirty="0"/>
              <a:t>IFRAM – FY19</a:t>
            </a:r>
          </a:p>
          <a:p>
            <a:endParaRPr lang="en-US" dirty="0"/>
          </a:p>
        </p:txBody>
      </p:sp>
    </p:spTree>
    <p:extLst>
      <p:ext uri="{BB962C8B-B14F-4D97-AF65-F5344CB8AC3E}">
        <p14:creationId xmlns:p14="http://schemas.microsoft.com/office/powerpoint/2010/main" val="304995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Fiscal Service will use a data hierarchy when determining priority of data usage </a:t>
            </a:r>
          </a:p>
          <a:p>
            <a:pPr lvl="1"/>
            <a:r>
              <a:rPr lang="en-US" dirty="0"/>
              <a:t>Priority Order</a:t>
            </a:r>
          </a:p>
          <a:p>
            <a:pPr marL="1371600" lvl="2" indent="-457200">
              <a:buAutoNum type="arabicPeriod"/>
            </a:pPr>
            <a:r>
              <a:rPr lang="en-US" dirty="0"/>
              <a:t>Notes Crosswalk (GTAS)</a:t>
            </a:r>
          </a:p>
          <a:p>
            <a:pPr marL="1371600" lvl="2" indent="-457200">
              <a:buAutoNum type="arabicPeriod"/>
            </a:pPr>
            <a:r>
              <a:rPr lang="en-US" dirty="0"/>
              <a:t>AFR 1-1</a:t>
            </a:r>
          </a:p>
          <a:p>
            <a:pPr marL="1371600" lvl="2" indent="-457200">
              <a:buAutoNum type="arabicPeriod"/>
            </a:pPr>
            <a:r>
              <a:rPr lang="en-US" dirty="0"/>
              <a:t>Agency Data Calls/Communications</a:t>
            </a:r>
          </a:p>
          <a:p>
            <a:pPr lvl="2"/>
            <a:endParaRPr lang="en-US" dirty="0"/>
          </a:p>
          <a:p>
            <a:endParaRPr lang="en-US" dirty="0"/>
          </a:p>
        </p:txBody>
      </p:sp>
      <p:sp>
        <p:nvSpPr>
          <p:cNvPr id="3" name="Content Placeholder 2"/>
          <p:cNvSpPr>
            <a:spLocks noGrp="1"/>
          </p:cNvSpPr>
          <p:nvPr>
            <p:ph sz="quarter" idx="11"/>
          </p:nvPr>
        </p:nvSpPr>
        <p:spPr/>
        <p:txBody>
          <a:bodyPr/>
          <a:lstStyle/>
          <a:p>
            <a:r>
              <a:rPr lang="en-US" dirty="0"/>
              <a:t>Data </a:t>
            </a:r>
            <a:r>
              <a:rPr lang="en-US" dirty="0" err="1"/>
              <a:t>Heirarchy</a:t>
            </a:r>
            <a:r>
              <a:rPr lang="en-US" dirty="0"/>
              <a:t>	</a:t>
            </a:r>
          </a:p>
        </p:txBody>
      </p:sp>
    </p:spTree>
    <p:extLst>
      <p:ext uri="{BB962C8B-B14F-4D97-AF65-F5344CB8AC3E}">
        <p14:creationId xmlns:p14="http://schemas.microsoft.com/office/powerpoint/2010/main" val="167504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a:p>
            <a:r>
              <a:rPr lang="en-US" dirty="0"/>
              <a:t>Fiscal Service will conduct a Dry run of this reporting model June 3</a:t>
            </a:r>
            <a:r>
              <a:rPr lang="en-US" baseline="30000" dirty="0"/>
              <a:t>rd</a:t>
            </a:r>
            <a:r>
              <a:rPr lang="en-US" dirty="0"/>
              <a:t> – June 14</a:t>
            </a:r>
            <a:r>
              <a:rPr lang="en-US" baseline="30000" dirty="0"/>
              <a:t>th</a:t>
            </a:r>
          </a:p>
          <a:p>
            <a:pPr lvl="1"/>
            <a:endParaRPr lang="en-US" baseline="30000" dirty="0"/>
          </a:p>
          <a:p>
            <a:pPr lvl="1"/>
            <a:r>
              <a:rPr lang="en-US" baseline="30000" dirty="0"/>
              <a:t>Identify gaps in reporting</a:t>
            </a:r>
          </a:p>
          <a:p>
            <a:pPr lvl="1"/>
            <a:r>
              <a:rPr lang="en-US" baseline="30000" dirty="0"/>
              <a:t>Estimate workload</a:t>
            </a:r>
          </a:p>
          <a:p>
            <a:pPr lvl="1"/>
            <a:r>
              <a:rPr lang="en-US" baseline="30000" dirty="0"/>
              <a:t>Establish Correct Agency POCs for each note</a:t>
            </a:r>
          </a:p>
          <a:p>
            <a:pPr lvl="1"/>
            <a:r>
              <a:rPr lang="en-US" baseline="30000" dirty="0"/>
              <a:t>Ensure process captures complete and accurate data</a:t>
            </a:r>
          </a:p>
          <a:p>
            <a:pPr lvl="1"/>
            <a:r>
              <a:rPr lang="en-US" baseline="30000" dirty="0"/>
              <a:t>Compare to actual agency reported note data from GFRS</a:t>
            </a:r>
            <a:endParaRPr lang="en-US" dirty="0"/>
          </a:p>
        </p:txBody>
      </p:sp>
      <p:sp>
        <p:nvSpPr>
          <p:cNvPr id="3" name="Content Placeholder 2"/>
          <p:cNvSpPr>
            <a:spLocks noGrp="1"/>
          </p:cNvSpPr>
          <p:nvPr>
            <p:ph sz="quarter" idx="11"/>
          </p:nvPr>
        </p:nvSpPr>
        <p:spPr/>
        <p:txBody>
          <a:bodyPr/>
          <a:lstStyle/>
          <a:p>
            <a:r>
              <a:rPr lang="en-US" dirty="0"/>
              <a:t>Dry Run	(FY 18 Data)</a:t>
            </a:r>
          </a:p>
          <a:p>
            <a:pPr marL="571500" indent="-571500">
              <a:buFont typeface="Arial" panose="020B0604020202020204" pitchFamily="34" charset="0"/>
              <a:buChar char="•"/>
            </a:pPr>
            <a:endParaRPr lang="en-US" dirty="0"/>
          </a:p>
        </p:txBody>
      </p:sp>
    </p:spTree>
    <p:extLst>
      <p:ext uri="{BB962C8B-B14F-4D97-AF65-F5344CB8AC3E}">
        <p14:creationId xmlns:p14="http://schemas.microsoft.com/office/powerpoint/2010/main" val="310904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a:p>
            <a:r>
              <a:rPr lang="en-US" dirty="0"/>
              <a:t>Agency POC availability</a:t>
            </a:r>
          </a:p>
          <a:p>
            <a:pPr lvl="1"/>
            <a:r>
              <a:rPr lang="en-US" dirty="0"/>
              <a:t>Please provide contacts who will be available during business hours so that communication of issues is smooth</a:t>
            </a:r>
          </a:p>
          <a:p>
            <a:pPr lvl="1"/>
            <a:endParaRPr lang="en-US" dirty="0"/>
          </a:p>
          <a:p>
            <a:r>
              <a:rPr lang="en-US" dirty="0"/>
              <a:t>Dry Run Participation</a:t>
            </a:r>
          </a:p>
          <a:p>
            <a:pPr lvl="1"/>
            <a:r>
              <a:rPr lang="en-US" dirty="0"/>
              <a:t>June 3rd – June 14</a:t>
            </a:r>
            <a:r>
              <a:rPr lang="en-US" baseline="30000" dirty="0"/>
              <a:t>th</a:t>
            </a:r>
          </a:p>
          <a:p>
            <a:pPr lvl="1"/>
            <a:endParaRPr lang="en-US" sz="3600" baseline="30000" dirty="0"/>
          </a:p>
          <a:p>
            <a:r>
              <a:rPr lang="en-US" sz="3600" baseline="30000" dirty="0"/>
              <a:t>FYE 19 </a:t>
            </a:r>
          </a:p>
          <a:p>
            <a:pPr lvl="1"/>
            <a:r>
              <a:rPr lang="en-US" sz="3600" baseline="30000" dirty="0"/>
              <a:t>November 20th – December 6th</a:t>
            </a:r>
            <a:r>
              <a:rPr lang="en-US" sz="3600" dirty="0"/>
              <a:t> </a:t>
            </a:r>
          </a:p>
          <a:p>
            <a:pPr marL="0" indent="0">
              <a:buNone/>
            </a:pPr>
            <a:endParaRPr lang="en-US" dirty="0"/>
          </a:p>
          <a:p>
            <a:endParaRPr lang="en-US" dirty="0"/>
          </a:p>
        </p:txBody>
      </p:sp>
      <p:sp>
        <p:nvSpPr>
          <p:cNvPr id="3" name="Content Placeholder 2"/>
          <p:cNvSpPr>
            <a:spLocks noGrp="1"/>
          </p:cNvSpPr>
          <p:nvPr>
            <p:ph sz="quarter" idx="11"/>
          </p:nvPr>
        </p:nvSpPr>
        <p:spPr/>
        <p:txBody>
          <a:bodyPr/>
          <a:lstStyle/>
          <a:p>
            <a:r>
              <a:rPr lang="en-US" dirty="0"/>
              <a:t>Keys for Success</a:t>
            </a:r>
          </a:p>
          <a:p>
            <a:endParaRPr lang="en-US" dirty="0"/>
          </a:p>
        </p:txBody>
      </p:sp>
    </p:spTree>
    <p:extLst>
      <p:ext uri="{BB962C8B-B14F-4D97-AF65-F5344CB8AC3E}">
        <p14:creationId xmlns:p14="http://schemas.microsoft.com/office/powerpoint/2010/main" val="127362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457200" lvl="1" indent="0">
              <a:buNone/>
            </a:pPr>
            <a:endParaRPr lang="en-US" dirty="0"/>
          </a:p>
          <a:p>
            <a:r>
              <a:rPr lang="en-US" dirty="0"/>
              <a:t>GTAS ATB/Notes Crosswalk Questions</a:t>
            </a:r>
          </a:p>
          <a:p>
            <a:pPr lvl="1"/>
            <a:r>
              <a:rPr lang="en-US" dirty="0">
                <a:hlinkClick r:id="rId2"/>
              </a:rPr>
              <a:t>Luke.Sheppard@fiscal.treasury.gov</a:t>
            </a:r>
            <a:endParaRPr lang="en-US" dirty="0"/>
          </a:p>
          <a:p>
            <a:pPr lvl="1"/>
            <a:r>
              <a:rPr lang="en-US" dirty="0">
                <a:hlinkClick r:id="rId3"/>
              </a:rPr>
              <a:t>Andrew.Morris@fiscal.treasury.gov</a:t>
            </a:r>
            <a:endParaRPr lang="en-US" dirty="0"/>
          </a:p>
          <a:p>
            <a:pPr lvl="1"/>
            <a:endParaRPr lang="en-US" dirty="0"/>
          </a:p>
          <a:p>
            <a:r>
              <a:rPr lang="en-US" dirty="0"/>
              <a:t>FR Notes Subject Matter and Content Questions</a:t>
            </a:r>
          </a:p>
          <a:p>
            <a:pPr lvl="1"/>
            <a:r>
              <a:rPr lang="en-US" dirty="0">
                <a:hlinkClick r:id="rId4"/>
              </a:rPr>
              <a:t>Melissa.Williams@fiscal.treasury.gov</a:t>
            </a:r>
            <a:endParaRPr lang="en-US" dirty="0"/>
          </a:p>
          <a:p>
            <a:pPr lvl="1"/>
            <a:r>
              <a:rPr lang="en-US" dirty="0">
                <a:hlinkClick r:id="rId5"/>
              </a:rPr>
              <a:t>Michael.Conley@fiscal.treasury.gov</a:t>
            </a:r>
            <a:endParaRPr lang="en-US" dirty="0"/>
          </a:p>
          <a:p>
            <a:pPr marL="0" indent="0">
              <a:buNone/>
            </a:pPr>
            <a:endParaRPr lang="en-US" dirty="0"/>
          </a:p>
        </p:txBody>
      </p:sp>
      <p:sp>
        <p:nvSpPr>
          <p:cNvPr id="3" name="Content Placeholder 2"/>
          <p:cNvSpPr>
            <a:spLocks noGrp="1"/>
          </p:cNvSpPr>
          <p:nvPr>
            <p:ph sz="quarter" idx="11"/>
          </p:nvPr>
        </p:nvSpPr>
        <p:spPr/>
        <p:txBody>
          <a:bodyPr/>
          <a:lstStyle/>
          <a:p>
            <a:r>
              <a:rPr lang="en-US" dirty="0"/>
              <a:t>Questions</a:t>
            </a:r>
          </a:p>
          <a:p>
            <a:endParaRPr lang="en-US" dirty="0"/>
          </a:p>
        </p:txBody>
      </p:sp>
    </p:spTree>
    <p:extLst>
      <p:ext uri="{BB962C8B-B14F-4D97-AF65-F5344CB8AC3E}">
        <p14:creationId xmlns:p14="http://schemas.microsoft.com/office/powerpoint/2010/main" val="2512938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GWA Federal Program Agency (FPA) Operating Records - 4201.01" ma:contentTypeID="0x010100F2A49D9997933B479E73B45BD20EE2CE002D84DCC9265C04428761F897BF5B6D4100A690491D598DD145AFDEEBDD38894B18" ma:contentTypeVersion="91" ma:contentTypeDescription="Information submitted to Fiscal Service by, or on behalf of other federal agencies or maintained by Fiscal Service at the agency level of detail for government wide accounting and financial reporting.&#10;&#10;Cut off at the end of the fiscal year.  Destroy 7 years after cutoff. Rule 1511" ma:contentTypeScope="" ma:versionID="49f22482f683e8734ed07271f47aa043">
  <xsd:schema xmlns:xsd="http://www.w3.org/2001/XMLSchema" xmlns:xs="http://www.w3.org/2001/XMLSchema" xmlns:p="http://schemas.microsoft.com/office/2006/metadata/properties" xmlns:ns2="077ee27c-cd7f-49ea-bbed-c40511799fe1" xmlns:ns3="37c54160-bdd2-42e5-9ce3-64835cb0c859" xmlns:ns4="52222ef0-b167-44f5-92f7-438fda0857cd" targetNamespace="http://schemas.microsoft.com/office/2006/metadata/properties" ma:root="true" ma:fieldsID="454404158125fa1ab6257fb630f02242" ns2:_="" ns3:_="" ns4:_="">
    <xsd:import namespace="077ee27c-cd7f-49ea-bbed-c40511799fe1"/>
    <xsd:import namespace="37c54160-bdd2-42e5-9ce3-64835cb0c859"/>
    <xsd:import namespace="52222ef0-b167-44f5-92f7-438fda0857cd"/>
    <xsd:element name="properties">
      <xsd:complexType>
        <xsd:sequence>
          <xsd:element name="documentManagement">
            <xsd:complexType>
              <xsd:all>
                <xsd:element ref="ns3:Task"/>
                <xsd:element ref="ns3:TaskType" minOccurs="0"/>
                <xsd:element ref="ns3:FY_x0020_PD" minOccurs="0"/>
                <xsd:element ref="ns3:FY"/>
                <xsd:element ref="ns2:CorrespondenceAddressees" minOccurs="0"/>
                <xsd:element ref="ns4:_dlc_DocIdUrl" minOccurs="0"/>
                <xsd:element ref="ns4:_dlc_DocIdPersistId" minOccurs="0"/>
                <xsd:element ref="ns4:_dlc_DocId" minOccurs="0"/>
                <xsd:element ref="ns2:CutOffDate" minOccurs="0"/>
                <xsd:element ref="ns2:DeleteDate" minOccurs="0"/>
                <xsd:element ref="ns2:ActivityDate" minOccurs="0"/>
                <xsd:element ref="ns2:DateDeclaredAsRecord" minOccurs="0"/>
                <xsd:element ref="ns2:DocInactiveDate" minOccurs="0"/>
                <xsd:element ref="ns2:Doc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CorrespondenceAddressees" ma:index="7" nillable="true" ma:displayName="Correspondence Addressees" ma:description="For correspondence, the people/organizations to whom the document was addressed" ma:hidden="true" ma:internalName="CorrespondenceAddressees" ma:readOnly="false">
      <xsd:simpleType>
        <xsd:restriction base="dms:Note"/>
      </xsd:simpleType>
    </xsd:element>
    <xsd:element name="CutOffDate" ma:index="17" nillable="true" ma:displayName="Cut Off Date" ma:format="DateOnly" ma:hidden="true" ma:internalName="CutOffDate" ma:readOnly="false">
      <xsd:simpleType>
        <xsd:restriction base="dms:DateTime"/>
      </xsd:simpleType>
    </xsd:element>
    <xsd:element name="DeleteDate" ma:index="18" nillable="true" ma:displayName="Delete Date" ma:format="DateOnly" ma:hidden="true" ma:internalName="DeleteDate" ma:readOnly="false">
      <xsd:simpleType>
        <xsd:restriction base="dms:DateTime"/>
      </xsd:simpleType>
    </xsd:element>
    <xsd:element name="ActivityDate" ma:index="19" nillable="true" ma:displayName="Activity Date" ma:format="DateOnly" ma:hidden="true" ma:internalName="ActivityDate" ma:readOnly="false">
      <xsd:simpleType>
        <xsd:restriction base="dms:DateTime"/>
      </xsd:simpleType>
    </xsd:element>
    <xsd:element name="DateDeclaredAsRecord" ma:index="20" nillable="true" ma:displayName="Date Declared As Record" ma:description="Date doc is declared as a record" ma:format="DateOnly" ma:hidden="true" ma:internalName="DateDeclaredAsRecord" ma:readOnly="false">
      <xsd:simpleType>
        <xsd:restriction base="dms:DateTime"/>
      </xsd:simpleType>
    </xsd:element>
    <xsd:element name="DocInactiveDate" ma:index="21" nillable="true" ma:displayName="Doc Inactive Date" ma:description="Date doc is set to inactive based on disposition rules set forth in file plan for relevant content type" ma:format="DateOnly" ma:hidden="true" ma:internalName="DocInactiveDate" ma:readOnly="false">
      <xsd:simpleType>
        <xsd:restriction base="dms:DateTime"/>
      </xsd:simpleType>
    </xsd:element>
    <xsd:element name="DocStatus" ma:index="22" nillable="true" ma:displayName="Doc Status" ma:default="Active" ma:description="Doc can be set to active (default) or inactive based on disposition rules set forth in file plan for relevant content type" ma:format="Dropdown" ma:hidden="true" ma:internalName="DocStatus" ma:readOnly="false">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schema>
  <xsd:schema xmlns:xsd="http://www.w3.org/2001/XMLSchema" xmlns:xs="http://www.w3.org/2001/XMLSchema" xmlns:dms="http://schemas.microsoft.com/office/2006/documentManagement/types" xmlns:pc="http://schemas.microsoft.com/office/infopath/2007/PartnerControls" targetNamespace="37c54160-bdd2-42e5-9ce3-64835cb0c859" elementFormDefault="qualified">
    <xsd:import namespace="http://schemas.microsoft.com/office/2006/documentManagement/types"/>
    <xsd:import namespace="http://schemas.microsoft.com/office/infopath/2007/PartnerControls"/>
    <xsd:element name="Task" ma:index="2" ma:displayName="Task" ma:internalName="Task" ma:readOnly="false">
      <xsd:simpleType>
        <xsd:restriction base="dms:Text">
          <xsd:maxLength value="255"/>
        </xsd:restriction>
      </xsd:simpleType>
    </xsd:element>
    <xsd:element name="TaskType" ma:index="3" nillable="true" ma:displayName="Task Type" ma:internalName="TaskType">
      <xsd:simpleType>
        <xsd:restriction base="dms:Text">
          <xsd:maxLength value="255"/>
        </xsd:restriction>
      </xsd:simpleType>
    </xsd:element>
    <xsd:element name="FY_x0020_PD" ma:index="4" nillable="true" ma:displayName="FY PD" ma:format="Dropdown" ma:internalName="FY_x0020_PD">
      <xsd:simpleType>
        <xsd:restriction base="dms:Choice">
          <xsd:enumeration value="01"/>
          <xsd:enumeration value="02"/>
          <xsd:enumeration value="03"/>
          <xsd:enumeration value="04"/>
          <xsd:enumeration value="05"/>
          <xsd:enumeration value="06"/>
          <xsd:enumeration value="07"/>
          <xsd:enumeration value="08"/>
          <xsd:enumeration value="09"/>
          <xsd:enumeration value="10"/>
          <xsd:enumeration value="11"/>
          <xsd:enumeration value="12"/>
        </xsd:restriction>
      </xsd:simpleType>
    </xsd:element>
    <xsd:element name="FY" ma:index="5" ma:displayName="FY" ma:format="Dropdown" ma:internalName="FY" ma:readOnly="false">
      <xsd:simpleType>
        <xsd:restriction base="dms:Choice">
          <xsd:enumeration value="2017"/>
          <xsd:enumeration value="2018"/>
          <xsd:enumeration value="2019"/>
          <xsd:enumeration value="2020"/>
          <xsd:enumeration value="2021"/>
          <xsd:enumeration value="2022"/>
          <xsd:enumeration value="2023"/>
          <xsd:enumeration value="2024"/>
        </xsd:restriction>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d708172b-2ced-4d43-bfa0-d4568dce9ba6" ContentTypeId="0x010100F2A49D9997933B479E73B45BD20EE2CE002D84DCC9265C04428761F897BF5B6D41" PreviousValue="false"/>
</file>

<file path=customXml/item5.xml><?xml version="1.0" encoding="utf-8"?>
<p:properties xmlns:p="http://schemas.microsoft.com/office/2006/metadata/properties" xmlns:xsi="http://www.w3.org/2001/XMLSchema-instance" xmlns:pc="http://schemas.microsoft.com/office/infopath/2007/PartnerControls">
  <documentManagement>
    <ActivityDate xmlns="077ee27c-cd7f-49ea-bbed-c40511799fe1" xsi:nil="true"/>
    <CutOffDate xmlns="077ee27c-cd7f-49ea-bbed-c40511799fe1" xsi:nil="true"/>
    <DeleteDate xmlns="077ee27c-cd7f-49ea-bbed-c40511799fe1" xsi:nil="true"/>
    <FY_x0020_PD xmlns="37c54160-bdd2-42e5-9ce3-64835cb0c859" xsi:nil="true"/>
    <Task xmlns="37c54160-bdd2-42e5-9ce3-64835cb0c859">Webinars</Task>
    <CorrespondenceAddressees xmlns="077ee27c-cd7f-49ea-bbed-c40511799fe1" xsi:nil="true"/>
    <DocStatus xmlns="077ee27c-cd7f-49ea-bbed-c40511799fe1">Active</DocStatus>
    <TaskType xmlns="37c54160-bdd2-42e5-9ce3-64835cb0c859">2.11</TaskType>
    <DocInactiveDate xmlns="077ee27c-cd7f-49ea-bbed-c40511799fe1" xsi:nil="true"/>
    <FY xmlns="37c54160-bdd2-42e5-9ce3-64835cb0c859">2018</FY>
    <DateDeclaredAsRecord xmlns="077ee27c-cd7f-49ea-bbed-c40511799fe1" xsi:nil="true"/>
    <_dlc_DocId xmlns="52222ef0-b167-44f5-92f7-438fda0857cd">FSACCT-405953785-122</_dlc_DocId>
    <_dlc_DocIdUrl xmlns="52222ef0-b167-44f5-92f7-438fda0857cd">
      <Url>https://fiscalservice.treasuryecm.gov/fs/accounting/GWA/FinancialReportsAdvisoryGroup/GeneralLedgerAdvisory/_layouts/15/DocIdRedir.aspx?ID=FSACCT-405953785-122</Url>
      <Description>FSACCT-405953785-122</Description>
    </_dlc_DocIdUrl>
  </documentManagement>
</p:properties>
</file>

<file path=customXml/itemProps1.xml><?xml version="1.0" encoding="utf-8"?>
<ds:datastoreItem xmlns:ds="http://schemas.openxmlformats.org/officeDocument/2006/customXml" ds:itemID="{7798DFA6-B5D7-4760-9A85-13212DC70D7D}">
  <ds:schemaRefs>
    <ds:schemaRef ds:uri="http://schemas.microsoft.com/sharepoint/events"/>
  </ds:schemaRefs>
</ds:datastoreItem>
</file>

<file path=customXml/itemProps2.xml><?xml version="1.0" encoding="utf-8"?>
<ds:datastoreItem xmlns:ds="http://schemas.openxmlformats.org/officeDocument/2006/customXml" ds:itemID="{9D7714AD-BEFB-468C-835E-EC5EFE8C9C37}">
  <ds:schemaRefs>
    <ds:schemaRef ds:uri="http://schemas.microsoft.com/sharepoint/v3/contenttype/forms"/>
  </ds:schemaRefs>
</ds:datastoreItem>
</file>

<file path=customXml/itemProps3.xml><?xml version="1.0" encoding="utf-8"?>
<ds:datastoreItem xmlns:ds="http://schemas.openxmlformats.org/officeDocument/2006/customXml" ds:itemID="{9120DB66-C446-4DD2-9162-D2332B68E9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ee27c-cd7f-49ea-bbed-c40511799fe1"/>
    <ds:schemaRef ds:uri="37c54160-bdd2-42e5-9ce3-64835cb0c859"/>
    <ds:schemaRef ds:uri="52222ef0-b167-44f5-92f7-438fda0857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1600E57-206F-4A67-9F0B-70516C8BDE0A}">
  <ds:schemaRefs>
    <ds:schemaRef ds:uri="Microsoft.SharePoint.Taxonomy.ContentTypeSync"/>
  </ds:schemaRefs>
</ds:datastoreItem>
</file>

<file path=customXml/itemProps5.xml><?xml version="1.0" encoding="utf-8"?>
<ds:datastoreItem xmlns:ds="http://schemas.openxmlformats.org/officeDocument/2006/customXml" ds:itemID="{C31194A2-5E7F-4E59-8739-6B6891924C1A}">
  <ds:schemaRefs>
    <ds:schemaRef ds:uri="http://schemas.microsoft.com/office/infopath/2007/PartnerControls"/>
    <ds:schemaRef ds:uri="http://www.w3.org/XML/1998/namespac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dcmitype/"/>
    <ds:schemaRef ds:uri="077ee27c-cd7f-49ea-bbed-c40511799fe1"/>
    <ds:schemaRef ds:uri="http://purl.org/dc/terms/"/>
    <ds:schemaRef ds:uri="52222ef0-b167-44f5-92f7-438fda0857cd"/>
    <ds:schemaRef ds:uri="37c54160-bdd2-42e5-9ce3-64835cb0c859"/>
  </ds:schemaRefs>
</ds:datastoreItem>
</file>

<file path=docProps/app.xml><?xml version="1.0" encoding="utf-8"?>
<Properties xmlns="http://schemas.openxmlformats.org/officeDocument/2006/extended-properties" xmlns:vt="http://schemas.openxmlformats.org/officeDocument/2006/docPropsVTypes">
  <Template/>
  <TotalTime>2130</TotalTime>
  <Words>322</Words>
  <Application>Microsoft Office PowerPoint</Application>
  <PresentationFormat>On-screen Show (4:3)</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Intragovernmental  View TIGAR/TOLLE Details</dc:title>
  <dc:creator>Leah S. Delbaugh</dc:creator>
  <cp:lastModifiedBy>Luke C. Sheppard</cp:lastModifiedBy>
  <cp:revision>28</cp:revision>
  <dcterms:created xsi:type="dcterms:W3CDTF">2018-07-25T12:51:10Z</dcterms:created>
  <dcterms:modified xsi:type="dcterms:W3CDTF">2019-05-07T20:42:28Z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0x010100F2A49D9997933B479E73B45BD20EE2CE002D84DCC9265C04428761F897BF5B6D4100A690491D598DD145AFDEEBDD38894B18</vt:lpwstr>
  </property>
  <property fmtid="{D5CDD505-2E9C-101B-9397-08002B2CF9AE}" pid="3" name="_dlc_DocIdItemGuid">
    <vt:lpwstr>435c873e-96ba-40de-986c-1245adce3416</vt:lpwstr>
  </property>
</Properties>
</file>