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336" r:id="rId3"/>
    <p:sldId id="337" r:id="rId4"/>
    <p:sldId id="338" r:id="rId5"/>
    <p:sldId id="326" r:id="rId6"/>
    <p:sldId id="327" r:id="rId7"/>
    <p:sldId id="335" r:id="rId8"/>
    <p:sldId id="330" r:id="rId9"/>
    <p:sldId id="306" r:id="rId10"/>
    <p:sldId id="328" r:id="rId11"/>
    <p:sldId id="333" r:id="rId12"/>
    <p:sldId id="309" r:id="rId13"/>
    <p:sldId id="334" r:id="rId14"/>
    <p:sldId id="339" r:id="rId15"/>
    <p:sldId id="332" r:id="rId16"/>
    <p:sldId id="340" r:id="rId17"/>
    <p:sldId id="341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a F. Schmader" initials="MFS" lastIdx="3" clrIdx="0">
    <p:extLst/>
  </p:cmAuthor>
  <p:cmAuthor id="2" name="Christopher Adam Beck" initials="CAB" lastIdx="6" clrIdx="1">
    <p:extLst/>
  </p:cmAuthor>
  <p:cmAuthor id="3" name="Keith A. Jarboe" initials="KAJ" lastIdx="34" clrIdx="2">
    <p:extLst>
      <p:ext uri="{19B8F6BF-5375-455C-9EA6-DF929625EA0E}">
        <p15:presenceInfo xmlns:p15="http://schemas.microsoft.com/office/powerpoint/2012/main" userId="S-1-5-21-3265410665-4112887084-1777731901-3739" providerId="AD"/>
      </p:ext>
    </p:extLst>
  </p:cmAuthor>
  <p:cmAuthor id="4" name="Robinson, Jennifer" initials="RJ" lastIdx="36" clrIdx="3">
    <p:extLst>
      <p:ext uri="{19B8F6BF-5375-455C-9EA6-DF929625EA0E}">
        <p15:presenceInfo xmlns:p15="http://schemas.microsoft.com/office/powerpoint/2012/main" userId="S-1-5-21-662528488-348457345-1760376032-13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37"/>
    <a:srgbClr val="9C9EA2"/>
    <a:srgbClr val="8A8D92"/>
    <a:srgbClr val="FFCC66"/>
    <a:srgbClr val="E3F4A4"/>
    <a:srgbClr val="AFFF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0" autoAdjust="0"/>
    <p:restoredTop sz="83529" autoAdjust="0"/>
  </p:normalViewPr>
  <p:slideViewPr>
    <p:cSldViewPr>
      <p:cViewPr varScale="1">
        <p:scale>
          <a:sx n="76" d="100"/>
          <a:sy n="76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A3688-F200-4F20-ADA7-001976C64AA5}" type="doc">
      <dgm:prSet loTypeId="urn:microsoft.com/office/officeart/2005/8/layout/radial2" loCatId="relationship" qsTypeId="urn:microsoft.com/office/officeart/2005/8/quickstyle/3d1" qsCatId="3D" csTypeId="urn:microsoft.com/office/officeart/2005/8/colors/accent1_4" csCatId="accent1" phldr="1"/>
      <dgm:spPr/>
    </dgm:pt>
    <dgm:pt modelId="{6FED1E4E-E604-448D-B8AC-0BBF1242047A}">
      <dgm:prSet phldrT="[Text]" custT="1"/>
      <dgm:spPr/>
      <dgm:t>
        <a:bodyPr/>
        <a:lstStyle/>
        <a:p>
          <a:r>
            <a:rPr lang="en-US" sz="1800" dirty="0" smtClean="0">
              <a:effectLst/>
              <a:latin typeface="+mn-lt"/>
              <a:ea typeface="+mn-ea"/>
              <a:cs typeface="+mn-cs"/>
            </a:rPr>
            <a:t>FASO EOS</a:t>
          </a:r>
          <a:r>
            <a:rPr lang="en-US" sz="1200" dirty="0" smtClean="0">
              <a:effectLst/>
              <a:latin typeface="+mn-lt"/>
              <a:ea typeface="+mn-ea"/>
              <a:cs typeface="+mn-cs"/>
            </a:rPr>
            <a:t> (Engagement)</a:t>
          </a:r>
          <a:endParaRPr lang="en-US" sz="1200" dirty="0"/>
        </a:p>
      </dgm:t>
    </dgm:pt>
    <dgm:pt modelId="{22F8F14A-17B0-41CF-8C48-EDC48830851C}" type="parTrans" cxnId="{BE71DBD6-377E-4695-AEDF-DD325F31215C}">
      <dgm:prSet/>
      <dgm:spPr/>
      <dgm:t>
        <a:bodyPr/>
        <a:lstStyle/>
        <a:p>
          <a:endParaRPr lang="en-US"/>
        </a:p>
      </dgm:t>
    </dgm:pt>
    <dgm:pt modelId="{02495F3D-6412-4208-8F96-6D7F9EAC7FB6}" type="sibTrans" cxnId="{BE71DBD6-377E-4695-AEDF-DD325F31215C}">
      <dgm:prSet/>
      <dgm:spPr/>
      <dgm:t>
        <a:bodyPr/>
        <a:lstStyle/>
        <a:p>
          <a:endParaRPr lang="en-US"/>
        </a:p>
      </dgm:t>
    </dgm:pt>
    <dgm:pt modelId="{8861D0E0-10E3-43EB-B35F-55436ED3FF2D}">
      <dgm:prSet custT="1"/>
      <dgm:spPr/>
      <dgm:t>
        <a:bodyPr/>
        <a:lstStyle/>
        <a:p>
          <a:r>
            <a:rPr lang="en-US" sz="1800" dirty="0" smtClean="0">
              <a:effectLst/>
              <a:latin typeface="+mn-lt"/>
              <a:ea typeface="+mn-ea"/>
              <a:cs typeface="+mn-cs"/>
            </a:rPr>
            <a:t>FRB AIT</a:t>
          </a:r>
          <a:r>
            <a:rPr lang="en-US" sz="1200" dirty="0" smtClean="0">
              <a:effectLst/>
              <a:latin typeface="+mn-lt"/>
              <a:ea typeface="+mn-ea"/>
              <a:cs typeface="+mn-cs"/>
            </a:rPr>
            <a:t> (Systems)</a:t>
          </a:r>
        </a:p>
      </dgm:t>
    </dgm:pt>
    <dgm:pt modelId="{B597D373-E9A1-4BC0-8E49-9B2B6E5DD515}" type="parTrans" cxnId="{78C34AE7-FA1F-43AA-BD19-25B54F0DF7EE}">
      <dgm:prSet/>
      <dgm:spPr/>
      <dgm:t>
        <a:bodyPr/>
        <a:lstStyle/>
        <a:p>
          <a:endParaRPr lang="en-US"/>
        </a:p>
      </dgm:t>
    </dgm:pt>
    <dgm:pt modelId="{CAB5039C-D334-453D-A719-E89540A65362}" type="sibTrans" cxnId="{78C34AE7-FA1F-43AA-BD19-25B54F0DF7EE}">
      <dgm:prSet/>
      <dgm:spPr/>
      <dgm:t>
        <a:bodyPr/>
        <a:lstStyle/>
        <a:p>
          <a:endParaRPr lang="en-US"/>
        </a:p>
      </dgm:t>
    </dgm:pt>
    <dgm:pt modelId="{54B19DE0-68F1-4621-B32B-103268848C67}">
      <dgm:prSet custT="1"/>
      <dgm:spPr/>
      <dgm:t>
        <a:bodyPr/>
        <a:lstStyle/>
        <a:p>
          <a:r>
            <a:rPr lang="en-US" sz="1800" dirty="0" smtClean="0">
              <a:effectLst/>
              <a:latin typeface="+mn-lt"/>
              <a:ea typeface="+mn-ea"/>
              <a:cs typeface="+mn-cs"/>
            </a:rPr>
            <a:t>ITRB</a:t>
          </a:r>
          <a:r>
            <a:rPr lang="en-US" sz="1200" dirty="0" smtClean="0">
              <a:effectLst/>
              <a:latin typeface="+mn-lt"/>
              <a:ea typeface="+mn-ea"/>
              <a:cs typeface="+mn-cs"/>
            </a:rPr>
            <a:t> (Business)</a:t>
          </a:r>
        </a:p>
      </dgm:t>
    </dgm:pt>
    <dgm:pt modelId="{8515D2A5-F00C-4C61-BDC0-2DF35E0CAEA4}" type="parTrans" cxnId="{F976360F-9012-41BB-A00E-2EDDAA64F963}">
      <dgm:prSet/>
      <dgm:spPr/>
      <dgm:t>
        <a:bodyPr/>
        <a:lstStyle/>
        <a:p>
          <a:endParaRPr lang="en-US"/>
        </a:p>
      </dgm:t>
    </dgm:pt>
    <dgm:pt modelId="{0E6E39FC-B888-44FF-9CF5-F60723A7062F}" type="sibTrans" cxnId="{F976360F-9012-41BB-A00E-2EDDAA64F963}">
      <dgm:prSet/>
      <dgm:spPr/>
      <dgm:t>
        <a:bodyPr/>
        <a:lstStyle/>
        <a:p>
          <a:endParaRPr lang="en-US"/>
        </a:p>
      </dgm:t>
    </dgm:pt>
    <dgm:pt modelId="{EE6AE3E5-CFE0-4621-AE18-FEACEB678C31}" type="pres">
      <dgm:prSet presAssocID="{828A3688-F200-4F20-ADA7-001976C64AA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36F7DA0-E501-46AA-AAD4-80D8A4E612FB}" type="pres">
      <dgm:prSet presAssocID="{828A3688-F200-4F20-ADA7-001976C64AA5}" presName="cycle" presStyleCnt="0"/>
      <dgm:spPr/>
    </dgm:pt>
    <dgm:pt modelId="{AEBCC2BF-4F32-4FAB-A867-F9472AAD62F7}" type="pres">
      <dgm:prSet presAssocID="{828A3688-F200-4F20-ADA7-001976C64AA5}" presName="centerShape" presStyleCnt="0"/>
      <dgm:spPr/>
    </dgm:pt>
    <dgm:pt modelId="{E339E932-5D47-4738-BEFD-CD8BC6E2541C}" type="pres">
      <dgm:prSet presAssocID="{828A3688-F200-4F20-ADA7-001976C64AA5}" presName="connSite" presStyleLbl="node1" presStyleIdx="0" presStyleCnt="4"/>
      <dgm:spPr/>
    </dgm:pt>
    <dgm:pt modelId="{29C1B5C0-F4DE-476F-93BC-F3BDC35B282B}" type="pres">
      <dgm:prSet presAssocID="{828A3688-F200-4F20-ADA7-001976C64AA5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4D8E9564-413B-4859-9BF6-5C18F4AC3450}" type="pres">
      <dgm:prSet presAssocID="{22F8F14A-17B0-41CF-8C48-EDC48830851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51757C2-8E3F-48CC-B08B-B4B6D63B6905}" type="pres">
      <dgm:prSet presAssocID="{6FED1E4E-E604-448D-B8AC-0BBF1242047A}" presName="node" presStyleCnt="0"/>
      <dgm:spPr/>
    </dgm:pt>
    <dgm:pt modelId="{989301D0-39D1-46FD-B2A0-457DE67D3F68}" type="pres">
      <dgm:prSet presAssocID="{6FED1E4E-E604-448D-B8AC-0BBF1242047A}" presName="parentNode" presStyleLbl="node1" presStyleIdx="1" presStyleCnt="4" custLinFactNeighborX="-304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205CB-FA39-40EB-AA2D-F1F875059A22}" type="pres">
      <dgm:prSet presAssocID="{6FED1E4E-E604-448D-B8AC-0BBF1242047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7D68E-3633-4FF7-8D29-0974A0F66B5F}" type="pres">
      <dgm:prSet presAssocID="{B597D373-E9A1-4BC0-8E49-9B2B6E5DD51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911F27A-5B66-4D2D-BB63-C24759AAA1FD}" type="pres">
      <dgm:prSet presAssocID="{8861D0E0-10E3-43EB-B35F-55436ED3FF2D}" presName="node" presStyleCnt="0"/>
      <dgm:spPr/>
    </dgm:pt>
    <dgm:pt modelId="{E14E9360-654A-4D32-8B23-CA0D8057C30C}" type="pres">
      <dgm:prSet presAssocID="{8861D0E0-10E3-43EB-B35F-55436ED3FF2D}" presName="parentNode" presStyleLbl="node1" presStyleIdx="2" presStyleCnt="4" custLinFactNeighborX="27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FD92C-E822-493D-8393-606C8B326599}" type="pres">
      <dgm:prSet presAssocID="{8861D0E0-10E3-43EB-B35F-55436ED3FF2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3CC49-8588-46E9-B0C8-421274506826}" type="pres">
      <dgm:prSet presAssocID="{8515D2A5-F00C-4C61-BDC0-2DF35E0CAEA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1EABC2B-34CE-41FE-BB0B-C8CEB338B945}" type="pres">
      <dgm:prSet presAssocID="{54B19DE0-68F1-4621-B32B-103268848C67}" presName="node" presStyleCnt="0"/>
      <dgm:spPr/>
    </dgm:pt>
    <dgm:pt modelId="{1EB8E71D-6969-4FED-AB0D-F67C32921270}" type="pres">
      <dgm:prSet presAssocID="{54B19DE0-68F1-4621-B32B-103268848C67}" presName="parentNode" presStyleLbl="node1" presStyleIdx="3" presStyleCnt="4" custLinFactNeighborX="-228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CE8E2-2BF8-4BF0-A5E8-492B23504705}" type="pres">
      <dgm:prSet presAssocID="{54B19DE0-68F1-4621-B32B-103268848C6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D1461-5CFC-463A-9D2C-3EE2332B3686}" type="presOf" srcId="{22F8F14A-17B0-41CF-8C48-EDC48830851C}" destId="{4D8E9564-413B-4859-9BF6-5C18F4AC3450}" srcOrd="0" destOrd="0" presId="urn:microsoft.com/office/officeart/2005/8/layout/radial2"/>
    <dgm:cxn modelId="{BE71DBD6-377E-4695-AEDF-DD325F31215C}" srcId="{828A3688-F200-4F20-ADA7-001976C64AA5}" destId="{6FED1E4E-E604-448D-B8AC-0BBF1242047A}" srcOrd="0" destOrd="0" parTransId="{22F8F14A-17B0-41CF-8C48-EDC48830851C}" sibTransId="{02495F3D-6412-4208-8F96-6D7F9EAC7FB6}"/>
    <dgm:cxn modelId="{78C34AE7-FA1F-43AA-BD19-25B54F0DF7EE}" srcId="{828A3688-F200-4F20-ADA7-001976C64AA5}" destId="{8861D0E0-10E3-43EB-B35F-55436ED3FF2D}" srcOrd="1" destOrd="0" parTransId="{B597D373-E9A1-4BC0-8E49-9B2B6E5DD515}" sibTransId="{CAB5039C-D334-453D-A719-E89540A65362}"/>
    <dgm:cxn modelId="{090EE3E3-C359-4E54-B472-3D39894689D8}" type="presOf" srcId="{6FED1E4E-E604-448D-B8AC-0BBF1242047A}" destId="{989301D0-39D1-46FD-B2A0-457DE67D3F68}" srcOrd="0" destOrd="0" presId="urn:microsoft.com/office/officeart/2005/8/layout/radial2"/>
    <dgm:cxn modelId="{D1231EC4-7754-4AEB-B27C-868F73B73FD0}" type="presOf" srcId="{8515D2A5-F00C-4C61-BDC0-2DF35E0CAEA4}" destId="{43C3CC49-8588-46E9-B0C8-421274506826}" srcOrd="0" destOrd="0" presId="urn:microsoft.com/office/officeart/2005/8/layout/radial2"/>
    <dgm:cxn modelId="{BB8ED5C5-14A5-49AB-9587-2B069FEC2812}" type="presOf" srcId="{B597D373-E9A1-4BC0-8E49-9B2B6E5DD515}" destId="{03D7D68E-3633-4FF7-8D29-0974A0F66B5F}" srcOrd="0" destOrd="0" presId="urn:microsoft.com/office/officeart/2005/8/layout/radial2"/>
    <dgm:cxn modelId="{40500A3E-2C71-4EF6-9168-E569846C28F2}" type="presOf" srcId="{8861D0E0-10E3-43EB-B35F-55436ED3FF2D}" destId="{E14E9360-654A-4D32-8B23-CA0D8057C30C}" srcOrd="0" destOrd="0" presId="urn:microsoft.com/office/officeart/2005/8/layout/radial2"/>
    <dgm:cxn modelId="{F976360F-9012-41BB-A00E-2EDDAA64F963}" srcId="{828A3688-F200-4F20-ADA7-001976C64AA5}" destId="{54B19DE0-68F1-4621-B32B-103268848C67}" srcOrd="2" destOrd="0" parTransId="{8515D2A5-F00C-4C61-BDC0-2DF35E0CAEA4}" sibTransId="{0E6E39FC-B888-44FF-9CF5-F60723A7062F}"/>
    <dgm:cxn modelId="{8FB57FB7-D43A-4499-A84A-A0A22CD87B46}" type="presOf" srcId="{54B19DE0-68F1-4621-B32B-103268848C67}" destId="{1EB8E71D-6969-4FED-AB0D-F67C32921270}" srcOrd="0" destOrd="0" presId="urn:microsoft.com/office/officeart/2005/8/layout/radial2"/>
    <dgm:cxn modelId="{46BEA9A6-8D99-4F5A-9569-EAA1720B2834}" type="presOf" srcId="{828A3688-F200-4F20-ADA7-001976C64AA5}" destId="{EE6AE3E5-CFE0-4621-AE18-FEACEB678C31}" srcOrd="0" destOrd="0" presId="urn:microsoft.com/office/officeart/2005/8/layout/radial2"/>
    <dgm:cxn modelId="{7B25FB92-5C0F-4B85-93C9-F6C28B29FCC9}" type="presParOf" srcId="{EE6AE3E5-CFE0-4621-AE18-FEACEB678C31}" destId="{736F7DA0-E501-46AA-AAD4-80D8A4E612FB}" srcOrd="0" destOrd="0" presId="urn:microsoft.com/office/officeart/2005/8/layout/radial2"/>
    <dgm:cxn modelId="{D5B3334B-E193-4073-AFE3-A1B9EEDADB2D}" type="presParOf" srcId="{736F7DA0-E501-46AA-AAD4-80D8A4E612FB}" destId="{AEBCC2BF-4F32-4FAB-A867-F9472AAD62F7}" srcOrd="0" destOrd="0" presId="urn:microsoft.com/office/officeart/2005/8/layout/radial2"/>
    <dgm:cxn modelId="{22227F14-617D-493E-949F-C7DE96729961}" type="presParOf" srcId="{AEBCC2BF-4F32-4FAB-A867-F9472AAD62F7}" destId="{E339E932-5D47-4738-BEFD-CD8BC6E2541C}" srcOrd="0" destOrd="0" presId="urn:microsoft.com/office/officeart/2005/8/layout/radial2"/>
    <dgm:cxn modelId="{508CD23A-D708-467C-8C39-9E3BFD1C53FE}" type="presParOf" srcId="{AEBCC2BF-4F32-4FAB-A867-F9472AAD62F7}" destId="{29C1B5C0-F4DE-476F-93BC-F3BDC35B282B}" srcOrd="1" destOrd="0" presId="urn:microsoft.com/office/officeart/2005/8/layout/radial2"/>
    <dgm:cxn modelId="{2891CC51-DED7-4F3C-811A-FCEBC1E9A084}" type="presParOf" srcId="{736F7DA0-E501-46AA-AAD4-80D8A4E612FB}" destId="{4D8E9564-413B-4859-9BF6-5C18F4AC3450}" srcOrd="1" destOrd="0" presId="urn:microsoft.com/office/officeart/2005/8/layout/radial2"/>
    <dgm:cxn modelId="{973C3ABF-4A71-4AED-970C-FA3F65C2468D}" type="presParOf" srcId="{736F7DA0-E501-46AA-AAD4-80D8A4E612FB}" destId="{251757C2-8E3F-48CC-B08B-B4B6D63B6905}" srcOrd="2" destOrd="0" presId="urn:microsoft.com/office/officeart/2005/8/layout/radial2"/>
    <dgm:cxn modelId="{B6F3797E-4212-483E-841F-F93E5A660182}" type="presParOf" srcId="{251757C2-8E3F-48CC-B08B-B4B6D63B6905}" destId="{989301D0-39D1-46FD-B2A0-457DE67D3F68}" srcOrd="0" destOrd="0" presId="urn:microsoft.com/office/officeart/2005/8/layout/radial2"/>
    <dgm:cxn modelId="{7CF8E3C5-F8E3-4642-8437-E103783B45DA}" type="presParOf" srcId="{251757C2-8E3F-48CC-B08B-B4B6D63B6905}" destId="{328205CB-FA39-40EB-AA2D-F1F875059A22}" srcOrd="1" destOrd="0" presId="urn:microsoft.com/office/officeart/2005/8/layout/radial2"/>
    <dgm:cxn modelId="{69EFA74C-1D55-4229-8E20-EFA422B9D52C}" type="presParOf" srcId="{736F7DA0-E501-46AA-AAD4-80D8A4E612FB}" destId="{03D7D68E-3633-4FF7-8D29-0974A0F66B5F}" srcOrd="3" destOrd="0" presId="urn:microsoft.com/office/officeart/2005/8/layout/radial2"/>
    <dgm:cxn modelId="{82CB2B4C-609E-4291-8FFC-10B98EBEBA94}" type="presParOf" srcId="{736F7DA0-E501-46AA-AAD4-80D8A4E612FB}" destId="{F911F27A-5B66-4D2D-BB63-C24759AAA1FD}" srcOrd="4" destOrd="0" presId="urn:microsoft.com/office/officeart/2005/8/layout/radial2"/>
    <dgm:cxn modelId="{7632FDEC-AB67-4609-B7FA-4D020A586AE7}" type="presParOf" srcId="{F911F27A-5B66-4D2D-BB63-C24759AAA1FD}" destId="{E14E9360-654A-4D32-8B23-CA0D8057C30C}" srcOrd="0" destOrd="0" presId="urn:microsoft.com/office/officeart/2005/8/layout/radial2"/>
    <dgm:cxn modelId="{257052F2-2D11-4F03-8F85-FC850A0FD9C2}" type="presParOf" srcId="{F911F27A-5B66-4D2D-BB63-C24759AAA1FD}" destId="{205FD92C-E822-493D-8393-606C8B326599}" srcOrd="1" destOrd="0" presId="urn:microsoft.com/office/officeart/2005/8/layout/radial2"/>
    <dgm:cxn modelId="{2D036C61-FAFA-489D-9579-0A0C1339AAAB}" type="presParOf" srcId="{736F7DA0-E501-46AA-AAD4-80D8A4E612FB}" destId="{43C3CC49-8588-46E9-B0C8-421274506826}" srcOrd="5" destOrd="0" presId="urn:microsoft.com/office/officeart/2005/8/layout/radial2"/>
    <dgm:cxn modelId="{1F5F95A0-3692-4CB5-B6CE-908B60DA9E79}" type="presParOf" srcId="{736F7DA0-E501-46AA-AAD4-80D8A4E612FB}" destId="{21EABC2B-34CE-41FE-BB0B-C8CEB338B945}" srcOrd="6" destOrd="0" presId="urn:microsoft.com/office/officeart/2005/8/layout/radial2"/>
    <dgm:cxn modelId="{E9C357C6-3053-4AE6-9A46-B3D9EE2E39C8}" type="presParOf" srcId="{21EABC2B-34CE-41FE-BB0B-C8CEB338B945}" destId="{1EB8E71D-6969-4FED-AB0D-F67C32921270}" srcOrd="0" destOrd="0" presId="urn:microsoft.com/office/officeart/2005/8/layout/radial2"/>
    <dgm:cxn modelId="{5A4E5A74-B45D-467F-896E-A82FB3B26DD8}" type="presParOf" srcId="{21EABC2B-34CE-41FE-BB0B-C8CEB338B945}" destId="{0B3CE8E2-2BF8-4BF0-A5E8-492B2350470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42AC6-B57D-40F2-8E22-749A5F46B521}" type="doc">
      <dgm:prSet loTypeId="urn:microsoft.com/office/officeart/2005/8/layout/bProcess3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5706198-403C-47CE-B8E9-B819B17E6E82}">
      <dgm:prSet phldrT="[Text]" custT="1"/>
      <dgm:spPr/>
      <dgm:t>
        <a:bodyPr/>
        <a:lstStyle/>
        <a:p>
          <a:r>
            <a:rPr lang="en-US" sz="1600" dirty="0" smtClean="0"/>
            <a:t>Organize a Cross-Functional Team</a:t>
          </a:r>
          <a:endParaRPr lang="en-US" sz="1600" dirty="0"/>
        </a:p>
      </dgm:t>
    </dgm:pt>
    <dgm:pt modelId="{3DB617C8-AE2F-4776-A061-40F9BAE5A83C}" type="parTrans" cxnId="{5609D51C-B169-47A5-8119-22F9A1C33D65}">
      <dgm:prSet/>
      <dgm:spPr/>
      <dgm:t>
        <a:bodyPr/>
        <a:lstStyle/>
        <a:p>
          <a:endParaRPr lang="en-US" sz="1600"/>
        </a:p>
      </dgm:t>
    </dgm:pt>
    <dgm:pt modelId="{3A597A4E-1832-4248-B351-20CC45922FE9}" type="sibTrans" cxnId="{5609D51C-B169-47A5-8119-22F9A1C33D65}">
      <dgm:prSet custT="1"/>
      <dgm:spPr/>
      <dgm:t>
        <a:bodyPr/>
        <a:lstStyle/>
        <a:p>
          <a:endParaRPr lang="en-US" sz="1600" dirty="0"/>
        </a:p>
      </dgm:t>
    </dgm:pt>
    <dgm:pt modelId="{F8581439-E9A5-40A8-8FCA-0B2F4087B726}">
      <dgm:prSet custT="1"/>
      <dgm:spPr/>
      <dgm:t>
        <a:bodyPr/>
        <a:lstStyle/>
        <a:p>
          <a:r>
            <a:rPr lang="en-US" sz="1600" dirty="0" smtClean="0"/>
            <a:t>Review Elements Against FIDS</a:t>
          </a:r>
          <a:endParaRPr lang="en-US" sz="1600" dirty="0"/>
        </a:p>
      </dgm:t>
    </dgm:pt>
    <dgm:pt modelId="{15FC31BC-7984-4697-8EBD-3C73B53DAA22}" type="parTrans" cxnId="{59F4D97A-BBF4-4C9F-AAE7-7D81A37B3FF7}">
      <dgm:prSet/>
      <dgm:spPr/>
      <dgm:t>
        <a:bodyPr/>
        <a:lstStyle/>
        <a:p>
          <a:endParaRPr lang="en-US" sz="1600"/>
        </a:p>
      </dgm:t>
    </dgm:pt>
    <dgm:pt modelId="{340A47F9-B1FE-4528-ABB4-2B4EDE6D9136}" type="sibTrans" cxnId="{59F4D97A-BBF4-4C9F-AAE7-7D81A37B3FF7}">
      <dgm:prSet custT="1"/>
      <dgm:spPr/>
      <dgm:t>
        <a:bodyPr/>
        <a:lstStyle/>
        <a:p>
          <a:endParaRPr lang="en-US" sz="1600" dirty="0"/>
        </a:p>
      </dgm:t>
    </dgm:pt>
    <dgm:pt modelId="{CD1830D6-1FF6-4F49-8392-67816B26ACE9}">
      <dgm:prSet custT="1"/>
      <dgm:spPr/>
      <dgm:t>
        <a:bodyPr/>
        <a:lstStyle/>
        <a:p>
          <a:r>
            <a:rPr lang="en-US" sz="1600" dirty="0" smtClean="0"/>
            <a:t>Inventory Data </a:t>
          </a:r>
          <a:endParaRPr lang="en-US" sz="1600" dirty="0"/>
        </a:p>
      </dgm:t>
    </dgm:pt>
    <dgm:pt modelId="{F259A694-7880-4C91-A9EB-B551715F3BE4}" type="parTrans" cxnId="{605E530E-C3EC-4733-9BF3-43A49AE8F40B}">
      <dgm:prSet/>
      <dgm:spPr/>
      <dgm:t>
        <a:bodyPr/>
        <a:lstStyle/>
        <a:p>
          <a:endParaRPr lang="en-US" sz="1600"/>
        </a:p>
      </dgm:t>
    </dgm:pt>
    <dgm:pt modelId="{7F94E537-89B5-4365-8679-6E30485906ED}" type="sibTrans" cxnId="{605E530E-C3EC-4733-9BF3-43A49AE8F40B}">
      <dgm:prSet custT="1"/>
      <dgm:spPr/>
      <dgm:t>
        <a:bodyPr/>
        <a:lstStyle/>
        <a:p>
          <a:endParaRPr lang="en-US" sz="1600" dirty="0"/>
        </a:p>
      </dgm:t>
    </dgm:pt>
    <dgm:pt modelId="{11A9D786-D2EB-45CE-9854-554D382E138B}">
      <dgm:prSet custT="1"/>
      <dgm:spPr/>
      <dgm:t>
        <a:bodyPr/>
        <a:lstStyle/>
        <a:p>
          <a:r>
            <a:rPr lang="en-US" sz="1600" dirty="0" smtClean="0"/>
            <a:t>Design Plans for GT&amp;C, Orders, Performance</a:t>
          </a:r>
          <a:endParaRPr lang="en-US" sz="1600" dirty="0"/>
        </a:p>
      </dgm:t>
    </dgm:pt>
    <dgm:pt modelId="{DDF9EEED-CDA7-4249-A955-1BCEFC0688A2}" type="parTrans" cxnId="{D31F3B76-0555-4A7F-936A-0595FDB34FBB}">
      <dgm:prSet/>
      <dgm:spPr/>
      <dgm:t>
        <a:bodyPr/>
        <a:lstStyle/>
        <a:p>
          <a:endParaRPr lang="en-US" sz="1600"/>
        </a:p>
      </dgm:t>
    </dgm:pt>
    <dgm:pt modelId="{A9F61BA8-3523-4F32-A3B0-0FAF36C7CF3D}" type="sibTrans" cxnId="{D31F3B76-0555-4A7F-936A-0595FDB34FBB}">
      <dgm:prSet custT="1"/>
      <dgm:spPr/>
      <dgm:t>
        <a:bodyPr/>
        <a:lstStyle/>
        <a:p>
          <a:endParaRPr lang="en-US" sz="1600" dirty="0"/>
        </a:p>
      </dgm:t>
    </dgm:pt>
    <dgm:pt modelId="{E2805E56-3E7A-4268-9B6F-54C907D7DD10}">
      <dgm:prSet custT="1"/>
      <dgm:spPr/>
      <dgm:t>
        <a:bodyPr/>
        <a:lstStyle/>
        <a:p>
          <a:r>
            <a:rPr lang="en-US" sz="1600" dirty="0" smtClean="0"/>
            <a:t>Perform Change Management </a:t>
          </a:r>
          <a:endParaRPr lang="en-US" sz="1600" dirty="0"/>
        </a:p>
      </dgm:t>
    </dgm:pt>
    <dgm:pt modelId="{B90967DF-B90C-40B9-9E9A-09B6DF90D09E}" type="parTrans" cxnId="{E8C947B9-8572-4476-B934-268E753EE661}">
      <dgm:prSet/>
      <dgm:spPr/>
      <dgm:t>
        <a:bodyPr/>
        <a:lstStyle/>
        <a:p>
          <a:endParaRPr lang="en-US" sz="1600"/>
        </a:p>
      </dgm:t>
    </dgm:pt>
    <dgm:pt modelId="{00D62FF8-70F2-400C-81AD-D8C67B63E30F}" type="sibTrans" cxnId="{E8C947B9-8572-4476-B934-268E753EE661}">
      <dgm:prSet custT="1"/>
      <dgm:spPr/>
      <dgm:t>
        <a:bodyPr/>
        <a:lstStyle/>
        <a:p>
          <a:endParaRPr lang="en-US" sz="1600" dirty="0"/>
        </a:p>
      </dgm:t>
    </dgm:pt>
    <dgm:pt modelId="{914F051F-4FED-473D-B87F-AC09E8602042}">
      <dgm:prSet custT="1"/>
      <dgm:spPr/>
      <dgm:t>
        <a:bodyPr/>
        <a:lstStyle/>
        <a:p>
          <a:r>
            <a:rPr lang="en-US" sz="1600" dirty="0" smtClean="0"/>
            <a:t>Update Systems </a:t>
          </a:r>
          <a:endParaRPr lang="en-US" sz="1600" dirty="0"/>
        </a:p>
      </dgm:t>
    </dgm:pt>
    <dgm:pt modelId="{344BDDD8-0E0D-42D8-B660-6651370FE50F}" type="parTrans" cxnId="{BE21E712-7565-417A-A426-959F6EB16819}">
      <dgm:prSet/>
      <dgm:spPr/>
      <dgm:t>
        <a:bodyPr/>
        <a:lstStyle/>
        <a:p>
          <a:endParaRPr lang="en-US" sz="1600"/>
        </a:p>
      </dgm:t>
    </dgm:pt>
    <dgm:pt modelId="{B6AC9718-ACD5-410A-B9CC-C98176C31179}" type="sibTrans" cxnId="{BE21E712-7565-417A-A426-959F6EB16819}">
      <dgm:prSet custT="1"/>
      <dgm:spPr/>
      <dgm:t>
        <a:bodyPr/>
        <a:lstStyle/>
        <a:p>
          <a:endParaRPr lang="en-US" sz="1600" dirty="0"/>
        </a:p>
      </dgm:t>
    </dgm:pt>
    <dgm:pt modelId="{954E5A0A-AA15-42B5-BC00-3E4ACA858236}">
      <dgm:prSet custT="1"/>
      <dgm:spPr/>
      <dgm:t>
        <a:bodyPr/>
        <a:lstStyle/>
        <a:p>
          <a:r>
            <a:rPr lang="en-US" sz="1600" dirty="0" smtClean="0"/>
            <a:t>Test Systems</a:t>
          </a:r>
          <a:endParaRPr lang="en-US" sz="1600" dirty="0"/>
        </a:p>
      </dgm:t>
    </dgm:pt>
    <dgm:pt modelId="{374162F2-BE1A-42C1-B0CB-F981B1C7EC7A}" type="parTrans" cxnId="{0627B828-23E1-4E55-A565-E1F41389B7BC}">
      <dgm:prSet/>
      <dgm:spPr/>
      <dgm:t>
        <a:bodyPr/>
        <a:lstStyle/>
        <a:p>
          <a:endParaRPr lang="en-US" sz="1600"/>
        </a:p>
      </dgm:t>
    </dgm:pt>
    <dgm:pt modelId="{E1EF0D10-336D-4B0D-A50D-AEF567AE72C1}" type="sibTrans" cxnId="{0627B828-23E1-4E55-A565-E1F41389B7BC}">
      <dgm:prSet custT="1"/>
      <dgm:spPr/>
      <dgm:t>
        <a:bodyPr/>
        <a:lstStyle/>
        <a:p>
          <a:endParaRPr lang="en-US" sz="1600" dirty="0"/>
        </a:p>
      </dgm:t>
    </dgm:pt>
    <dgm:pt modelId="{308C2881-E373-41D9-90E7-B30C16120E13}">
      <dgm:prSet custT="1"/>
      <dgm:spPr/>
      <dgm:t>
        <a:bodyPr/>
        <a:lstStyle/>
        <a:p>
          <a:r>
            <a:rPr lang="en-US" sz="1600" dirty="0" smtClean="0"/>
            <a:t>Process Transactions</a:t>
          </a:r>
          <a:endParaRPr lang="en-US" sz="1600" dirty="0"/>
        </a:p>
      </dgm:t>
    </dgm:pt>
    <dgm:pt modelId="{B7C820FC-F2FF-4ACC-B2B8-32B1F1E1D1B0}" type="parTrans" cxnId="{55FA9F99-974B-44E1-8C5D-9EA9D693D517}">
      <dgm:prSet/>
      <dgm:spPr/>
      <dgm:t>
        <a:bodyPr/>
        <a:lstStyle/>
        <a:p>
          <a:endParaRPr lang="en-US" sz="1600"/>
        </a:p>
      </dgm:t>
    </dgm:pt>
    <dgm:pt modelId="{31C227BD-6DFE-446A-9BE7-154A1A248077}" type="sibTrans" cxnId="{55FA9F99-974B-44E1-8C5D-9EA9D693D517}">
      <dgm:prSet/>
      <dgm:spPr/>
      <dgm:t>
        <a:bodyPr/>
        <a:lstStyle/>
        <a:p>
          <a:endParaRPr lang="en-US" sz="1600"/>
        </a:p>
      </dgm:t>
    </dgm:pt>
    <dgm:pt modelId="{444A30EF-B211-42B0-99F3-8DF7D3BE4368}" type="pres">
      <dgm:prSet presAssocID="{7D242AC6-B57D-40F2-8E22-749A5F46B5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4B4ED-EF98-4873-A22C-BB5D0584CF6C}" type="pres">
      <dgm:prSet presAssocID="{35706198-403C-47CE-B8E9-B819B17E6E8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286CB-0101-4059-AF57-388974E8AB61}" type="pres">
      <dgm:prSet presAssocID="{3A597A4E-1832-4248-B351-20CC45922FE9}" presName="sibTrans" presStyleLbl="sibTrans1D1" presStyleIdx="0" presStyleCnt="7"/>
      <dgm:spPr/>
      <dgm:t>
        <a:bodyPr/>
        <a:lstStyle/>
        <a:p>
          <a:endParaRPr lang="en-US"/>
        </a:p>
      </dgm:t>
    </dgm:pt>
    <dgm:pt modelId="{90BA7BD2-89AB-42B5-9314-085ABCC6990D}" type="pres">
      <dgm:prSet presAssocID="{3A597A4E-1832-4248-B351-20CC45922FE9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FF3D97BF-8B01-45B7-8D1D-66E490ECFC5A}" type="pres">
      <dgm:prSet presAssocID="{F8581439-E9A5-40A8-8FCA-0B2F4087B72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F3891-273D-4E19-9FCA-E26319223156}" type="pres">
      <dgm:prSet presAssocID="{340A47F9-B1FE-4528-ABB4-2B4EDE6D913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27A5DE8-D814-47AE-8CE1-B131F1BB08D1}" type="pres">
      <dgm:prSet presAssocID="{340A47F9-B1FE-4528-ABB4-2B4EDE6D9136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0CC64FA8-3D90-4F17-83FE-2DA41DDD9409}" type="pres">
      <dgm:prSet presAssocID="{CD1830D6-1FF6-4F49-8392-67816B26ACE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8FED7-CD87-418B-96CD-8544A518337D}" type="pres">
      <dgm:prSet presAssocID="{7F94E537-89B5-4365-8679-6E30485906ED}" presName="sibTrans" presStyleLbl="sibTrans1D1" presStyleIdx="2" presStyleCnt="7"/>
      <dgm:spPr/>
      <dgm:t>
        <a:bodyPr/>
        <a:lstStyle/>
        <a:p>
          <a:endParaRPr lang="en-US"/>
        </a:p>
      </dgm:t>
    </dgm:pt>
    <dgm:pt modelId="{F3D66668-791A-473F-AFAB-BFE834141520}" type="pres">
      <dgm:prSet presAssocID="{7F94E537-89B5-4365-8679-6E30485906ED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4910D3E6-B3F1-48C0-801F-5238ABAC07AC}" type="pres">
      <dgm:prSet presAssocID="{11A9D786-D2EB-45CE-9854-554D382E138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0DC02-9EF0-49FB-A82A-0D02B6CB34B2}" type="pres">
      <dgm:prSet presAssocID="{A9F61BA8-3523-4F32-A3B0-0FAF36C7CF3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11DA6EC5-50AD-465F-B30E-548C1CF2E4CA}" type="pres">
      <dgm:prSet presAssocID="{A9F61BA8-3523-4F32-A3B0-0FAF36C7CF3D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14AA769C-BDDE-4015-9233-21246E822154}" type="pres">
      <dgm:prSet presAssocID="{E2805E56-3E7A-4268-9B6F-54C907D7DD1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BDAEF-4C18-47BE-B577-993863AE2AFE}" type="pres">
      <dgm:prSet presAssocID="{00D62FF8-70F2-400C-81AD-D8C67B63E30F}" presName="sibTrans" presStyleLbl="sibTrans1D1" presStyleIdx="4" presStyleCnt="7"/>
      <dgm:spPr/>
      <dgm:t>
        <a:bodyPr/>
        <a:lstStyle/>
        <a:p>
          <a:endParaRPr lang="en-US"/>
        </a:p>
      </dgm:t>
    </dgm:pt>
    <dgm:pt modelId="{CBFEB649-FE97-4B65-8DE9-0456CB0CF8A1}" type="pres">
      <dgm:prSet presAssocID="{00D62FF8-70F2-400C-81AD-D8C67B63E30F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014321A3-0168-440F-B5F0-A5C88FA43FB1}" type="pres">
      <dgm:prSet presAssocID="{914F051F-4FED-473D-B87F-AC09E860204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6006-9B3F-4E4D-8E0B-0A756CB7A80C}" type="pres">
      <dgm:prSet presAssocID="{B6AC9718-ACD5-410A-B9CC-C98176C31179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258CF9B-519D-4E00-9FD0-C4C161F054B8}" type="pres">
      <dgm:prSet presAssocID="{B6AC9718-ACD5-410A-B9CC-C98176C31179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4EA71D79-4A29-4BF9-83D1-B674711894B8}" type="pres">
      <dgm:prSet presAssocID="{954E5A0A-AA15-42B5-BC00-3E4ACA85823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921C4-9A33-4439-BED1-720447CE53F1}" type="pres">
      <dgm:prSet presAssocID="{E1EF0D10-336D-4B0D-A50D-AEF567AE72C1}" presName="sibTrans" presStyleLbl="sibTrans1D1" presStyleIdx="6" presStyleCnt="7"/>
      <dgm:spPr/>
      <dgm:t>
        <a:bodyPr/>
        <a:lstStyle/>
        <a:p>
          <a:endParaRPr lang="en-US"/>
        </a:p>
      </dgm:t>
    </dgm:pt>
    <dgm:pt modelId="{46851E7E-21E5-4059-8DFB-C206DDF1A189}" type="pres">
      <dgm:prSet presAssocID="{E1EF0D10-336D-4B0D-A50D-AEF567AE72C1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DDA7862B-F8AF-4455-93C2-82A8C0E520A8}" type="pres">
      <dgm:prSet presAssocID="{308C2881-E373-41D9-90E7-B30C16120E1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2277F-2FC8-4033-8F22-589986C4F7A2}" type="presOf" srcId="{7D242AC6-B57D-40F2-8E22-749A5F46B521}" destId="{444A30EF-B211-42B0-99F3-8DF7D3BE4368}" srcOrd="0" destOrd="0" presId="urn:microsoft.com/office/officeart/2005/8/layout/bProcess3"/>
    <dgm:cxn modelId="{82EB44C0-30C1-43D0-9F70-843F256ECF24}" type="presOf" srcId="{340A47F9-B1FE-4528-ABB4-2B4EDE6D9136}" destId="{8C9F3891-273D-4E19-9FCA-E26319223156}" srcOrd="0" destOrd="0" presId="urn:microsoft.com/office/officeart/2005/8/layout/bProcess3"/>
    <dgm:cxn modelId="{5609D51C-B169-47A5-8119-22F9A1C33D65}" srcId="{7D242AC6-B57D-40F2-8E22-749A5F46B521}" destId="{35706198-403C-47CE-B8E9-B819B17E6E82}" srcOrd="0" destOrd="0" parTransId="{3DB617C8-AE2F-4776-A061-40F9BAE5A83C}" sibTransId="{3A597A4E-1832-4248-B351-20CC45922FE9}"/>
    <dgm:cxn modelId="{D31F3B76-0555-4A7F-936A-0595FDB34FBB}" srcId="{7D242AC6-B57D-40F2-8E22-749A5F46B521}" destId="{11A9D786-D2EB-45CE-9854-554D382E138B}" srcOrd="3" destOrd="0" parTransId="{DDF9EEED-CDA7-4249-A955-1BCEFC0688A2}" sibTransId="{A9F61BA8-3523-4F32-A3B0-0FAF36C7CF3D}"/>
    <dgm:cxn modelId="{D6943A8A-7ADA-4F53-A37F-C7B66628F36F}" type="presOf" srcId="{E1EF0D10-336D-4B0D-A50D-AEF567AE72C1}" destId="{46851E7E-21E5-4059-8DFB-C206DDF1A189}" srcOrd="1" destOrd="0" presId="urn:microsoft.com/office/officeart/2005/8/layout/bProcess3"/>
    <dgm:cxn modelId="{0818C8AF-DA51-42E6-8A94-5276DE5D4AD7}" type="presOf" srcId="{3A597A4E-1832-4248-B351-20CC45922FE9}" destId="{D43286CB-0101-4059-AF57-388974E8AB61}" srcOrd="0" destOrd="0" presId="urn:microsoft.com/office/officeart/2005/8/layout/bProcess3"/>
    <dgm:cxn modelId="{59F4D97A-BBF4-4C9F-AAE7-7D81A37B3FF7}" srcId="{7D242AC6-B57D-40F2-8E22-749A5F46B521}" destId="{F8581439-E9A5-40A8-8FCA-0B2F4087B726}" srcOrd="1" destOrd="0" parTransId="{15FC31BC-7984-4697-8EBD-3C73B53DAA22}" sibTransId="{340A47F9-B1FE-4528-ABB4-2B4EDE6D9136}"/>
    <dgm:cxn modelId="{C2921A83-05D9-4EFA-B604-22339C341513}" type="presOf" srcId="{11A9D786-D2EB-45CE-9854-554D382E138B}" destId="{4910D3E6-B3F1-48C0-801F-5238ABAC07AC}" srcOrd="0" destOrd="0" presId="urn:microsoft.com/office/officeart/2005/8/layout/bProcess3"/>
    <dgm:cxn modelId="{46908872-6239-449C-B2C2-965ECBF55975}" type="presOf" srcId="{CD1830D6-1FF6-4F49-8392-67816B26ACE9}" destId="{0CC64FA8-3D90-4F17-83FE-2DA41DDD9409}" srcOrd="0" destOrd="0" presId="urn:microsoft.com/office/officeart/2005/8/layout/bProcess3"/>
    <dgm:cxn modelId="{367E7897-1EF3-4DB7-8D63-83F6C89570F9}" type="presOf" srcId="{7F94E537-89B5-4365-8679-6E30485906ED}" destId="{F3D66668-791A-473F-AFAB-BFE834141520}" srcOrd="1" destOrd="0" presId="urn:microsoft.com/office/officeart/2005/8/layout/bProcess3"/>
    <dgm:cxn modelId="{8B20AAF7-981F-4C3F-BF94-DC4314AA5B5B}" type="presOf" srcId="{954E5A0A-AA15-42B5-BC00-3E4ACA858236}" destId="{4EA71D79-4A29-4BF9-83D1-B674711894B8}" srcOrd="0" destOrd="0" presId="urn:microsoft.com/office/officeart/2005/8/layout/bProcess3"/>
    <dgm:cxn modelId="{B70A476B-D8C6-46B3-83A0-904D0C008919}" type="presOf" srcId="{A9F61BA8-3523-4F32-A3B0-0FAF36C7CF3D}" destId="{11DA6EC5-50AD-465F-B30E-548C1CF2E4CA}" srcOrd="1" destOrd="0" presId="urn:microsoft.com/office/officeart/2005/8/layout/bProcess3"/>
    <dgm:cxn modelId="{C823FF98-32C4-4EA0-A7C5-CFE117D203E2}" type="presOf" srcId="{340A47F9-B1FE-4528-ABB4-2B4EDE6D9136}" destId="{B27A5DE8-D814-47AE-8CE1-B131F1BB08D1}" srcOrd="1" destOrd="0" presId="urn:microsoft.com/office/officeart/2005/8/layout/bProcess3"/>
    <dgm:cxn modelId="{55FA9F99-974B-44E1-8C5D-9EA9D693D517}" srcId="{7D242AC6-B57D-40F2-8E22-749A5F46B521}" destId="{308C2881-E373-41D9-90E7-B30C16120E13}" srcOrd="7" destOrd="0" parTransId="{B7C820FC-F2FF-4ACC-B2B8-32B1F1E1D1B0}" sibTransId="{31C227BD-6DFE-446A-9BE7-154A1A248077}"/>
    <dgm:cxn modelId="{9C71DEC7-D1F2-42EE-8366-9746A1C2D37C}" type="presOf" srcId="{F8581439-E9A5-40A8-8FCA-0B2F4087B726}" destId="{FF3D97BF-8B01-45B7-8D1D-66E490ECFC5A}" srcOrd="0" destOrd="0" presId="urn:microsoft.com/office/officeart/2005/8/layout/bProcess3"/>
    <dgm:cxn modelId="{C8521397-A37A-417D-98F5-10F824F7F503}" type="presOf" srcId="{3A597A4E-1832-4248-B351-20CC45922FE9}" destId="{90BA7BD2-89AB-42B5-9314-085ABCC6990D}" srcOrd="1" destOrd="0" presId="urn:microsoft.com/office/officeart/2005/8/layout/bProcess3"/>
    <dgm:cxn modelId="{ED6F3CCE-D429-4D9A-9CF8-C6214F874999}" type="presOf" srcId="{35706198-403C-47CE-B8E9-B819B17E6E82}" destId="{D364B4ED-EF98-4873-A22C-BB5D0584CF6C}" srcOrd="0" destOrd="0" presId="urn:microsoft.com/office/officeart/2005/8/layout/bProcess3"/>
    <dgm:cxn modelId="{E5E370D9-B236-4062-983E-546B849A2C28}" type="presOf" srcId="{E2805E56-3E7A-4268-9B6F-54C907D7DD10}" destId="{14AA769C-BDDE-4015-9233-21246E822154}" srcOrd="0" destOrd="0" presId="urn:microsoft.com/office/officeart/2005/8/layout/bProcess3"/>
    <dgm:cxn modelId="{0627B828-23E1-4E55-A565-E1F41389B7BC}" srcId="{7D242AC6-B57D-40F2-8E22-749A5F46B521}" destId="{954E5A0A-AA15-42B5-BC00-3E4ACA858236}" srcOrd="6" destOrd="0" parTransId="{374162F2-BE1A-42C1-B0CB-F981B1C7EC7A}" sibTransId="{E1EF0D10-336D-4B0D-A50D-AEF567AE72C1}"/>
    <dgm:cxn modelId="{1CE1FE18-82BE-4732-88B8-C765F1C5A9F0}" type="presOf" srcId="{B6AC9718-ACD5-410A-B9CC-C98176C31179}" destId="{458A6006-9B3F-4E4D-8E0B-0A756CB7A80C}" srcOrd="0" destOrd="0" presId="urn:microsoft.com/office/officeart/2005/8/layout/bProcess3"/>
    <dgm:cxn modelId="{E8C947B9-8572-4476-B934-268E753EE661}" srcId="{7D242AC6-B57D-40F2-8E22-749A5F46B521}" destId="{E2805E56-3E7A-4268-9B6F-54C907D7DD10}" srcOrd="4" destOrd="0" parTransId="{B90967DF-B90C-40B9-9E9A-09B6DF90D09E}" sibTransId="{00D62FF8-70F2-400C-81AD-D8C67B63E30F}"/>
    <dgm:cxn modelId="{AD013DEB-4686-4BFD-848C-81CACC1DA627}" type="presOf" srcId="{7F94E537-89B5-4365-8679-6E30485906ED}" destId="{0628FED7-CD87-418B-96CD-8544A518337D}" srcOrd="0" destOrd="0" presId="urn:microsoft.com/office/officeart/2005/8/layout/bProcess3"/>
    <dgm:cxn modelId="{74A9C872-04AE-4764-A455-C996C4AFA116}" type="presOf" srcId="{914F051F-4FED-473D-B87F-AC09E8602042}" destId="{014321A3-0168-440F-B5F0-A5C88FA43FB1}" srcOrd="0" destOrd="0" presId="urn:microsoft.com/office/officeart/2005/8/layout/bProcess3"/>
    <dgm:cxn modelId="{196D9AED-84A1-4DB2-94AA-F94E8C9B1FE3}" type="presOf" srcId="{E1EF0D10-336D-4B0D-A50D-AEF567AE72C1}" destId="{444921C4-9A33-4439-BED1-720447CE53F1}" srcOrd="0" destOrd="0" presId="urn:microsoft.com/office/officeart/2005/8/layout/bProcess3"/>
    <dgm:cxn modelId="{7B9A64DE-7B16-4757-8025-91A371A3207A}" type="presOf" srcId="{308C2881-E373-41D9-90E7-B30C16120E13}" destId="{DDA7862B-F8AF-4455-93C2-82A8C0E520A8}" srcOrd="0" destOrd="0" presId="urn:microsoft.com/office/officeart/2005/8/layout/bProcess3"/>
    <dgm:cxn modelId="{7D023258-DF45-4432-9075-76040B9568D3}" type="presOf" srcId="{B6AC9718-ACD5-410A-B9CC-C98176C31179}" destId="{0258CF9B-519D-4E00-9FD0-C4C161F054B8}" srcOrd="1" destOrd="0" presId="urn:microsoft.com/office/officeart/2005/8/layout/bProcess3"/>
    <dgm:cxn modelId="{BE21E712-7565-417A-A426-959F6EB16819}" srcId="{7D242AC6-B57D-40F2-8E22-749A5F46B521}" destId="{914F051F-4FED-473D-B87F-AC09E8602042}" srcOrd="5" destOrd="0" parTransId="{344BDDD8-0E0D-42D8-B660-6651370FE50F}" sibTransId="{B6AC9718-ACD5-410A-B9CC-C98176C31179}"/>
    <dgm:cxn modelId="{63982594-D9F1-49D1-AA64-6A4126A9D7A9}" type="presOf" srcId="{00D62FF8-70F2-400C-81AD-D8C67B63E30F}" destId="{CBFEB649-FE97-4B65-8DE9-0456CB0CF8A1}" srcOrd="1" destOrd="0" presId="urn:microsoft.com/office/officeart/2005/8/layout/bProcess3"/>
    <dgm:cxn modelId="{1A5240A8-9A3F-4F8A-837B-051FD7C01577}" type="presOf" srcId="{A9F61BA8-3523-4F32-A3B0-0FAF36C7CF3D}" destId="{9930DC02-9EF0-49FB-A82A-0D02B6CB34B2}" srcOrd="0" destOrd="0" presId="urn:microsoft.com/office/officeart/2005/8/layout/bProcess3"/>
    <dgm:cxn modelId="{605E530E-C3EC-4733-9BF3-43A49AE8F40B}" srcId="{7D242AC6-B57D-40F2-8E22-749A5F46B521}" destId="{CD1830D6-1FF6-4F49-8392-67816B26ACE9}" srcOrd="2" destOrd="0" parTransId="{F259A694-7880-4C91-A9EB-B551715F3BE4}" sibTransId="{7F94E537-89B5-4365-8679-6E30485906ED}"/>
    <dgm:cxn modelId="{04D5920C-073A-48B5-A419-1FE92C265999}" type="presOf" srcId="{00D62FF8-70F2-400C-81AD-D8C67B63E30F}" destId="{50CBDAEF-4C18-47BE-B577-993863AE2AFE}" srcOrd="0" destOrd="0" presId="urn:microsoft.com/office/officeart/2005/8/layout/bProcess3"/>
    <dgm:cxn modelId="{BD3E03E6-7D1C-4007-B576-21A585F29DD8}" type="presParOf" srcId="{444A30EF-B211-42B0-99F3-8DF7D3BE4368}" destId="{D364B4ED-EF98-4873-A22C-BB5D0584CF6C}" srcOrd="0" destOrd="0" presId="urn:microsoft.com/office/officeart/2005/8/layout/bProcess3"/>
    <dgm:cxn modelId="{C6F92807-9748-4F4E-BC3E-9F4D5A3059E2}" type="presParOf" srcId="{444A30EF-B211-42B0-99F3-8DF7D3BE4368}" destId="{D43286CB-0101-4059-AF57-388974E8AB61}" srcOrd="1" destOrd="0" presId="urn:microsoft.com/office/officeart/2005/8/layout/bProcess3"/>
    <dgm:cxn modelId="{A87B5A17-3EE2-4265-8F8C-386AA60BFA76}" type="presParOf" srcId="{D43286CB-0101-4059-AF57-388974E8AB61}" destId="{90BA7BD2-89AB-42B5-9314-085ABCC6990D}" srcOrd="0" destOrd="0" presId="urn:microsoft.com/office/officeart/2005/8/layout/bProcess3"/>
    <dgm:cxn modelId="{02B8DA58-7C2D-484A-83F2-DAE326D9C341}" type="presParOf" srcId="{444A30EF-B211-42B0-99F3-8DF7D3BE4368}" destId="{FF3D97BF-8B01-45B7-8D1D-66E490ECFC5A}" srcOrd="2" destOrd="0" presId="urn:microsoft.com/office/officeart/2005/8/layout/bProcess3"/>
    <dgm:cxn modelId="{8EA57DB9-AD86-412B-A584-ADF5357E91E1}" type="presParOf" srcId="{444A30EF-B211-42B0-99F3-8DF7D3BE4368}" destId="{8C9F3891-273D-4E19-9FCA-E26319223156}" srcOrd="3" destOrd="0" presId="urn:microsoft.com/office/officeart/2005/8/layout/bProcess3"/>
    <dgm:cxn modelId="{45D2EAD6-B864-417F-81D8-413FBCD2EE2B}" type="presParOf" srcId="{8C9F3891-273D-4E19-9FCA-E26319223156}" destId="{B27A5DE8-D814-47AE-8CE1-B131F1BB08D1}" srcOrd="0" destOrd="0" presId="urn:microsoft.com/office/officeart/2005/8/layout/bProcess3"/>
    <dgm:cxn modelId="{133D8E01-840B-4C72-B576-AB2F4564246F}" type="presParOf" srcId="{444A30EF-B211-42B0-99F3-8DF7D3BE4368}" destId="{0CC64FA8-3D90-4F17-83FE-2DA41DDD9409}" srcOrd="4" destOrd="0" presId="urn:microsoft.com/office/officeart/2005/8/layout/bProcess3"/>
    <dgm:cxn modelId="{E742E2E0-EF54-4AAA-99D6-D52C59F4F379}" type="presParOf" srcId="{444A30EF-B211-42B0-99F3-8DF7D3BE4368}" destId="{0628FED7-CD87-418B-96CD-8544A518337D}" srcOrd="5" destOrd="0" presId="urn:microsoft.com/office/officeart/2005/8/layout/bProcess3"/>
    <dgm:cxn modelId="{03B3E649-C47B-4C6E-AD1E-F9FBF3392C4F}" type="presParOf" srcId="{0628FED7-CD87-418B-96CD-8544A518337D}" destId="{F3D66668-791A-473F-AFAB-BFE834141520}" srcOrd="0" destOrd="0" presId="urn:microsoft.com/office/officeart/2005/8/layout/bProcess3"/>
    <dgm:cxn modelId="{17D8D103-4068-4B6E-872E-8637F0D6DCEB}" type="presParOf" srcId="{444A30EF-B211-42B0-99F3-8DF7D3BE4368}" destId="{4910D3E6-B3F1-48C0-801F-5238ABAC07AC}" srcOrd="6" destOrd="0" presId="urn:microsoft.com/office/officeart/2005/8/layout/bProcess3"/>
    <dgm:cxn modelId="{5BF707BB-4BE4-4569-8395-F96C0FF11A9C}" type="presParOf" srcId="{444A30EF-B211-42B0-99F3-8DF7D3BE4368}" destId="{9930DC02-9EF0-49FB-A82A-0D02B6CB34B2}" srcOrd="7" destOrd="0" presId="urn:microsoft.com/office/officeart/2005/8/layout/bProcess3"/>
    <dgm:cxn modelId="{5B387E95-27E7-444E-A62C-FA7A41587C46}" type="presParOf" srcId="{9930DC02-9EF0-49FB-A82A-0D02B6CB34B2}" destId="{11DA6EC5-50AD-465F-B30E-548C1CF2E4CA}" srcOrd="0" destOrd="0" presId="urn:microsoft.com/office/officeart/2005/8/layout/bProcess3"/>
    <dgm:cxn modelId="{295F2A60-4176-4E46-AC55-1862F752745A}" type="presParOf" srcId="{444A30EF-B211-42B0-99F3-8DF7D3BE4368}" destId="{14AA769C-BDDE-4015-9233-21246E822154}" srcOrd="8" destOrd="0" presId="urn:microsoft.com/office/officeart/2005/8/layout/bProcess3"/>
    <dgm:cxn modelId="{0800E2C0-E045-4BBF-922B-B5EAE5ACBE4D}" type="presParOf" srcId="{444A30EF-B211-42B0-99F3-8DF7D3BE4368}" destId="{50CBDAEF-4C18-47BE-B577-993863AE2AFE}" srcOrd="9" destOrd="0" presId="urn:microsoft.com/office/officeart/2005/8/layout/bProcess3"/>
    <dgm:cxn modelId="{3D294A0E-B889-4AE8-82C3-562983639342}" type="presParOf" srcId="{50CBDAEF-4C18-47BE-B577-993863AE2AFE}" destId="{CBFEB649-FE97-4B65-8DE9-0456CB0CF8A1}" srcOrd="0" destOrd="0" presId="urn:microsoft.com/office/officeart/2005/8/layout/bProcess3"/>
    <dgm:cxn modelId="{A0BAF33A-91AE-4E4F-8530-E4F6FE2B8DF9}" type="presParOf" srcId="{444A30EF-B211-42B0-99F3-8DF7D3BE4368}" destId="{014321A3-0168-440F-B5F0-A5C88FA43FB1}" srcOrd="10" destOrd="0" presId="urn:microsoft.com/office/officeart/2005/8/layout/bProcess3"/>
    <dgm:cxn modelId="{04686B44-9789-48A2-A513-41A01E7C2843}" type="presParOf" srcId="{444A30EF-B211-42B0-99F3-8DF7D3BE4368}" destId="{458A6006-9B3F-4E4D-8E0B-0A756CB7A80C}" srcOrd="11" destOrd="0" presId="urn:microsoft.com/office/officeart/2005/8/layout/bProcess3"/>
    <dgm:cxn modelId="{F1BA5325-77BD-4443-AD02-AB5C394AD3D2}" type="presParOf" srcId="{458A6006-9B3F-4E4D-8E0B-0A756CB7A80C}" destId="{0258CF9B-519D-4E00-9FD0-C4C161F054B8}" srcOrd="0" destOrd="0" presId="urn:microsoft.com/office/officeart/2005/8/layout/bProcess3"/>
    <dgm:cxn modelId="{0B2BED31-8FBB-42AA-97F6-F8D8C7B14BCF}" type="presParOf" srcId="{444A30EF-B211-42B0-99F3-8DF7D3BE4368}" destId="{4EA71D79-4A29-4BF9-83D1-B674711894B8}" srcOrd="12" destOrd="0" presId="urn:microsoft.com/office/officeart/2005/8/layout/bProcess3"/>
    <dgm:cxn modelId="{3A908F87-65D8-433C-97EB-0514C62F66F4}" type="presParOf" srcId="{444A30EF-B211-42B0-99F3-8DF7D3BE4368}" destId="{444921C4-9A33-4439-BED1-720447CE53F1}" srcOrd="13" destOrd="0" presId="urn:microsoft.com/office/officeart/2005/8/layout/bProcess3"/>
    <dgm:cxn modelId="{C2DE9258-6C9D-476D-BA97-40812A69C405}" type="presParOf" srcId="{444921C4-9A33-4439-BED1-720447CE53F1}" destId="{46851E7E-21E5-4059-8DFB-C206DDF1A189}" srcOrd="0" destOrd="0" presId="urn:microsoft.com/office/officeart/2005/8/layout/bProcess3"/>
    <dgm:cxn modelId="{2A2569F3-1112-4643-A0CB-2DFF9AFA0A1D}" type="presParOf" srcId="{444A30EF-B211-42B0-99F3-8DF7D3BE4368}" destId="{DDA7862B-F8AF-4455-93C2-82A8C0E520A8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0E6F4-7ABE-4C96-8C39-496EA98E2A9B}" type="doc">
      <dgm:prSet loTypeId="urn:microsoft.com/office/officeart/2011/layout/RadialPictureList" loCatId="pictur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40E048D-152C-4253-9DB8-24551EE96747}">
      <dgm:prSet phldrT="[Text]"/>
      <dgm:spPr/>
      <dgm:t>
        <a:bodyPr/>
        <a:lstStyle/>
        <a:p>
          <a:r>
            <a:rPr lang="en-US" dirty="0" smtClean="0"/>
            <a:t>Onboarding Touchpoints</a:t>
          </a:r>
          <a:endParaRPr lang="en-US" dirty="0"/>
        </a:p>
      </dgm:t>
    </dgm:pt>
    <dgm:pt modelId="{49711BC8-3C96-4FDA-8ACB-01A32544CD46}" type="parTrans" cxnId="{59AE951E-716C-4CCA-9C57-35D9F5B5CB85}">
      <dgm:prSet/>
      <dgm:spPr/>
      <dgm:t>
        <a:bodyPr/>
        <a:lstStyle/>
        <a:p>
          <a:endParaRPr lang="en-US"/>
        </a:p>
      </dgm:t>
    </dgm:pt>
    <dgm:pt modelId="{49487BC4-FC25-44BD-A8DD-09C08EA7A7BE}" type="sibTrans" cxnId="{59AE951E-716C-4CCA-9C57-35D9F5B5CB85}">
      <dgm:prSet/>
      <dgm:spPr/>
      <dgm:t>
        <a:bodyPr/>
        <a:lstStyle/>
        <a:p>
          <a:endParaRPr lang="en-US"/>
        </a:p>
      </dgm:t>
    </dgm:pt>
    <dgm:pt modelId="{3B595C07-572C-4AE6-ADA8-C8970D5CD434}">
      <dgm:prSet/>
      <dgm:spPr/>
      <dgm:t>
        <a:bodyPr/>
        <a:lstStyle/>
        <a:p>
          <a:r>
            <a:rPr lang="en-US" dirty="0" smtClean="0"/>
            <a:t>Demos</a:t>
          </a:r>
          <a:endParaRPr lang="en-US" dirty="0"/>
        </a:p>
      </dgm:t>
    </dgm:pt>
    <dgm:pt modelId="{F63777AA-E3DE-43E7-889F-32EE10B83FBC}" type="parTrans" cxnId="{C96BF9E5-CAE9-434D-B5D8-5DCDE27C77EF}">
      <dgm:prSet/>
      <dgm:spPr/>
      <dgm:t>
        <a:bodyPr/>
        <a:lstStyle/>
        <a:p>
          <a:endParaRPr lang="en-US"/>
        </a:p>
      </dgm:t>
    </dgm:pt>
    <dgm:pt modelId="{B8462418-D255-4C14-81D9-0E60637A82A2}" type="sibTrans" cxnId="{C96BF9E5-CAE9-434D-B5D8-5DCDE27C77EF}">
      <dgm:prSet/>
      <dgm:spPr/>
      <dgm:t>
        <a:bodyPr/>
        <a:lstStyle/>
        <a:p>
          <a:endParaRPr lang="en-US"/>
        </a:p>
      </dgm:t>
    </dgm:pt>
    <dgm:pt modelId="{5EE47358-06E5-4E97-AB3D-4AF367505FE8}">
      <dgm:prSet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13B6B7A-FDCA-4EB0-93B6-E444CBAE7CB6}" type="parTrans" cxnId="{A5597B1F-0809-42A1-B425-7D0E82A85E9F}">
      <dgm:prSet/>
      <dgm:spPr/>
      <dgm:t>
        <a:bodyPr/>
        <a:lstStyle/>
        <a:p>
          <a:endParaRPr lang="en-US"/>
        </a:p>
      </dgm:t>
    </dgm:pt>
    <dgm:pt modelId="{62D0525F-20E7-4F1C-8CC9-76582C9BE382}" type="sibTrans" cxnId="{A5597B1F-0809-42A1-B425-7D0E82A85E9F}">
      <dgm:prSet/>
      <dgm:spPr/>
      <dgm:t>
        <a:bodyPr/>
        <a:lstStyle/>
        <a:p>
          <a:endParaRPr lang="en-US"/>
        </a:p>
      </dgm:t>
    </dgm:pt>
    <dgm:pt modelId="{BDD4848C-515C-4914-AFFE-ED675825A852}">
      <dgm:prSet/>
      <dgm:spPr/>
      <dgm:t>
        <a:bodyPr/>
        <a:lstStyle/>
        <a:p>
          <a:r>
            <a:rPr lang="en-US" dirty="0" smtClean="0"/>
            <a:t>Focus Group Meetings</a:t>
          </a:r>
          <a:endParaRPr lang="en-US" dirty="0"/>
        </a:p>
      </dgm:t>
    </dgm:pt>
    <dgm:pt modelId="{577DA9E9-D276-4FE9-B254-AE6B6AD48638}" type="parTrans" cxnId="{FCE251F3-032D-4BCE-9B9C-BCE0380BCA36}">
      <dgm:prSet/>
      <dgm:spPr/>
      <dgm:t>
        <a:bodyPr/>
        <a:lstStyle/>
        <a:p>
          <a:endParaRPr lang="en-US"/>
        </a:p>
      </dgm:t>
    </dgm:pt>
    <dgm:pt modelId="{BCC5D273-47B0-4B48-9346-D795070DD098}" type="sibTrans" cxnId="{FCE251F3-032D-4BCE-9B9C-BCE0380BCA36}">
      <dgm:prSet/>
      <dgm:spPr/>
      <dgm:t>
        <a:bodyPr/>
        <a:lstStyle/>
        <a:p>
          <a:endParaRPr lang="en-US"/>
        </a:p>
      </dgm:t>
    </dgm:pt>
    <dgm:pt modelId="{9D5BFF0E-8336-41CE-8C41-87E178374593}">
      <dgm:prSet phldrT="[Text]"/>
      <dgm:spPr/>
      <dgm:t>
        <a:bodyPr/>
        <a:lstStyle/>
        <a:p>
          <a:r>
            <a:rPr lang="en-US" dirty="0" smtClean="0"/>
            <a:t>FPA Work Sessions</a:t>
          </a:r>
          <a:endParaRPr lang="en-US" dirty="0"/>
        </a:p>
      </dgm:t>
    </dgm:pt>
    <dgm:pt modelId="{621D6526-B0A9-4730-86F8-8D42AD6217E2}" type="parTrans" cxnId="{E58885A3-051B-46F8-BA24-D13061510705}">
      <dgm:prSet/>
      <dgm:spPr/>
      <dgm:t>
        <a:bodyPr/>
        <a:lstStyle/>
        <a:p>
          <a:endParaRPr lang="en-US"/>
        </a:p>
      </dgm:t>
    </dgm:pt>
    <dgm:pt modelId="{7B191D01-4091-4787-AB18-1CBF2D28408C}" type="sibTrans" cxnId="{E58885A3-051B-46F8-BA24-D13061510705}">
      <dgm:prSet/>
      <dgm:spPr/>
      <dgm:t>
        <a:bodyPr/>
        <a:lstStyle/>
        <a:p>
          <a:endParaRPr lang="en-US"/>
        </a:p>
      </dgm:t>
    </dgm:pt>
    <dgm:pt modelId="{A4E41443-3844-4050-A926-39FAB852D0F6}" type="pres">
      <dgm:prSet presAssocID="{4790E6F4-7ABE-4C96-8C39-496EA98E2A9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DED07D-F8CB-47F3-94BD-E36E169859E6}" type="pres">
      <dgm:prSet presAssocID="{840E048D-152C-4253-9DB8-24551EE9674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AF571E28-05D5-4676-B63E-7957BAE8AE1D}" type="pres">
      <dgm:prSet presAssocID="{BDD4848C-515C-4914-AFFE-ED675825A852}" presName="Accent" presStyleLbl="node1" presStyleIdx="1" presStyleCnt="2"/>
      <dgm:spPr/>
    </dgm:pt>
    <dgm:pt modelId="{0A1731E3-B165-4650-B828-964731DAA9C6}" type="pres">
      <dgm:prSet presAssocID="{BDD4848C-515C-4914-AFFE-ED675825A852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9D6FAA5-87D1-45D5-8B7F-4062D7130D6E}" type="pres">
      <dgm:prSet presAssocID="{BDD4848C-515C-4914-AFFE-ED675825A852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DB9B-5329-4837-BE1C-E8985601885A}" type="pres">
      <dgm:prSet presAssocID="{9D5BFF0E-8336-41CE-8C41-87E178374593}" presName="Image2" presStyleCnt="0"/>
      <dgm:spPr/>
    </dgm:pt>
    <dgm:pt modelId="{DD9CE776-FF44-4982-AEDF-A9EAE63F66B5}" type="pres">
      <dgm:prSet presAssocID="{9D5BFF0E-8336-41CE-8C41-87E178374593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DF2B9789-D1D5-4B6C-A191-E977105E7607}" type="pres">
      <dgm:prSet presAssocID="{9D5BFF0E-8336-41CE-8C41-87E178374593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73D0A-DA3F-4680-BF97-4C14AFFFE61E}" type="pres">
      <dgm:prSet presAssocID="{3B595C07-572C-4AE6-ADA8-C8970D5CD434}" presName="Image3" presStyleCnt="0"/>
      <dgm:spPr/>
    </dgm:pt>
    <dgm:pt modelId="{1D90CBC0-1178-422D-9DA4-164C621A062B}" type="pres">
      <dgm:prSet presAssocID="{3B595C07-572C-4AE6-ADA8-C8970D5CD434}" presName="Image" presStyleLbl="fgImgPlace1" presStyleIdx="2" presStyleCnt="4" custLinFactNeighborX="-9827" custLinFactNeighborY="100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0BF9C32C-C318-4B98-B0FC-4FA4291469EC}" type="pres">
      <dgm:prSet presAssocID="{3B595C07-572C-4AE6-ADA8-C8970D5CD434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3CD84-78BB-43B5-BCEE-AA111AA12747}" type="pres">
      <dgm:prSet presAssocID="{5EE47358-06E5-4E97-AB3D-4AF367505FE8}" presName="Image4" presStyleCnt="0"/>
      <dgm:spPr/>
    </dgm:pt>
    <dgm:pt modelId="{4C2B920E-BDED-40A9-9EF9-49A0136CB7C8}" type="pres">
      <dgm:prSet presAssocID="{5EE47358-06E5-4E97-AB3D-4AF367505FE8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003D49A8-E7CC-4302-8568-99AA0254FB55}" type="pres">
      <dgm:prSet presAssocID="{5EE47358-06E5-4E97-AB3D-4AF367505FE8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E251F3-032D-4BCE-9B9C-BCE0380BCA36}" srcId="{840E048D-152C-4253-9DB8-24551EE96747}" destId="{BDD4848C-515C-4914-AFFE-ED675825A852}" srcOrd="0" destOrd="0" parTransId="{577DA9E9-D276-4FE9-B254-AE6B6AD48638}" sibTransId="{BCC5D273-47B0-4B48-9346-D795070DD098}"/>
    <dgm:cxn modelId="{C96BF9E5-CAE9-434D-B5D8-5DCDE27C77EF}" srcId="{840E048D-152C-4253-9DB8-24551EE96747}" destId="{3B595C07-572C-4AE6-ADA8-C8970D5CD434}" srcOrd="2" destOrd="0" parTransId="{F63777AA-E3DE-43E7-889F-32EE10B83FBC}" sibTransId="{B8462418-D255-4C14-81D9-0E60637A82A2}"/>
    <dgm:cxn modelId="{59AE951E-716C-4CCA-9C57-35D9F5B5CB85}" srcId="{4790E6F4-7ABE-4C96-8C39-496EA98E2A9B}" destId="{840E048D-152C-4253-9DB8-24551EE96747}" srcOrd="0" destOrd="0" parTransId="{49711BC8-3C96-4FDA-8ACB-01A32544CD46}" sibTransId="{49487BC4-FC25-44BD-A8DD-09C08EA7A7BE}"/>
    <dgm:cxn modelId="{658F8CC2-FF75-4A0E-AABC-F1D857E7AF50}" type="presOf" srcId="{3B595C07-572C-4AE6-ADA8-C8970D5CD434}" destId="{0BF9C32C-C318-4B98-B0FC-4FA4291469EC}" srcOrd="0" destOrd="0" presId="urn:microsoft.com/office/officeart/2011/layout/RadialPictureList"/>
    <dgm:cxn modelId="{95FCE239-07FB-4325-A08B-7176B84419DE}" type="presOf" srcId="{BDD4848C-515C-4914-AFFE-ED675825A852}" destId="{D9D6FAA5-87D1-45D5-8B7F-4062D7130D6E}" srcOrd="0" destOrd="0" presId="urn:microsoft.com/office/officeart/2011/layout/RadialPictureList"/>
    <dgm:cxn modelId="{A5597B1F-0809-42A1-B425-7D0E82A85E9F}" srcId="{840E048D-152C-4253-9DB8-24551EE96747}" destId="{5EE47358-06E5-4E97-AB3D-4AF367505FE8}" srcOrd="3" destOrd="0" parTransId="{E13B6B7A-FDCA-4EB0-93B6-E444CBAE7CB6}" sibTransId="{62D0525F-20E7-4F1C-8CC9-76582C9BE382}"/>
    <dgm:cxn modelId="{E0D5986D-2454-4422-909A-0765977E5925}" type="presOf" srcId="{5EE47358-06E5-4E97-AB3D-4AF367505FE8}" destId="{003D49A8-E7CC-4302-8568-99AA0254FB55}" srcOrd="0" destOrd="0" presId="urn:microsoft.com/office/officeart/2011/layout/RadialPictureList"/>
    <dgm:cxn modelId="{E58885A3-051B-46F8-BA24-D13061510705}" srcId="{840E048D-152C-4253-9DB8-24551EE96747}" destId="{9D5BFF0E-8336-41CE-8C41-87E178374593}" srcOrd="1" destOrd="0" parTransId="{621D6526-B0A9-4730-86F8-8D42AD6217E2}" sibTransId="{7B191D01-4091-4787-AB18-1CBF2D28408C}"/>
    <dgm:cxn modelId="{2952DDB0-54D8-4ADC-899F-16093AC92D3A}" type="presOf" srcId="{840E048D-152C-4253-9DB8-24551EE96747}" destId="{DFDED07D-F8CB-47F3-94BD-E36E169859E6}" srcOrd="0" destOrd="0" presId="urn:microsoft.com/office/officeart/2011/layout/RadialPictureList"/>
    <dgm:cxn modelId="{56F819AA-07F6-4D47-8EDF-9B4922CAB95E}" type="presOf" srcId="{4790E6F4-7ABE-4C96-8C39-496EA98E2A9B}" destId="{A4E41443-3844-4050-A926-39FAB852D0F6}" srcOrd="0" destOrd="0" presId="urn:microsoft.com/office/officeart/2011/layout/RadialPictureList"/>
    <dgm:cxn modelId="{8F7DEC23-9198-4164-AFC7-564E99F27D26}" type="presOf" srcId="{9D5BFF0E-8336-41CE-8C41-87E178374593}" destId="{DF2B9789-D1D5-4B6C-A191-E977105E7607}" srcOrd="0" destOrd="0" presId="urn:microsoft.com/office/officeart/2011/layout/RadialPictureList"/>
    <dgm:cxn modelId="{AA819230-4A95-4A29-B35C-27D00C3FB9BF}" type="presParOf" srcId="{A4E41443-3844-4050-A926-39FAB852D0F6}" destId="{DFDED07D-F8CB-47F3-94BD-E36E169859E6}" srcOrd="0" destOrd="0" presId="urn:microsoft.com/office/officeart/2011/layout/RadialPictureList"/>
    <dgm:cxn modelId="{91E10206-962A-4DFE-9806-BF3C94B86A44}" type="presParOf" srcId="{A4E41443-3844-4050-A926-39FAB852D0F6}" destId="{AF571E28-05D5-4676-B63E-7957BAE8AE1D}" srcOrd="1" destOrd="0" presId="urn:microsoft.com/office/officeart/2011/layout/RadialPictureList"/>
    <dgm:cxn modelId="{013A95F1-9107-4EB5-9BB1-E836D9F912AB}" type="presParOf" srcId="{A4E41443-3844-4050-A926-39FAB852D0F6}" destId="{0A1731E3-B165-4650-B828-964731DAA9C6}" srcOrd="2" destOrd="0" presId="urn:microsoft.com/office/officeart/2011/layout/RadialPictureList"/>
    <dgm:cxn modelId="{10FD0926-7616-49E4-807E-502020E31E83}" type="presParOf" srcId="{A4E41443-3844-4050-A926-39FAB852D0F6}" destId="{D9D6FAA5-87D1-45D5-8B7F-4062D7130D6E}" srcOrd="3" destOrd="0" presId="urn:microsoft.com/office/officeart/2011/layout/RadialPictureList"/>
    <dgm:cxn modelId="{7EDF4ED5-95D9-48C7-95C7-C3540B1A99AC}" type="presParOf" srcId="{A4E41443-3844-4050-A926-39FAB852D0F6}" destId="{F54EDB9B-5329-4837-BE1C-E8985601885A}" srcOrd="4" destOrd="0" presId="urn:microsoft.com/office/officeart/2011/layout/RadialPictureList"/>
    <dgm:cxn modelId="{417ED938-E306-4C09-96BD-E1DEF68FBC64}" type="presParOf" srcId="{F54EDB9B-5329-4837-BE1C-E8985601885A}" destId="{DD9CE776-FF44-4982-AEDF-A9EAE63F66B5}" srcOrd="0" destOrd="0" presId="urn:microsoft.com/office/officeart/2011/layout/RadialPictureList"/>
    <dgm:cxn modelId="{1D90CB71-0AA7-4AC8-9685-BB5C53C33F2C}" type="presParOf" srcId="{A4E41443-3844-4050-A926-39FAB852D0F6}" destId="{DF2B9789-D1D5-4B6C-A191-E977105E7607}" srcOrd="5" destOrd="0" presId="urn:microsoft.com/office/officeart/2011/layout/RadialPictureList"/>
    <dgm:cxn modelId="{963BC1DC-B105-43B4-B56C-E3C67DE8323D}" type="presParOf" srcId="{A4E41443-3844-4050-A926-39FAB852D0F6}" destId="{75D73D0A-DA3F-4680-BF97-4C14AFFFE61E}" srcOrd="6" destOrd="0" presId="urn:microsoft.com/office/officeart/2011/layout/RadialPictureList"/>
    <dgm:cxn modelId="{B808C643-1288-4367-9CBA-CC52216F78F3}" type="presParOf" srcId="{75D73D0A-DA3F-4680-BF97-4C14AFFFE61E}" destId="{1D90CBC0-1178-422D-9DA4-164C621A062B}" srcOrd="0" destOrd="0" presId="urn:microsoft.com/office/officeart/2011/layout/RadialPictureList"/>
    <dgm:cxn modelId="{C452F6FB-21B1-4EE2-8AE1-CB616E5F2E49}" type="presParOf" srcId="{A4E41443-3844-4050-A926-39FAB852D0F6}" destId="{0BF9C32C-C318-4B98-B0FC-4FA4291469EC}" srcOrd="7" destOrd="0" presId="urn:microsoft.com/office/officeart/2011/layout/RadialPictureList"/>
    <dgm:cxn modelId="{0A3F0550-37B8-4E77-ACC3-D44695E503DF}" type="presParOf" srcId="{A4E41443-3844-4050-A926-39FAB852D0F6}" destId="{19A3CD84-78BB-43B5-BCEE-AA111AA12747}" srcOrd="8" destOrd="0" presId="urn:microsoft.com/office/officeart/2011/layout/RadialPictureList"/>
    <dgm:cxn modelId="{C521B73F-6FCD-411B-B3FC-EA1062F22E59}" type="presParOf" srcId="{19A3CD84-78BB-43B5-BCEE-AA111AA12747}" destId="{4C2B920E-BDED-40A9-9EF9-49A0136CB7C8}" srcOrd="0" destOrd="0" presId="urn:microsoft.com/office/officeart/2011/layout/RadialPictureList"/>
    <dgm:cxn modelId="{BB01D7B8-9F4A-45D4-AB08-C78136D809C2}" type="presParOf" srcId="{A4E41443-3844-4050-A926-39FAB852D0F6}" destId="{003D49A8-E7CC-4302-8568-99AA0254FB55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3CC49-8588-46E9-B0C8-421274506826}">
      <dsp:nvSpPr>
        <dsp:cNvPr id="0" name=""/>
        <dsp:cNvSpPr/>
      </dsp:nvSpPr>
      <dsp:spPr>
        <a:xfrm rot="2885499">
          <a:off x="1803378" y="4067393"/>
          <a:ext cx="51789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17895" y="32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7D68E-3633-4FF7-8D29-0974A0F66B5F}">
      <dsp:nvSpPr>
        <dsp:cNvPr id="0" name=""/>
        <dsp:cNvSpPr/>
      </dsp:nvSpPr>
      <dsp:spPr>
        <a:xfrm>
          <a:off x="1972550" y="3063017"/>
          <a:ext cx="118820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188203" y="32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E9564-413B-4859-9BF6-5C18F4AC3450}">
      <dsp:nvSpPr>
        <dsp:cNvPr id="0" name=""/>
        <dsp:cNvSpPr/>
      </dsp:nvSpPr>
      <dsp:spPr>
        <a:xfrm rot="18594262">
          <a:off x="1753312" y="2066607"/>
          <a:ext cx="48166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81663" y="32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1B5C0-F4DE-476F-93BC-F3BDC35B282B}">
      <dsp:nvSpPr>
        <dsp:cNvPr id="0" name=""/>
        <dsp:cNvSpPr/>
      </dsp:nvSpPr>
      <dsp:spPr>
        <a:xfrm>
          <a:off x="1366" y="1936105"/>
          <a:ext cx="2319039" cy="23190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301D0-39D1-46FD-B2A0-457DE67D3F68}">
      <dsp:nvSpPr>
        <dsp:cNvPr id="0" name=""/>
        <dsp:cNvSpPr/>
      </dsp:nvSpPr>
      <dsp:spPr>
        <a:xfrm>
          <a:off x="1899232" y="685065"/>
          <a:ext cx="1391423" cy="13914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+mn-lt"/>
              <a:ea typeface="+mn-ea"/>
              <a:cs typeface="+mn-cs"/>
            </a:rPr>
            <a:t>FASO EOS</a:t>
          </a:r>
          <a:r>
            <a:rPr lang="en-US" sz="1200" kern="1200" dirty="0" smtClean="0">
              <a:effectLst/>
              <a:latin typeface="+mn-lt"/>
              <a:ea typeface="+mn-ea"/>
              <a:cs typeface="+mn-cs"/>
            </a:rPr>
            <a:t> (Engagement)</a:t>
          </a:r>
          <a:endParaRPr lang="en-US" sz="1200" kern="1200" dirty="0"/>
        </a:p>
      </dsp:txBody>
      <dsp:txXfrm>
        <a:off x="2103001" y="888834"/>
        <a:ext cx="983885" cy="983885"/>
      </dsp:txXfrm>
    </dsp:sp>
    <dsp:sp modelId="{E14E9360-654A-4D32-8B23-CA0D8057C30C}">
      <dsp:nvSpPr>
        <dsp:cNvPr id="0" name=""/>
        <dsp:cNvSpPr/>
      </dsp:nvSpPr>
      <dsp:spPr>
        <a:xfrm>
          <a:off x="3160754" y="2399913"/>
          <a:ext cx="1391423" cy="13914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+mn-lt"/>
              <a:ea typeface="+mn-ea"/>
              <a:cs typeface="+mn-cs"/>
            </a:rPr>
            <a:t>FRB AIT</a:t>
          </a:r>
          <a:r>
            <a:rPr lang="en-US" sz="1200" kern="1200" dirty="0" smtClean="0">
              <a:effectLst/>
              <a:latin typeface="+mn-lt"/>
              <a:ea typeface="+mn-ea"/>
              <a:cs typeface="+mn-cs"/>
            </a:rPr>
            <a:t> (Systems)</a:t>
          </a:r>
        </a:p>
      </dsp:txBody>
      <dsp:txXfrm>
        <a:off x="3364523" y="2603682"/>
        <a:ext cx="983885" cy="983885"/>
      </dsp:txXfrm>
    </dsp:sp>
    <dsp:sp modelId="{1EB8E71D-6969-4FED-AB0D-F67C32921270}">
      <dsp:nvSpPr>
        <dsp:cNvPr id="0" name=""/>
        <dsp:cNvSpPr/>
      </dsp:nvSpPr>
      <dsp:spPr>
        <a:xfrm>
          <a:off x="2004270" y="4114760"/>
          <a:ext cx="1391423" cy="13914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  <a:latin typeface="+mn-lt"/>
              <a:ea typeface="+mn-ea"/>
              <a:cs typeface="+mn-cs"/>
            </a:rPr>
            <a:t>ITRB</a:t>
          </a:r>
          <a:r>
            <a:rPr lang="en-US" sz="1200" kern="1200" dirty="0" smtClean="0">
              <a:effectLst/>
              <a:latin typeface="+mn-lt"/>
              <a:ea typeface="+mn-ea"/>
              <a:cs typeface="+mn-cs"/>
            </a:rPr>
            <a:t> (Business)</a:t>
          </a:r>
        </a:p>
      </dsp:txBody>
      <dsp:txXfrm>
        <a:off x="2208039" y="4318529"/>
        <a:ext cx="983885" cy="983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286CB-0101-4059-AF57-388974E8AB61}">
      <dsp:nvSpPr>
        <dsp:cNvPr id="0" name=""/>
        <dsp:cNvSpPr/>
      </dsp:nvSpPr>
      <dsp:spPr>
        <a:xfrm>
          <a:off x="2006436" y="442202"/>
          <a:ext cx="342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046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68143" y="486059"/>
        <a:ext cx="18632" cy="3726"/>
      </dsp:txXfrm>
    </dsp:sp>
    <dsp:sp modelId="{D364B4ED-EF98-4873-A22C-BB5D0584CF6C}">
      <dsp:nvSpPr>
        <dsp:cNvPr id="0" name=""/>
        <dsp:cNvSpPr/>
      </dsp:nvSpPr>
      <dsp:spPr>
        <a:xfrm>
          <a:off x="388034" y="1862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Organize a Cross-Functional Team</a:t>
          </a:r>
          <a:endParaRPr lang="en-US" sz="1600" kern="1200" dirty="0"/>
        </a:p>
      </dsp:txBody>
      <dsp:txXfrm>
        <a:off x="388034" y="1862"/>
        <a:ext cx="1620202" cy="972121"/>
      </dsp:txXfrm>
    </dsp:sp>
    <dsp:sp modelId="{8C9F3891-273D-4E19-9FCA-E26319223156}">
      <dsp:nvSpPr>
        <dsp:cNvPr id="0" name=""/>
        <dsp:cNvSpPr/>
      </dsp:nvSpPr>
      <dsp:spPr>
        <a:xfrm>
          <a:off x="1198135" y="972183"/>
          <a:ext cx="1992849" cy="342046"/>
        </a:xfrm>
        <a:custGeom>
          <a:avLst/>
          <a:gdLst/>
          <a:ahLst/>
          <a:cxnLst/>
          <a:rect l="0" t="0" r="0" b="0"/>
          <a:pathLst>
            <a:path>
              <a:moveTo>
                <a:pt x="1992849" y="0"/>
              </a:moveTo>
              <a:lnTo>
                <a:pt x="1992849" y="188123"/>
              </a:lnTo>
              <a:lnTo>
                <a:pt x="0" y="188123"/>
              </a:lnTo>
              <a:lnTo>
                <a:pt x="0" y="342046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07175"/>
              <a:satOff val="-1979"/>
              <a:lumOff val="917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43875" y="1141343"/>
        <a:ext cx="101369" cy="3726"/>
      </dsp:txXfrm>
    </dsp:sp>
    <dsp:sp modelId="{FF3D97BF-8B01-45B7-8D1D-66E490ECFC5A}">
      <dsp:nvSpPr>
        <dsp:cNvPr id="0" name=""/>
        <dsp:cNvSpPr/>
      </dsp:nvSpPr>
      <dsp:spPr>
        <a:xfrm>
          <a:off x="2380883" y="1862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Review Elements Against FIDS</a:t>
          </a:r>
          <a:endParaRPr lang="en-US" sz="1600" kern="1200" dirty="0"/>
        </a:p>
      </dsp:txBody>
      <dsp:txXfrm>
        <a:off x="2380883" y="1862"/>
        <a:ext cx="1620202" cy="972121"/>
      </dsp:txXfrm>
    </dsp:sp>
    <dsp:sp modelId="{0628FED7-CD87-418B-96CD-8544A518337D}">
      <dsp:nvSpPr>
        <dsp:cNvPr id="0" name=""/>
        <dsp:cNvSpPr/>
      </dsp:nvSpPr>
      <dsp:spPr>
        <a:xfrm>
          <a:off x="2006436" y="1786970"/>
          <a:ext cx="342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046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14350"/>
              <a:satOff val="-3958"/>
              <a:lumOff val="1835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68143" y="1830827"/>
        <a:ext cx="18632" cy="3726"/>
      </dsp:txXfrm>
    </dsp:sp>
    <dsp:sp modelId="{0CC64FA8-3D90-4F17-83FE-2DA41DDD9409}">
      <dsp:nvSpPr>
        <dsp:cNvPr id="0" name=""/>
        <dsp:cNvSpPr/>
      </dsp:nvSpPr>
      <dsp:spPr>
        <a:xfrm>
          <a:off x="388034" y="1346630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Inventory Data </a:t>
          </a:r>
          <a:endParaRPr lang="en-US" sz="1600" kern="1200" dirty="0"/>
        </a:p>
      </dsp:txBody>
      <dsp:txXfrm>
        <a:off x="388034" y="1346630"/>
        <a:ext cx="1620202" cy="972121"/>
      </dsp:txXfrm>
    </dsp:sp>
    <dsp:sp modelId="{9930DC02-9EF0-49FB-A82A-0D02B6CB34B2}">
      <dsp:nvSpPr>
        <dsp:cNvPr id="0" name=""/>
        <dsp:cNvSpPr/>
      </dsp:nvSpPr>
      <dsp:spPr>
        <a:xfrm>
          <a:off x="1198135" y="2316951"/>
          <a:ext cx="1992849" cy="342046"/>
        </a:xfrm>
        <a:custGeom>
          <a:avLst/>
          <a:gdLst/>
          <a:ahLst/>
          <a:cxnLst/>
          <a:rect l="0" t="0" r="0" b="0"/>
          <a:pathLst>
            <a:path>
              <a:moveTo>
                <a:pt x="1992849" y="0"/>
              </a:moveTo>
              <a:lnTo>
                <a:pt x="1992849" y="188123"/>
              </a:lnTo>
              <a:lnTo>
                <a:pt x="0" y="188123"/>
              </a:lnTo>
              <a:lnTo>
                <a:pt x="0" y="342046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21524"/>
              <a:satOff val="-5937"/>
              <a:lumOff val="2753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43875" y="2486111"/>
        <a:ext cx="101369" cy="3726"/>
      </dsp:txXfrm>
    </dsp:sp>
    <dsp:sp modelId="{4910D3E6-B3F1-48C0-801F-5238ABAC07AC}">
      <dsp:nvSpPr>
        <dsp:cNvPr id="0" name=""/>
        <dsp:cNvSpPr/>
      </dsp:nvSpPr>
      <dsp:spPr>
        <a:xfrm>
          <a:off x="2380883" y="1346630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Plans for GT&amp;C, Orders, Performance</a:t>
          </a:r>
          <a:endParaRPr lang="en-US" sz="1600" kern="1200" dirty="0"/>
        </a:p>
      </dsp:txBody>
      <dsp:txXfrm>
        <a:off x="2380883" y="1346630"/>
        <a:ext cx="1620202" cy="972121"/>
      </dsp:txXfrm>
    </dsp:sp>
    <dsp:sp modelId="{50CBDAEF-4C18-47BE-B577-993863AE2AFE}">
      <dsp:nvSpPr>
        <dsp:cNvPr id="0" name=""/>
        <dsp:cNvSpPr/>
      </dsp:nvSpPr>
      <dsp:spPr>
        <a:xfrm>
          <a:off x="2006436" y="3131739"/>
          <a:ext cx="342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046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21524"/>
              <a:satOff val="-5937"/>
              <a:lumOff val="2753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68143" y="3175595"/>
        <a:ext cx="18632" cy="3726"/>
      </dsp:txXfrm>
    </dsp:sp>
    <dsp:sp modelId="{14AA769C-BDDE-4015-9233-21246E822154}">
      <dsp:nvSpPr>
        <dsp:cNvPr id="0" name=""/>
        <dsp:cNvSpPr/>
      </dsp:nvSpPr>
      <dsp:spPr>
        <a:xfrm>
          <a:off x="388034" y="2691398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 Change Management </a:t>
          </a:r>
          <a:endParaRPr lang="en-US" sz="1600" kern="1200" dirty="0"/>
        </a:p>
      </dsp:txBody>
      <dsp:txXfrm>
        <a:off x="388034" y="2691398"/>
        <a:ext cx="1620202" cy="972121"/>
      </dsp:txXfrm>
    </dsp:sp>
    <dsp:sp modelId="{458A6006-9B3F-4E4D-8E0B-0A756CB7A80C}">
      <dsp:nvSpPr>
        <dsp:cNvPr id="0" name=""/>
        <dsp:cNvSpPr/>
      </dsp:nvSpPr>
      <dsp:spPr>
        <a:xfrm>
          <a:off x="1198135" y="3661719"/>
          <a:ext cx="1992849" cy="342046"/>
        </a:xfrm>
        <a:custGeom>
          <a:avLst/>
          <a:gdLst/>
          <a:ahLst/>
          <a:cxnLst/>
          <a:rect l="0" t="0" r="0" b="0"/>
          <a:pathLst>
            <a:path>
              <a:moveTo>
                <a:pt x="1992849" y="0"/>
              </a:moveTo>
              <a:lnTo>
                <a:pt x="1992849" y="188123"/>
              </a:lnTo>
              <a:lnTo>
                <a:pt x="0" y="188123"/>
              </a:lnTo>
              <a:lnTo>
                <a:pt x="0" y="342046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14350"/>
              <a:satOff val="-3958"/>
              <a:lumOff val="1835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43875" y="3830879"/>
        <a:ext cx="101369" cy="3726"/>
      </dsp:txXfrm>
    </dsp:sp>
    <dsp:sp modelId="{014321A3-0168-440F-B5F0-A5C88FA43FB1}">
      <dsp:nvSpPr>
        <dsp:cNvPr id="0" name=""/>
        <dsp:cNvSpPr/>
      </dsp:nvSpPr>
      <dsp:spPr>
        <a:xfrm>
          <a:off x="2380883" y="2691398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Update Systems </a:t>
          </a:r>
          <a:endParaRPr lang="en-US" sz="1600" kern="1200" dirty="0"/>
        </a:p>
      </dsp:txBody>
      <dsp:txXfrm>
        <a:off x="2380883" y="2691398"/>
        <a:ext cx="1620202" cy="972121"/>
      </dsp:txXfrm>
    </dsp:sp>
    <dsp:sp modelId="{444921C4-9A33-4439-BED1-720447CE53F1}">
      <dsp:nvSpPr>
        <dsp:cNvPr id="0" name=""/>
        <dsp:cNvSpPr/>
      </dsp:nvSpPr>
      <dsp:spPr>
        <a:xfrm>
          <a:off x="2006436" y="4476507"/>
          <a:ext cx="342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046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07175"/>
              <a:satOff val="-1979"/>
              <a:lumOff val="917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68143" y="4520363"/>
        <a:ext cx="18632" cy="3726"/>
      </dsp:txXfrm>
    </dsp:sp>
    <dsp:sp modelId="{4EA71D79-4A29-4BF9-83D1-B674711894B8}">
      <dsp:nvSpPr>
        <dsp:cNvPr id="0" name=""/>
        <dsp:cNvSpPr/>
      </dsp:nvSpPr>
      <dsp:spPr>
        <a:xfrm>
          <a:off x="388034" y="4036166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Systems</a:t>
          </a:r>
          <a:endParaRPr lang="en-US" sz="1600" kern="1200" dirty="0"/>
        </a:p>
      </dsp:txBody>
      <dsp:txXfrm>
        <a:off x="388034" y="4036166"/>
        <a:ext cx="1620202" cy="972121"/>
      </dsp:txXfrm>
    </dsp:sp>
    <dsp:sp modelId="{DDA7862B-F8AF-4455-93C2-82A8C0E520A8}">
      <dsp:nvSpPr>
        <dsp:cNvPr id="0" name=""/>
        <dsp:cNvSpPr/>
      </dsp:nvSpPr>
      <dsp:spPr>
        <a:xfrm>
          <a:off x="2380883" y="4036166"/>
          <a:ext cx="1620202" cy="97212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 Transactions</a:t>
          </a:r>
          <a:endParaRPr lang="en-US" sz="1600" kern="1200" dirty="0"/>
        </a:p>
      </dsp:txBody>
      <dsp:txXfrm>
        <a:off x="2380883" y="4036166"/>
        <a:ext cx="1620202" cy="972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ED07D-F8CB-47F3-94BD-E36E169859E6}">
      <dsp:nvSpPr>
        <dsp:cNvPr id="0" name=""/>
        <dsp:cNvSpPr/>
      </dsp:nvSpPr>
      <dsp:spPr>
        <a:xfrm>
          <a:off x="883127" y="1757319"/>
          <a:ext cx="1712945" cy="171279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Onboarding Touchpoints</a:t>
          </a:r>
          <a:endParaRPr lang="en-US" sz="1800" kern="1200" dirty="0"/>
        </a:p>
      </dsp:txBody>
      <dsp:txXfrm>
        <a:off x="1133982" y="2008152"/>
        <a:ext cx="1211235" cy="1211126"/>
      </dsp:txXfrm>
    </dsp:sp>
    <dsp:sp modelId="{AF571E28-05D5-4676-B63E-7957BAE8AE1D}">
      <dsp:nvSpPr>
        <dsp:cNvPr id="0" name=""/>
        <dsp:cNvSpPr/>
      </dsp:nvSpPr>
      <dsp:spPr>
        <a:xfrm>
          <a:off x="0" y="804854"/>
          <a:ext cx="3452545" cy="359893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1731E3-B165-4650-B828-964731DAA9C6}">
      <dsp:nvSpPr>
        <dsp:cNvPr id="0" name=""/>
        <dsp:cNvSpPr/>
      </dsp:nvSpPr>
      <dsp:spPr>
        <a:xfrm>
          <a:off x="2137409" y="663589"/>
          <a:ext cx="917829" cy="9176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D6FAA5-87D1-45D5-8B7F-4062D7130D6E}">
      <dsp:nvSpPr>
        <dsp:cNvPr id="0" name=""/>
        <dsp:cNvSpPr/>
      </dsp:nvSpPr>
      <dsp:spPr>
        <a:xfrm>
          <a:off x="3125144" y="675328"/>
          <a:ext cx="1228633" cy="8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Focus Group Meetings</a:t>
          </a:r>
          <a:endParaRPr lang="en-US" sz="1800" kern="1200" dirty="0"/>
        </a:p>
      </dsp:txBody>
      <dsp:txXfrm>
        <a:off x="3125144" y="675328"/>
        <a:ext cx="1228633" cy="888288"/>
      </dsp:txXfrm>
    </dsp:sp>
    <dsp:sp modelId="{DD9CE776-FF44-4982-AEDF-A9EAE63F66B5}">
      <dsp:nvSpPr>
        <dsp:cNvPr id="0" name=""/>
        <dsp:cNvSpPr/>
      </dsp:nvSpPr>
      <dsp:spPr>
        <a:xfrm>
          <a:off x="2815346" y="1518224"/>
          <a:ext cx="917829" cy="9176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F2B9789-D1D5-4B6C-A191-E977105E7607}">
      <dsp:nvSpPr>
        <dsp:cNvPr id="0" name=""/>
        <dsp:cNvSpPr/>
      </dsp:nvSpPr>
      <dsp:spPr>
        <a:xfrm>
          <a:off x="3800566" y="1534268"/>
          <a:ext cx="1228633" cy="8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FPA Work Sessions</a:t>
          </a:r>
          <a:endParaRPr lang="en-US" sz="1800" kern="1200" dirty="0"/>
        </a:p>
      </dsp:txBody>
      <dsp:txXfrm>
        <a:off x="3800566" y="1534268"/>
        <a:ext cx="1228633" cy="888288"/>
      </dsp:txXfrm>
    </dsp:sp>
    <dsp:sp modelId="{1D90CBC0-1178-422D-9DA4-164C621A062B}">
      <dsp:nvSpPr>
        <dsp:cNvPr id="0" name=""/>
        <dsp:cNvSpPr/>
      </dsp:nvSpPr>
      <dsp:spPr>
        <a:xfrm>
          <a:off x="2721630" y="2783973"/>
          <a:ext cx="917829" cy="9176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F9C32C-C318-4B98-B0FC-4FA4291469EC}">
      <dsp:nvSpPr>
        <dsp:cNvPr id="0" name=""/>
        <dsp:cNvSpPr/>
      </dsp:nvSpPr>
      <dsp:spPr>
        <a:xfrm>
          <a:off x="3800566" y="2789612"/>
          <a:ext cx="1228633" cy="8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Demos</a:t>
          </a:r>
          <a:endParaRPr lang="en-US" sz="1800" kern="1200" dirty="0"/>
        </a:p>
      </dsp:txBody>
      <dsp:txXfrm>
        <a:off x="3800566" y="2789612"/>
        <a:ext cx="1228633" cy="888288"/>
      </dsp:txXfrm>
    </dsp:sp>
    <dsp:sp modelId="{4C2B920E-BDED-40A9-9EF9-49A0136CB7C8}">
      <dsp:nvSpPr>
        <dsp:cNvPr id="0" name=""/>
        <dsp:cNvSpPr/>
      </dsp:nvSpPr>
      <dsp:spPr>
        <a:xfrm>
          <a:off x="2137409" y="3659117"/>
          <a:ext cx="917829" cy="91763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3D49A8-E7CC-4302-8568-99AA0254FB55}">
      <dsp:nvSpPr>
        <dsp:cNvPr id="0" name=""/>
        <dsp:cNvSpPr/>
      </dsp:nvSpPr>
      <dsp:spPr>
        <a:xfrm>
          <a:off x="3125144" y="3677900"/>
          <a:ext cx="1228633" cy="8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kern="1200" dirty="0" smtClean="0"/>
            <a:t>Training</a:t>
          </a:r>
          <a:endParaRPr lang="en-US" sz="1800" kern="1200" dirty="0"/>
        </a:p>
      </dsp:txBody>
      <dsp:txXfrm>
        <a:off x="3125144" y="3677900"/>
        <a:ext cx="1228633" cy="8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59799B8-53A4-412E-90DC-793BD54F26E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9D16177-943B-4167-9A06-F024B58C6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al.treasury.gov/g-invoice/resources.html#standard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iscal.treasury.gov/fit/" TargetMode="External"/><Relationship Id="rId5" Type="http://schemas.openxmlformats.org/officeDocument/2006/relationships/hyperlink" Target="http://fedspendingtransparency.github.io/data-exchange-standard/" TargetMode="External"/><Relationship Id="rId4" Type="http://schemas.openxmlformats.org/officeDocument/2006/relationships/hyperlink" Target="https://www.fiscal.treasury.gov/g-invoice/resources.html#user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5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7" y="4387136"/>
            <a:ext cx="6400800" cy="41562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High-priority targets were identified by overlaying the 1)FPAs with the highest % GTAS dollar value </a:t>
            </a:r>
            <a:r>
              <a:rPr lang="en-US" sz="1400" u="sng" dirty="0" smtClean="0">
                <a:solidFill>
                  <a:srgbClr val="FF0000"/>
                </a:solidFill>
              </a:rPr>
              <a:t>(including</a:t>
            </a:r>
            <a:r>
              <a:rPr lang="en-US" sz="1400" u="sng" baseline="0" dirty="0" smtClean="0">
                <a:solidFill>
                  <a:srgbClr val="FF0000"/>
                </a:solidFill>
              </a:rPr>
              <a:t> their top 3 trading partners) </a:t>
            </a:r>
            <a:r>
              <a:rPr lang="en-US" sz="1400" dirty="0" smtClean="0"/>
              <a:t>with the 2)FPAs with the greatest % IPAC volume.</a:t>
            </a:r>
          </a:p>
          <a:p>
            <a:pPr marL="182880" indent="-18288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0" kern="1200" dirty="0" smtClean="0">
                <a:solidFill>
                  <a:schemeClr val="tx1"/>
                </a:solidFill>
                <a:effectLst/>
              </a:rPr>
              <a:t>As we set out to identify the High-Priority targets, we started</a:t>
            </a:r>
            <a:r>
              <a:rPr lang="en-US" sz="1400" b="0" kern="1200" baseline="0" dirty="0" smtClean="0">
                <a:solidFill>
                  <a:schemeClr val="tx1"/>
                </a:solidFill>
                <a:effectLst/>
              </a:rPr>
              <a:t> by ranking FPAs by their</a:t>
            </a:r>
            <a:r>
              <a:rPr lang="en-US" sz="1400" b="0" kern="1200" dirty="0" smtClean="0">
                <a:solidFill>
                  <a:schemeClr val="tx1"/>
                </a:solidFill>
                <a:effectLst/>
              </a:rPr>
              <a:t> volume of IPAC Buy/Sell transactions</a:t>
            </a:r>
            <a:r>
              <a:rPr lang="en-US" sz="1400" b="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b="0" u="sng" kern="1200" baseline="0" dirty="0" smtClean="0">
                <a:solidFill>
                  <a:schemeClr val="tx1"/>
                </a:solidFill>
                <a:effectLst/>
              </a:rPr>
              <a:t>looking primarily at the top 10.</a:t>
            </a:r>
            <a:endParaRPr lang="en-US" sz="1400" b="0" u="sng" kern="1200" dirty="0" smtClean="0">
              <a:solidFill>
                <a:schemeClr val="tx1"/>
              </a:solidFill>
              <a:effectLst/>
            </a:endParaRPr>
          </a:p>
          <a:p>
            <a:pPr marL="182880" indent="-18288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0" kern="1200" dirty="0" smtClean="0">
                <a:solidFill>
                  <a:schemeClr val="tx1"/>
                </a:solidFill>
                <a:effectLst/>
              </a:rPr>
              <a:t>IPAC Buy/Sell transactions are generally high volume, but with a low dollar amount. So next, we overlaid the dollar value of GTAS activity, which 1)is reported specifically by FPAs and 2)is the best indicator of </a:t>
            </a:r>
            <a:r>
              <a:rPr lang="en-US" sz="1400" kern="1200" dirty="0" smtClean="0">
                <a:solidFill>
                  <a:schemeClr val="tx1"/>
                </a:solidFill>
                <a:effectLst/>
              </a:rPr>
              <a:t>Buy/Sell dollar value.</a:t>
            </a:r>
          </a:p>
          <a:p>
            <a:pPr marL="182880" indent="-18288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u="none" kern="1200" dirty="0" smtClean="0">
                <a:solidFill>
                  <a:schemeClr val="tx1"/>
                </a:solidFill>
                <a:effectLst/>
              </a:rPr>
              <a:t>Identif</a:t>
            </a:r>
            <a:r>
              <a:rPr lang="en-US" sz="1400" kern="1200" dirty="0" smtClean="0">
                <a:solidFill>
                  <a:schemeClr val="tx1"/>
                </a:solidFill>
                <a:effectLst/>
              </a:rPr>
              <a:t>ying the top FPAs in these two categories yielded a target list of 13 FPAs, together responsible for more than 90% of Buy/Sell transactions.  </a:t>
            </a:r>
          </a:p>
          <a:p>
            <a:pPr marL="182880" indent="-18288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</a:rPr>
              <a:t>For G-Invoicing, this is clearly the sweet spot and our starting point for active engagement.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88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3638" y="692150"/>
            <a:ext cx="2082800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7" y="2484437"/>
            <a:ext cx="6400800" cy="6058933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100" dirty="0" smtClean="0"/>
              <a:t>Standardized implementation of G-Invoicing</a:t>
            </a:r>
            <a:r>
              <a:rPr lang="en-US" sz="1100" baseline="0" dirty="0" smtClean="0"/>
              <a:t> presents us with challenges:</a:t>
            </a:r>
            <a:endParaRPr lang="en-US" sz="1100" dirty="0" smtClean="0"/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FPAs have adapted IGT Buy/Sell procedures to their unique missions.</a:t>
            </a:r>
          </a:p>
          <a:p>
            <a:pPr marL="182880" marR="0" lvl="0" indent="-18288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/>
              <a:t>The implementation of G-Invoicing represents both a business process and systems change management effort.</a:t>
            </a:r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100" dirty="0" smtClean="0"/>
              <a:t>G-Invoicing impacts multiple functions across each FPA -- Financial Management, Contracting, Procurement, Logistics, and Systems Support.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100" dirty="0" smtClean="0"/>
          </a:p>
          <a:p>
            <a:pPr marL="0" marR="0" lvl="0" indent="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While no</a:t>
            </a:r>
            <a:r>
              <a:rPr lang="en-US" sz="1100" baseline="0" dirty="0" smtClean="0"/>
              <a:t> two FPAs are identical, </a:t>
            </a:r>
            <a:r>
              <a:rPr lang="en-US" sz="1100" dirty="0" smtClean="0"/>
              <a:t>we have created an eight-step Playbook Checklist in order to standardize the general approach to implementation and provide high-level guidance to FPAs</a:t>
            </a:r>
            <a:r>
              <a:rPr lang="en-US" sz="1100" baseline="0" dirty="0" smtClean="0"/>
              <a:t>:</a:t>
            </a:r>
            <a:endParaRPr lang="en-US" sz="1100" dirty="0" smtClean="0"/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Organize A Cross-Functional Team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: Create an agency G-Invoicing work group including areas currently supporting the IGT Buy/Sell business line. The work group should include representatives from critical financial, business process, and financial system(s);</a:t>
            </a:r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Review Elements Against FIDS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: Review the 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hlinkClick r:id="rId3"/>
              </a:rPr>
              <a:t>Federal Intragovernmental Data Standards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. Compare the FIDS to your current business processes and your system requirements to gauge alignment. Participate in Intragovernmental Transactions Working Group 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hlinkClick r:id="rId4"/>
              </a:rPr>
              <a:t>(ITWG)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Inventory Data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: Perform an inventory of agency data and associated business processes and systems;</a:t>
            </a:r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Design Plans for GT&amp;C, Orders,</a:t>
            </a:r>
            <a:r>
              <a:rPr lang="en-US" sz="1100" b="1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Performance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: Plan changes to systems and business processes to capture IGT Buy/Sell related data associated with General Terms and Conditions, Orders, and Transaction Performance; (insert plan here)</a:t>
            </a:r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Perform Change Management: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Implement changes to existing operating procedures to ensure alignment with required G-Invoicing process flows. Ensure that data processed and exchanged with FPA Trading Partners is in a format consistent with the 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hlinkClick r:id="rId4"/>
              </a:rPr>
              <a:t>FIDS System Mapping and Validation Rules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hlinkClick r:id="rId5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(i.e., G-Invoicing data standards and interface specifications).</a:t>
            </a:r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Update Your Systems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: Implement Enterprise Resource Planning (ERP) system changes as necessary to ensure G-Invoicing data exchange requirements are supported. Leverage ITWG and 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hlinkClick r:id="rId6"/>
              </a:rPr>
              <a:t>Financial Management Standards Committee (FMSC)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working groups to ensure best practices are followed; </a:t>
            </a:r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Test Systems: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Establish a G-Invoicing test account to test system changes as necessary to ensure exchanges are accurate and reliable; and</a:t>
            </a:r>
          </a:p>
          <a:p>
            <a:pPr marL="228600" lvl="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Process Transactions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: Initiate IGT Buy/Sell Transactions with FPA Trading Partners and ensure G-Invoicing required process steps are executed. Update and refine process.</a:t>
            </a:r>
            <a:endParaRPr lang="en-US" sz="1100" dirty="0" smtClean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endParaRPr lang="en-US" sz="1100" dirty="0" smtClean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en-US" sz="1100" dirty="0" smtClean="0"/>
              <a:t>Our Onboarding team uses regular</a:t>
            </a:r>
            <a:r>
              <a:rPr lang="en-US" sz="1100" baseline="0" dirty="0" smtClean="0"/>
              <a:t> </a:t>
            </a:r>
            <a:r>
              <a:rPr lang="en-US" sz="1100" dirty="0" smtClean="0"/>
              <a:t>touchpoints – </a:t>
            </a:r>
            <a:r>
              <a:rPr lang="en-US" sz="1100" b="1" dirty="0" smtClean="0"/>
              <a:t>Focus Group Meetings, FPA Work Sessions, Demos, Training, and more </a:t>
            </a:r>
            <a:r>
              <a:rPr lang="en-US" sz="1100" dirty="0" smtClean="0"/>
              <a:t>– to guide</a:t>
            </a:r>
            <a:r>
              <a:rPr lang="en-US" sz="1100" baseline="0" dirty="0" smtClean="0"/>
              <a:t> </a:t>
            </a:r>
            <a:r>
              <a:rPr lang="en-US" sz="1100" dirty="0" smtClean="0"/>
              <a:t>agencies through</a:t>
            </a:r>
            <a:r>
              <a:rPr lang="en-US" sz="1100" baseline="0" dirty="0" smtClean="0"/>
              <a:t> this process.</a:t>
            </a:r>
            <a:endParaRPr lang="en-US" sz="11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A17C7-C699-4286-8B95-0D2EA1AEB02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5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G-Invoicing</a:t>
            </a:r>
            <a:r>
              <a:rPr lang="en-US" baseline="0" dirty="0" smtClean="0"/>
              <a:t> Website:</a:t>
            </a:r>
          </a:p>
          <a:p>
            <a:r>
              <a:rPr lang="en-US" dirty="0" smtClean="0"/>
              <a:t>https://www.fiscal.treasury.gov/g-invoice/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Initiatives from Treasury supporting these.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Strengthen Financial Reporting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Automate inter-agency buy-sell transactions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buy/sell intragovernmental differences by 90% by 2022. The recent audit found material weaknesses with interagency transfers.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BENEFIT: A reliable system for recording interagency transactions in pursuit of a clean audit opinion.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single government financial statement with risk-based audits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federal financial data more accessible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 Billion Pre-JV Number</a:t>
            </a:r>
          </a:p>
          <a:p>
            <a:pPr lvl="0">
              <a:spcAft>
                <a:spcPts val="300"/>
              </a:spcAft>
              <a:defRPr/>
            </a:pPr>
            <a:r>
              <a:rPr lang="en-US" sz="1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Governmentwide IGT Buy/Sell Facts – Fiscal Year 2018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IGT Buy/Sell transactions identified in GTAS totaled approximately $780 Billion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Federal Program Agencies actively engage in IGT Buy/Sell activity, leveraging approximately 700 Agency Location Codes (ALCs)</a:t>
            </a: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7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Invoicing (G-Invoicing) is the long-term sustainable solution to improve the quality of Intragovernmental Transactions (IGT) - Buy/Sell data in support of more accurate financial management by Federal Trading Partners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G-Invoicing will </a:t>
            </a:r>
            <a:r>
              <a:rPr lang="en-US" b="1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a Federal Intragovernmental Data Standard (FIDS)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platform through which Federal Trading Partners will broker IGT Buy/Sell transactions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transparent IGT Buy/Sell data repository will support reconciliation, reduce adjustments, and drive proper Governmentwide IGT Buy/Sell eliminations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2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1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3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6177-943B-4167-9A06-F024B58C60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53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692150"/>
            <a:ext cx="3403600" cy="2554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7" y="3475037"/>
            <a:ext cx="5486400" cy="5068333"/>
          </a:xfrm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With G-Invoicing, we are taking a three-point approach to engagement and onboarding. Each agency will have a team of three, one expert from each of the focus areas key to implementation: Outreach, Systems, and Business.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Engagement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Fiscal Accounting Support and Outreach, Engagement and Onboarding Staff (EOS)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effectLst/>
              </a:rPr>
              <a:t>Relationship Management Lead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Conduct outreach to industry and FPAs.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Initiate direct engagement with FPAs.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/>
              <a:t>Manage leadership engagement.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/>
              <a:t>Review and publish implementation monitoring.</a:t>
            </a:r>
            <a:endParaRPr lang="en-US" sz="1600" dirty="0" smtClean="0">
              <a:effectLst/>
            </a:endParaRP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Escalate and ensure resolution of issues.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Systems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FRB Agency Implementation Team (AIT)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en-US" sz="1100" dirty="0" smtClean="0">
                <a:effectLst/>
              </a:rPr>
              <a:t>Onboarding Lead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100" dirty="0" smtClean="0"/>
              <a:t>Guide implementation of GT&amp;Cs, Orders, and Performance.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100" dirty="0" smtClean="0">
                <a:effectLst/>
              </a:rPr>
              <a:t>Facilitate Change Management.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100" dirty="0" smtClean="0"/>
              <a:t>Coordinate</a:t>
            </a:r>
            <a:r>
              <a:rPr lang="en-US" sz="1100" dirty="0" smtClean="0">
                <a:effectLst/>
              </a:rPr>
              <a:t> integration between FM systems and G-Invoicing.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100" dirty="0" smtClean="0">
                <a:effectLst/>
              </a:rPr>
              <a:t>Train Administrators and Users.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100" dirty="0" smtClean="0">
                <a:effectLst/>
              </a:rPr>
              <a:t>Report on FPA onboarding status.</a:t>
            </a:r>
          </a:p>
          <a:p>
            <a:pPr marL="18288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Business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Intragovernmental Reconciliation Branch (ITRB) Accountants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effectLst/>
              </a:rPr>
              <a:t>Fiscal Service Experts on IGT Processes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Support implementation activities.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/>
              <a:t>Resolve issues and e</a:t>
            </a:r>
            <a:r>
              <a:rPr lang="en-US" sz="1600" dirty="0" smtClean="0">
                <a:effectLst/>
              </a:rPr>
              <a:t>nsure alignment with policy.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0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1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9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322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012856"/>
              </a:solidFill>
            </a:endParaRPr>
          </a:p>
        </p:txBody>
      </p:sp>
      <p:pic>
        <p:nvPicPr>
          <p:cNvPr id="6" name="Picture 2" descr="http://fiscalservice.treasuryecm.gov/fs/support/GAC/StyleGuideLogos/Fiscal%20Service%20-%20Horizontal%20-%20Color%20-%20Treasu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820"/>
            <a:ext cx="52120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5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117772"/>
            <a:ext cx="8686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0" y="6353655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0" y="6419262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en-US" sz="12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23B54F64-4D77-425A-BD5E-0504AD8FCA49}" type="slidenum">
              <a:rPr lang="en-US" sz="1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19" y="6165962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1219200"/>
            <a:ext cx="8686800" cy="4800600"/>
          </a:xfrm>
          <a:prstGeom prst="rect">
            <a:avLst/>
          </a:prstGeom>
        </p:spPr>
        <p:txBody>
          <a:bodyPr/>
          <a:lstStyle>
            <a:lvl1pPr marL="365760" indent="-36576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365760" indent="-36576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baseline="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None/>
              <a:defRPr sz="2000">
                <a:latin typeface="+mn-lt"/>
                <a:cs typeface="Arial" panose="020B0604020202020204" pitchFamily="34" charset="0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None/>
              <a:defRPr sz="2000">
                <a:latin typeface="+mn-lt"/>
                <a:cs typeface="Arial" panose="020B0604020202020204" pitchFamily="34" charset="0"/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None/>
              <a:defRPr sz="20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 smtClean="0"/>
              <a:t>Bulleted text</a:t>
            </a:r>
          </a:p>
          <a:p>
            <a:pPr lvl="1"/>
            <a:r>
              <a:rPr lang="en-US" dirty="0" smtClean="0"/>
              <a:t>Next item in the list </a:t>
            </a:r>
          </a:p>
          <a:p>
            <a:pPr lvl="1"/>
            <a:r>
              <a:rPr lang="en-US" dirty="0" smtClean="0"/>
              <a:t>Yet another thought</a:t>
            </a:r>
          </a:p>
          <a:p>
            <a:pPr lvl="1"/>
            <a:r>
              <a:rPr lang="en-US" dirty="0" smtClean="0"/>
              <a:t>Final item in the list</a:t>
            </a:r>
            <a:endParaRPr lang="en-US" dirty="0"/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68580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0" y="136634"/>
            <a:ext cx="174307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0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117772"/>
            <a:ext cx="8686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0" y="6353655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0" y="6419262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en-US" sz="12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23B54F64-4D77-425A-BD5E-0504AD8FCA49}" type="slidenum">
              <a:rPr lang="en-US" sz="1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19" y="6165962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971800" y="1219200"/>
            <a:ext cx="5943600" cy="4800600"/>
          </a:xfrm>
          <a:prstGeom prst="rect">
            <a:avLst/>
          </a:prstGeom>
        </p:spPr>
        <p:txBody>
          <a:bodyPr/>
          <a:lstStyle>
            <a:lvl1pPr marL="365760" indent="-36576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365760" indent="-36576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baseline="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None/>
              <a:defRPr sz="2000">
                <a:latin typeface="+mn-lt"/>
                <a:cs typeface="Arial" panose="020B0604020202020204" pitchFamily="34" charset="0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None/>
              <a:defRPr sz="2000">
                <a:latin typeface="+mn-lt"/>
                <a:cs typeface="Arial" panose="020B0604020202020204" pitchFamily="34" charset="0"/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None/>
              <a:defRPr sz="20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 smtClean="0"/>
              <a:t>Bulleted text</a:t>
            </a:r>
          </a:p>
          <a:p>
            <a:pPr lvl="1"/>
            <a:r>
              <a:rPr lang="en-US" dirty="0" smtClean="0"/>
              <a:t>Next item in the list </a:t>
            </a:r>
          </a:p>
          <a:p>
            <a:pPr lvl="1"/>
            <a:r>
              <a:rPr lang="en-US" dirty="0" smtClean="0"/>
              <a:t>Yet another thought</a:t>
            </a:r>
          </a:p>
          <a:p>
            <a:pPr lvl="1"/>
            <a:r>
              <a:rPr lang="en-US" dirty="0" smtClean="0"/>
              <a:t>Final item in the list</a:t>
            </a:r>
            <a:endParaRPr lang="en-US" dirty="0"/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68580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43200" y="1219200"/>
            <a:ext cx="0" cy="480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228600" y="1219200"/>
            <a:ext cx="2438400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2400">
                <a:latin typeface="+mn-lt"/>
                <a:cs typeface="Arial" panose="020B0604020202020204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2400">
                <a:latin typeface="+mn-lt"/>
                <a:cs typeface="Arial" panose="020B0604020202020204" pitchFamily="34" charset="0"/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2400">
                <a:latin typeface="+mn-lt"/>
                <a:cs typeface="Arial" panose="020B0604020202020204" pitchFamily="34" charset="0"/>
              </a:defRPr>
            </a:lvl4pPr>
            <a:lvl5pPr>
              <a:spcBef>
                <a:spcPts val="200"/>
              </a:spcBef>
              <a:spcAft>
                <a:spcPts val="200"/>
              </a:spcAft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0" y="136634"/>
            <a:ext cx="174307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6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9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6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B129-2C44-4064-810F-780D6C76D62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178F-B45D-40C6-8382-7FAD9EA5D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al.treasury.gov/g-invoic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al.treasury.gov/g-invoice/" TargetMode="External"/><Relationship Id="rId2" Type="http://schemas.openxmlformats.org/officeDocument/2006/relationships/hyperlink" Target="mailto:Christopher.beck@fiscal.treasury.gov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2295" y="2666999"/>
            <a:ext cx="887930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4325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036A37"/>
                </a:solidFill>
              </a:rPr>
              <a:t>G-Invoicing Update</a:t>
            </a:r>
            <a:endParaRPr lang="en-US" sz="3600" b="1" dirty="0">
              <a:solidFill>
                <a:srgbClr val="036A37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95221" y="4190999"/>
            <a:ext cx="8296379" cy="11028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0432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 smtClean="0">
                <a:solidFill>
                  <a:srgbClr val="036A37"/>
                </a:solidFill>
              </a:rPr>
              <a:t>USSGL Board Meeting</a:t>
            </a:r>
            <a:endParaRPr lang="en-US" b="1" dirty="0">
              <a:solidFill>
                <a:srgbClr val="036A37"/>
              </a:solidFill>
            </a:endParaRPr>
          </a:p>
          <a:p>
            <a:pPr lvl="0">
              <a:defRPr/>
            </a:pPr>
            <a:r>
              <a:rPr lang="en-US" b="1" dirty="0" smtClean="0">
                <a:solidFill>
                  <a:srgbClr val="036A37"/>
                </a:solidFill>
              </a:rPr>
              <a:t>May </a:t>
            </a:r>
            <a:r>
              <a:rPr lang="en-US" b="1" dirty="0" smtClean="0">
                <a:solidFill>
                  <a:srgbClr val="036A37"/>
                </a:solidFill>
              </a:rPr>
              <a:t>2019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965676"/>
            <a:ext cx="8686800" cy="421592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Collaborating with the Financial Management Standards Committee (FMSC) and Intragovernmental Transactions Working Group (ITWG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Specification Releases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200" dirty="0" smtClean="0"/>
              <a:t>General </a:t>
            </a:r>
            <a:r>
              <a:rPr lang="en-US" sz="2200" dirty="0"/>
              <a:t>Terms &amp; Conditions (GT&amp;C)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June 2017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200" dirty="0"/>
              <a:t>Orders</a:t>
            </a:r>
            <a:endParaRPr lang="en-US" sz="1800" dirty="0"/>
          </a:p>
          <a:p>
            <a:pPr marL="1200150" lvl="3" indent="-342900">
              <a:buFont typeface="Wingdings" panose="05000000000000000000" pitchFamily="2" charset="2"/>
              <a:buChar char="ü"/>
            </a:pPr>
            <a:r>
              <a:rPr lang="en-US" sz="1800" dirty="0"/>
              <a:t>May 2018</a:t>
            </a:r>
          </a:p>
          <a:p>
            <a:pPr marL="742950" lvl="2" indent="-342900">
              <a:buFont typeface="Arial" panose="020B0604020202020204" pitchFamily="34" charset="0"/>
              <a:buChar char="-"/>
            </a:pPr>
            <a:r>
              <a:rPr lang="en-US" sz="2200" dirty="0"/>
              <a:t>Performance </a:t>
            </a:r>
            <a:r>
              <a:rPr lang="en-US" sz="2200" dirty="0" smtClean="0"/>
              <a:t>Transaction</a:t>
            </a:r>
            <a:endParaRPr lang="en-US" sz="2200" dirty="0"/>
          </a:p>
          <a:p>
            <a:pPr marL="1200150" lvl="3" indent="-342900">
              <a:buFont typeface="Wingdings" panose="05000000000000000000" pitchFamily="2" charset="2"/>
              <a:buChar char="ü"/>
            </a:pPr>
            <a:r>
              <a:rPr lang="en-US" sz="1800" dirty="0" smtClean="0"/>
              <a:t>February 2019</a:t>
            </a:r>
          </a:p>
          <a:p>
            <a:pPr marL="742950" lvl="2" indent="-342900">
              <a:buFont typeface="Arial" panose="020B0604020202020204" pitchFamily="34" charset="0"/>
              <a:buChar char="-"/>
            </a:pPr>
            <a:r>
              <a:rPr lang="en-US" sz="2200" dirty="0" smtClean="0"/>
              <a:t>Performance Update for Remittance</a:t>
            </a:r>
            <a:endParaRPr lang="en-US" sz="2200" dirty="0"/>
          </a:p>
          <a:p>
            <a:pPr marL="1200150" lvl="3" indent="-342900">
              <a:buFont typeface="Wingdings" panose="05000000000000000000" pitchFamily="2" charset="2"/>
              <a:buChar char="ü"/>
            </a:pPr>
            <a:r>
              <a:rPr lang="en-US" sz="1800" dirty="0" smtClean="0"/>
              <a:t>April 2019</a:t>
            </a:r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Interface Specifications (FIDS)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4800" y="5638800"/>
            <a:ext cx="8610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0999" y="5786735"/>
            <a:ext cx="832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    Now			Next			         Later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905000"/>
            <a:ext cx="121920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Release 2.2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3200400"/>
            <a:ext cx="2312719" cy="6096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Order User Interface</a:t>
            </a:r>
          </a:p>
          <a:p>
            <a:r>
              <a:rPr lang="en-US" sz="1200" b="1" dirty="0" smtClean="0"/>
              <a:t>-Create, approve, reject, close</a:t>
            </a:r>
          </a:p>
          <a:p>
            <a:r>
              <a:rPr lang="en-US" sz="1200" b="1" dirty="0" smtClean="0"/>
              <a:t>-Order attachments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962400"/>
            <a:ext cx="2312719" cy="6096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Order Application Interface</a:t>
            </a:r>
          </a:p>
          <a:p>
            <a:r>
              <a:rPr lang="en-US" sz="1200" b="1" dirty="0" smtClean="0"/>
              <a:t>-Create, approve, reject, close</a:t>
            </a:r>
          </a:p>
          <a:p>
            <a:r>
              <a:rPr lang="en-US" sz="1200" b="1" dirty="0" smtClean="0"/>
              <a:t>-Order attachments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7400" y="838200"/>
            <a:ext cx="2209798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Release 2.2.1/ Release 2.3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2895600" y="3352800"/>
            <a:ext cx="121920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Release 2.X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6172200" y="609600"/>
            <a:ext cx="121920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Release 2.Y..2/Z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25680" y="2514600"/>
            <a:ext cx="2236520" cy="609600"/>
          </a:xfrm>
          <a:prstGeom prst="roundRect">
            <a:avLst/>
          </a:prstGeom>
          <a:solidFill>
            <a:srgbClr val="8A8D92"/>
          </a:solidFill>
          <a:ln>
            <a:solidFill>
              <a:srgbClr val="9C9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Business Goal: Brokering  Orders to improve accounting</a:t>
            </a:r>
            <a:endParaRPr lang="en-US" sz="1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819400" y="1981200"/>
            <a:ext cx="1371600" cy="9906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Performance User Interface</a:t>
            </a:r>
          </a:p>
          <a:p>
            <a:r>
              <a:rPr lang="en-US" sz="1200" b="1" dirty="0" smtClean="0"/>
              <a:t>-Advance</a:t>
            </a:r>
          </a:p>
          <a:p>
            <a:r>
              <a:rPr lang="en-US" sz="1200" b="1" dirty="0" smtClean="0"/>
              <a:t>-FOB Source</a:t>
            </a:r>
          </a:p>
          <a:p>
            <a:r>
              <a:rPr lang="en-US" sz="1200" b="1" dirty="0" smtClean="0"/>
              <a:t>-FOB Destination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43400" y="4419600"/>
            <a:ext cx="1981201" cy="6096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Transaction Settlement</a:t>
            </a:r>
          </a:p>
          <a:p>
            <a:r>
              <a:rPr lang="en-US" sz="1200" b="1" dirty="0" smtClean="0"/>
              <a:t>-FOB Source</a:t>
            </a:r>
          </a:p>
          <a:p>
            <a:r>
              <a:rPr lang="en-US" sz="1200" b="1" dirty="0" smtClean="0"/>
              <a:t>-FOB Destination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18866" y="4419600"/>
            <a:ext cx="1248333" cy="6096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Transaction Settlement</a:t>
            </a:r>
          </a:p>
          <a:p>
            <a:r>
              <a:rPr lang="en-US" sz="1200" b="1" dirty="0" smtClean="0"/>
              <a:t>-Advance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67000" y="1371600"/>
            <a:ext cx="2796638" cy="533400"/>
          </a:xfrm>
          <a:prstGeom prst="roundRect">
            <a:avLst/>
          </a:prstGeom>
          <a:solidFill>
            <a:srgbClr val="8A8D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Business goal: Exchange of performance data to improve accrual accounting</a:t>
            </a:r>
            <a:endParaRPr lang="en-US" sz="1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67198" y="3048000"/>
            <a:ext cx="2110840" cy="563568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Reporting</a:t>
            </a:r>
          </a:p>
          <a:p>
            <a:r>
              <a:rPr lang="en-US" sz="1200" b="1" dirty="0" smtClean="0"/>
              <a:t>-Order Detail Report</a:t>
            </a:r>
          </a:p>
          <a:p>
            <a:r>
              <a:rPr lang="en-US" sz="1200" b="1" dirty="0" smtClean="0"/>
              <a:t>-Performance Detail Report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2318" y="3886200"/>
            <a:ext cx="3429000" cy="457200"/>
          </a:xfrm>
          <a:prstGeom prst="roundRect">
            <a:avLst/>
          </a:prstGeom>
          <a:solidFill>
            <a:srgbClr val="8A8D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Business Goal: Reduce chargebacks and improve efficiency of settlement 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3048000" y="5105400"/>
            <a:ext cx="3276601" cy="4572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Reporting</a:t>
            </a:r>
          </a:p>
          <a:p>
            <a:r>
              <a:rPr lang="en-US" sz="1200" b="1" dirty="0" smtClean="0"/>
              <a:t>-Settlement Report Details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267198" y="1981200"/>
            <a:ext cx="1752602" cy="9906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Performance Application Interface</a:t>
            </a:r>
          </a:p>
          <a:p>
            <a:r>
              <a:rPr lang="en-US" sz="1200" b="1" dirty="0" smtClean="0"/>
              <a:t>-Advance</a:t>
            </a:r>
          </a:p>
          <a:p>
            <a:r>
              <a:rPr lang="en-US" sz="1200" b="1" dirty="0" smtClean="0"/>
              <a:t>-FOB Source</a:t>
            </a:r>
          </a:p>
          <a:p>
            <a:r>
              <a:rPr lang="en-US" sz="1200" b="1" dirty="0" smtClean="0"/>
              <a:t>-FOB Destination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63988" y="3352800"/>
            <a:ext cx="2151412" cy="685800"/>
          </a:xfrm>
          <a:prstGeom prst="roundRect">
            <a:avLst/>
          </a:prstGeom>
          <a:solidFill>
            <a:srgbClr val="8A8D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Business Goal: Improve traceability of chargebacks </a:t>
            </a:r>
            <a:endParaRPr lang="en-US" sz="1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934200" y="4191000"/>
            <a:ext cx="1981200" cy="5334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G-Invoicing Initiated Adjustments </a:t>
            </a:r>
          </a:p>
          <a:p>
            <a:r>
              <a:rPr lang="en-US" sz="1200" b="1" dirty="0" smtClean="0"/>
              <a:t>-Performance driven</a:t>
            </a:r>
          </a:p>
        </p:txBody>
      </p:sp>
      <p:sp>
        <p:nvSpPr>
          <p:cNvPr id="41" name="Arc 40"/>
          <p:cNvSpPr/>
          <p:nvPr/>
        </p:nvSpPr>
        <p:spPr>
          <a:xfrm>
            <a:off x="-2743200" y="1524000"/>
            <a:ext cx="5562600" cy="4038600"/>
          </a:xfrm>
          <a:prstGeom prst="arc">
            <a:avLst>
              <a:gd name="adj1" fmla="val 16200000"/>
              <a:gd name="adj2" fmla="val 21495952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>
            <a:stCxn id="41" idx="2"/>
          </p:cNvCxnSpPr>
          <p:nvPr/>
        </p:nvCxnSpPr>
        <p:spPr>
          <a:xfrm>
            <a:off x="2816985" y="3459168"/>
            <a:ext cx="2415" cy="21796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477000" y="2895600"/>
            <a:ext cx="0" cy="2743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>
            <a:off x="2590800" y="80665"/>
            <a:ext cx="3886200" cy="5786735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" y="8996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36A37"/>
                </a:solidFill>
              </a:rPr>
              <a:t>G-Invoicing Roadmap</a:t>
            </a:r>
            <a:endParaRPr lang="en-US" sz="2800" b="1" dirty="0">
              <a:solidFill>
                <a:srgbClr val="036A37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53198" y="1295400"/>
            <a:ext cx="2514602" cy="762000"/>
          </a:xfrm>
          <a:prstGeom prst="roundRect">
            <a:avLst/>
          </a:prstGeom>
          <a:solidFill>
            <a:srgbClr val="8A8D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Business and Technical goal: Enhance usability of GT&amp;C processing ; eliminate security vulnerabilities</a:t>
            </a:r>
            <a:endParaRPr lang="en-US" sz="12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010400" y="2286000"/>
            <a:ext cx="1981200" cy="838200"/>
          </a:xfrm>
          <a:prstGeom prst="roundRect">
            <a:avLst/>
          </a:prstGeom>
          <a:solidFill>
            <a:srgbClr val="036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G-Invoicing GT&amp;C UI Enhancements</a:t>
            </a:r>
          </a:p>
          <a:p>
            <a:r>
              <a:rPr lang="en-US" sz="1200" b="1" dirty="0" smtClean="0"/>
              <a:t>-Replacement of xign framework</a:t>
            </a:r>
          </a:p>
        </p:txBody>
      </p:sp>
    </p:spTree>
    <p:extLst>
      <p:ext uri="{BB962C8B-B14F-4D97-AF65-F5344CB8AC3E}">
        <p14:creationId xmlns:p14="http://schemas.microsoft.com/office/powerpoint/2010/main" val="27339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965676"/>
            <a:ext cx="8686800" cy="406352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Agency Implementation </a:t>
            </a:r>
            <a:r>
              <a:rPr lang="en-US" sz="2600" dirty="0"/>
              <a:t>P</a:t>
            </a:r>
            <a:r>
              <a:rPr lang="en-US" sz="2600" dirty="0" smtClean="0"/>
              <a:t>lans </a:t>
            </a:r>
            <a:endParaRPr lang="en-US" sz="2600" dirty="0"/>
          </a:p>
          <a:p>
            <a:pPr lvl="1"/>
            <a:r>
              <a:rPr lang="en-US" sz="2200" dirty="0" smtClean="0"/>
              <a:t>June 28, </a:t>
            </a:r>
            <a:r>
              <a:rPr lang="en-US" sz="2200" dirty="0"/>
              <a:t>2019</a:t>
            </a:r>
          </a:p>
          <a:p>
            <a:r>
              <a:rPr lang="en-US" sz="2600" dirty="0" smtClean="0"/>
              <a:t>Performance Transaction Exchange Functionality</a:t>
            </a:r>
            <a:endParaRPr lang="en-US" sz="2600" dirty="0"/>
          </a:p>
          <a:p>
            <a:pPr lvl="1"/>
            <a:r>
              <a:rPr lang="en-US" sz="2200" dirty="0"/>
              <a:t>August </a:t>
            </a:r>
            <a:r>
              <a:rPr lang="en-US" sz="2200" dirty="0" smtClean="0"/>
              <a:t>2019</a:t>
            </a:r>
          </a:p>
          <a:p>
            <a:r>
              <a:rPr lang="en-US" sz="2600" dirty="0" smtClean="0"/>
              <a:t>Performance Validations to Initiate G-Invoicing Settlement</a:t>
            </a:r>
          </a:p>
          <a:p>
            <a:pPr lvl="1"/>
            <a:r>
              <a:rPr lang="en-US" sz="2400" dirty="0"/>
              <a:t>Incremental releases through June </a:t>
            </a:r>
            <a:r>
              <a:rPr lang="en-US" sz="2400" dirty="0" smtClean="0"/>
              <a:t>2020</a:t>
            </a:r>
            <a:endParaRPr lang="en-US" sz="2400" dirty="0"/>
          </a:p>
          <a:p>
            <a:r>
              <a:rPr lang="en-US" sz="2600" dirty="0" smtClean="0"/>
              <a:t>G-Invoicing </a:t>
            </a:r>
            <a:r>
              <a:rPr lang="en-US" sz="2600" dirty="0"/>
              <a:t>Mandate</a:t>
            </a:r>
          </a:p>
          <a:p>
            <a:pPr lvl="1"/>
            <a:r>
              <a:rPr lang="en-US" sz="2200" dirty="0"/>
              <a:t>June 30, </a:t>
            </a:r>
            <a:r>
              <a:rPr lang="en-US" sz="2200" dirty="0" smtClean="0"/>
              <a:t>2021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36A37"/>
                </a:solidFill>
              </a:rPr>
              <a:t>Upcoming Important Dates</a:t>
            </a:r>
          </a:p>
        </p:txBody>
      </p:sp>
      <p:sp>
        <p:nvSpPr>
          <p:cNvPr id="4" name="Explosion 2 1"/>
          <p:cNvSpPr/>
          <p:nvPr/>
        </p:nvSpPr>
        <p:spPr>
          <a:xfrm rot="20815881">
            <a:off x="5455681" y="3984451"/>
            <a:ext cx="3100244" cy="1938542"/>
          </a:xfrm>
          <a:prstGeom prst="star5">
            <a:avLst>
              <a:gd name="adj" fmla="val 21743"/>
              <a:gd name="hf" fmla="val 105146"/>
              <a:gd name="vf" fmla="val 110557"/>
            </a:avLst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Early Adoption is Encouraged!</a:t>
            </a:r>
          </a:p>
        </p:txBody>
      </p:sp>
    </p:spTree>
    <p:extLst>
      <p:ext uri="{BB962C8B-B14F-4D97-AF65-F5344CB8AC3E}">
        <p14:creationId xmlns:p14="http://schemas.microsoft.com/office/powerpoint/2010/main" val="32424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182880" indent="-18288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36A37"/>
                </a:solidFill>
              </a:rPr>
              <a:t>The Engagement and Onboarding Team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33400" y="514350"/>
          <a:ext cx="6400800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4038600" y="5105400"/>
            <a:ext cx="4876800" cy="822960"/>
          </a:xfrm>
          <a:prstGeom prst="rect">
            <a:avLst/>
          </a:prstGeom>
        </p:spPr>
        <p:txBody>
          <a:bodyPr anchor="ctr"/>
          <a:lstStyle/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effectLst/>
              </a:rPr>
              <a:t>Fiscal Service Experts on IGT Processes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Support implementation activities.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/>
              <a:t>Resolve issues and e</a:t>
            </a:r>
            <a:r>
              <a:rPr lang="en-US" sz="1600" dirty="0" smtClean="0">
                <a:effectLst/>
              </a:rPr>
              <a:t>nsure alignment with policy.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2590800"/>
            <a:ext cx="3886200" cy="2560320"/>
          </a:xfrm>
          <a:prstGeom prst="rect">
            <a:avLst/>
          </a:prstGeom>
        </p:spPr>
        <p:txBody>
          <a:bodyPr anchor="ctr"/>
          <a:lstStyle/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effectLst/>
              </a:rPr>
              <a:t>Onboarding Lead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/>
              <a:t>Guide implementation of GT&amp;Cs, Orders, and Performance.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Facilitate Change Management.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/>
              <a:t>Coordinate</a:t>
            </a:r>
            <a:r>
              <a:rPr lang="en-US" sz="1600" dirty="0" smtClean="0">
                <a:effectLst/>
              </a:rPr>
              <a:t> integration between FM systems and G-Invoicing.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Train Administrators and Users.</a:t>
            </a:r>
          </a:p>
          <a:p>
            <a:pPr marL="365760" lvl="1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Report on FPA onboarding status.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0" y="990600"/>
            <a:ext cx="5105400" cy="1645920"/>
          </a:xfrm>
          <a:prstGeom prst="rect">
            <a:avLst/>
          </a:prstGeom>
        </p:spPr>
        <p:txBody>
          <a:bodyPr anchor="ctr"/>
          <a:lstStyle/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en-US" sz="1600" dirty="0" smtClean="0">
                <a:effectLst/>
              </a:rPr>
              <a:t>Relationship Management Lead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Conduct outreach to industry and FPAs.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Initiate direct engagement with FPAs.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/>
              <a:t>Manage leadership engagement.</a:t>
            </a: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/>
              <a:t>Review and publish implementation monitoring.</a:t>
            </a:r>
            <a:endParaRPr lang="en-US" sz="1600" dirty="0" smtClean="0">
              <a:effectLst/>
            </a:endParaRPr>
          </a:p>
          <a:p>
            <a:pPr marL="365760" lvl="2" indent="-182880">
              <a:spcBef>
                <a:spcPts val="100"/>
              </a:spcBef>
              <a:spcAft>
                <a:spcPts val="100"/>
              </a:spcAft>
              <a:buChar char="•"/>
            </a:pPr>
            <a:r>
              <a:rPr lang="en-US" sz="1600" dirty="0" smtClean="0">
                <a:effectLst/>
              </a:rPr>
              <a:t>Escalate and ensure resolution of issues.</a:t>
            </a:r>
          </a:p>
        </p:txBody>
      </p:sp>
    </p:spTree>
    <p:extLst>
      <p:ext uri="{BB962C8B-B14F-4D97-AF65-F5344CB8AC3E}">
        <p14:creationId xmlns:p14="http://schemas.microsoft.com/office/powerpoint/2010/main" val="5206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036A37"/>
                </a:solidFill>
              </a:rPr>
              <a:t>13 FPAs own 90%+ of Buy/Sell Transactions</a:t>
            </a:r>
            <a:endParaRPr lang="en-US" b="1" dirty="0">
              <a:solidFill>
                <a:srgbClr val="036A37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3419898" cy="4800600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High-priority targets were identified by overlaying the:</a:t>
            </a:r>
          </a:p>
          <a:p>
            <a:pPr marL="0" lvl="0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FPAs with the highest % GTAS dollar value (including their top three trading partners) with the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FPAs with the greatest % IPAC volume.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979170"/>
            <a:ext cx="2103120" cy="51206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59382" y="979170"/>
            <a:ext cx="2103120" cy="51206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27320" y="1135380"/>
            <a:ext cx="1371600" cy="4937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01440" y="1066800"/>
          <a:ext cx="4023360" cy="499055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869489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1024177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5325789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07198678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70023089"/>
                    </a:ext>
                  </a:extLst>
                </a:gridCol>
              </a:tblGrid>
              <a:tr h="830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GTAS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FY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High-Priority Targets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IPAC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Volume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FY 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IPAC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67677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9965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GSA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47115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DHS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665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HHS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72004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45324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80149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DOJ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512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DOI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40659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DOC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5178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4856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USDA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9502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Treasury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04422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 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USAID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818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182880" indent="-18288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36A37"/>
                </a:solidFill>
              </a:rPr>
              <a:t>Steps</a:t>
            </a:r>
            <a:r>
              <a:rPr lang="en-US" dirty="0"/>
              <a:t> </a:t>
            </a:r>
            <a:r>
              <a:rPr lang="en-US" b="1" dirty="0">
                <a:solidFill>
                  <a:srgbClr val="036A37"/>
                </a:solidFill>
              </a:rPr>
              <a:t>to</a:t>
            </a:r>
            <a:r>
              <a:rPr lang="en-US" dirty="0"/>
              <a:t> </a:t>
            </a:r>
            <a:r>
              <a:rPr lang="en-US" b="1" dirty="0">
                <a:solidFill>
                  <a:srgbClr val="036A37"/>
                </a:solidFill>
              </a:rPr>
              <a:t>Implementation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36A37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36A37"/>
                </a:solidFill>
              </a:rPr>
              <a:t>Onboarding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838700" y="1009650"/>
          <a:ext cx="4389120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914400"/>
            <a:ext cx="446962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446962" cy="457200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497787050"/>
              </p:ext>
            </p:extLst>
          </p:nvPr>
        </p:nvGraphicFramePr>
        <p:xfrm>
          <a:off x="-533400" y="931856"/>
          <a:ext cx="5029200" cy="524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Rectangle 20"/>
          <p:cNvSpPr/>
          <p:nvPr/>
        </p:nvSpPr>
        <p:spPr>
          <a:xfrm rot="16200000">
            <a:off x="2082566" y="3199671"/>
            <a:ext cx="4841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Playbook Checklist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4690767" y="1373697"/>
            <a:ext cx="433684" cy="42878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286000"/>
            <a:ext cx="446962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0"/>
            <a:ext cx="446962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657600"/>
            <a:ext cx="446962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446962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953000"/>
            <a:ext cx="446962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53000"/>
            <a:ext cx="44696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Broad Outreach</a:t>
            </a:r>
          </a:p>
          <a:p>
            <a:pPr lvl="1"/>
            <a:r>
              <a:rPr lang="en-US" dirty="0" smtClean="0"/>
              <a:t>Agency </a:t>
            </a:r>
            <a:r>
              <a:rPr lang="en-US" dirty="0"/>
              <a:t>Work </a:t>
            </a:r>
            <a:r>
              <a:rPr lang="en-US" dirty="0" smtClean="0"/>
              <a:t>Groups</a:t>
            </a:r>
            <a:r>
              <a:rPr lang="en-US" dirty="0"/>
              <a:t> </a:t>
            </a:r>
            <a:r>
              <a:rPr lang="en-US" dirty="0" smtClean="0"/>
              <a:t>(ITWG)</a:t>
            </a:r>
          </a:p>
          <a:p>
            <a:pPr lvl="1"/>
            <a:r>
              <a:rPr lang="en-US" dirty="0" smtClean="0"/>
              <a:t>Quarterly Newsletter</a:t>
            </a:r>
          </a:p>
          <a:p>
            <a:pPr lvl="1"/>
            <a:r>
              <a:rPr lang="en-US" dirty="0" smtClean="0"/>
              <a:t>GFMC Conference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endParaRPr lang="en-US" dirty="0"/>
          </a:p>
          <a:p>
            <a:r>
              <a:rPr lang="en-US" dirty="0" smtClean="0"/>
              <a:t>Resources available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/>
              <a:t>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Program Guide</a:t>
            </a:r>
          </a:p>
          <a:p>
            <a:pPr lvl="1"/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Data Standards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Resources and Outreach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Chris Beck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Manager</a:t>
            </a:r>
            <a:r>
              <a:rPr lang="en-US" altLang="en-US" sz="2800" dirty="0">
                <a:latin typeface="Arial" charset="0"/>
                <a:cs typeface="Arial" charset="0"/>
              </a:rPr>
              <a:t>, Bureau of the Fiscal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Service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charset="0"/>
                <a:cs typeface="Arial" charset="0"/>
              </a:rPr>
              <a:t>(304</a:t>
            </a:r>
            <a:r>
              <a:rPr lang="en-US" altLang="en-US" sz="2800" dirty="0">
                <a:latin typeface="Arial" charset="0"/>
                <a:cs typeface="Arial" charset="0"/>
              </a:rPr>
              <a:t>)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480-7122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charset="0"/>
                <a:cs typeface="Arial" charset="0"/>
                <a:hlinkClick r:id="rId2"/>
              </a:rPr>
              <a:t>Christopher.beck@fiscal.treasury.gov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  <a:hlinkClick r:id="rId3"/>
            </a:endParaRPr>
          </a:p>
          <a:p>
            <a:pPr marL="0" indent="0">
              <a:buNone/>
              <a:tabLst>
                <a:tab pos="508000" algn="l"/>
              </a:tabLst>
            </a:pPr>
            <a:r>
              <a:rPr lang="en-US" sz="2800" dirty="0" smtClean="0">
                <a:solidFill>
                  <a:prstClr val="black"/>
                </a:solidFill>
              </a:rPr>
              <a:t>Intragovernmental </a:t>
            </a:r>
            <a:r>
              <a:rPr lang="en-US" sz="2800" dirty="0">
                <a:solidFill>
                  <a:prstClr val="black"/>
                </a:solidFill>
              </a:rPr>
              <a:t>Transactions Working Group </a:t>
            </a:r>
            <a:r>
              <a:rPr lang="en-US" sz="2800" dirty="0" smtClean="0">
                <a:solidFill>
                  <a:prstClr val="black"/>
                </a:solidFill>
              </a:rPr>
              <a:t>IGT@fiscal.treasury.gov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  <a:tabLst>
                <a:tab pos="508000" algn="l"/>
              </a:tabLst>
            </a:pPr>
            <a:r>
              <a:rPr lang="en-US" sz="28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://www.fiscal.treasury.gov/g-invoice/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Contact Information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Stages &amp; Data Flow</a:t>
            </a:r>
          </a:p>
          <a:p>
            <a:r>
              <a:rPr lang="en-US" dirty="0" smtClean="0"/>
              <a:t>G-Invoicing Program Status</a:t>
            </a:r>
          </a:p>
          <a:p>
            <a:r>
              <a:rPr lang="en-US" dirty="0" smtClean="0"/>
              <a:t>Fiscal Service Implementation Strategy</a:t>
            </a:r>
          </a:p>
          <a:p>
            <a:r>
              <a:rPr lang="en-US" dirty="0" smtClean="0"/>
              <a:t>Agency Playbook</a:t>
            </a:r>
          </a:p>
          <a:p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Agenda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Vision Concept long view 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b="49057"/>
          <a:stretch/>
        </p:blipFill>
        <p:spPr>
          <a:xfrm>
            <a:off x="0" y="0"/>
            <a:ext cx="9144000" cy="1016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13716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Financial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lvl="1" indent="-406400">
              <a:tabLst>
                <a:tab pos="685800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“The American citizen expects that: </a:t>
            </a:r>
          </a:p>
          <a:p>
            <a:pPr marL="406400" lvl="1" indent="-406400">
              <a:tabLst>
                <a:tab pos="685800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1.  the government is an efficient steward of its financial 	resources; </a:t>
            </a:r>
          </a:p>
          <a:p>
            <a:pPr marL="406400" lvl="1" indent="-406400">
              <a:tabLst>
                <a:tab pos="685800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2.  the financial information provided by the government is 	accurate; </a:t>
            </a:r>
            <a:b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lvl="1" indent="-406400">
              <a:tabLst>
                <a:tab pos="685800" algn="l"/>
              </a:tabLs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3. their financial interactions with the government are 	modern, seamless and secure.”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Vision Concept long view 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b="49057"/>
          <a:stretch/>
        </p:blipFill>
        <p:spPr>
          <a:xfrm>
            <a:off x="0" y="0"/>
            <a:ext cx="9144000" cy="1016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21" name="Shape 356"/>
          <p:cNvSpPr/>
          <p:nvPr/>
        </p:nvSpPr>
        <p:spPr>
          <a:xfrm>
            <a:off x="1141128" y="3458555"/>
            <a:ext cx="3149416" cy="481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2400" b="1" dirty="0">
                <a:solidFill>
                  <a:schemeClr val="tx2"/>
                </a:solidFill>
                <a:ea typeface="Arial"/>
                <a:cs typeface="Arial" panose="020B0604020202020204" pitchFamily="34" charset="0"/>
                <a:sym typeface="Arial"/>
              </a:rPr>
              <a:t>Optimize Disbursing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6692" y="1758649"/>
            <a:ext cx="765952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          </a:t>
            </a:r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We have set goals to improve each of these financial services</a:t>
            </a:r>
          </a:p>
        </p:txBody>
      </p:sp>
      <p:sp>
        <p:nvSpPr>
          <p:cNvPr id="23" name="Shape 356"/>
          <p:cNvSpPr/>
          <p:nvPr/>
        </p:nvSpPr>
        <p:spPr>
          <a:xfrm>
            <a:off x="4806460" y="3458555"/>
            <a:ext cx="3149416" cy="4471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2400" b="1" dirty="0">
                <a:solidFill>
                  <a:schemeClr val="tx2"/>
                </a:solidFill>
                <a:ea typeface="Arial"/>
                <a:cs typeface="Arial" panose="020B0604020202020204" pitchFamily="34" charset="0"/>
                <a:sym typeface="Arial"/>
              </a:rPr>
              <a:t>Transform Collections</a:t>
            </a:r>
          </a:p>
        </p:txBody>
      </p:sp>
      <p:sp>
        <p:nvSpPr>
          <p:cNvPr id="24" name="Shape 356"/>
          <p:cNvSpPr/>
          <p:nvPr/>
        </p:nvSpPr>
        <p:spPr>
          <a:xfrm>
            <a:off x="1148860" y="5555535"/>
            <a:ext cx="3149416" cy="559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2400" b="1" dirty="0">
                <a:solidFill>
                  <a:schemeClr val="tx2"/>
                </a:solidFill>
                <a:ea typeface="Arial"/>
                <a:cs typeface="Arial" panose="020B0604020202020204" pitchFamily="34" charset="0"/>
                <a:sym typeface="Arial"/>
              </a:rPr>
              <a:t>Strengthen Reporting</a:t>
            </a:r>
          </a:p>
        </p:txBody>
      </p:sp>
      <p:sp>
        <p:nvSpPr>
          <p:cNvPr id="25" name="Shape 356"/>
          <p:cNvSpPr/>
          <p:nvPr/>
        </p:nvSpPr>
        <p:spPr>
          <a:xfrm>
            <a:off x="4806460" y="5555535"/>
            <a:ext cx="3149416" cy="559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2400" b="1" dirty="0">
                <a:solidFill>
                  <a:schemeClr val="tx2"/>
                </a:solidFill>
                <a:ea typeface="Arial"/>
                <a:cs typeface="Arial" panose="020B0604020202020204" pitchFamily="34" charset="0"/>
                <a:sym typeface="Arial"/>
              </a:rPr>
              <a:t>Expand Services</a:t>
            </a:r>
          </a:p>
        </p:txBody>
      </p:sp>
      <p:pic>
        <p:nvPicPr>
          <p:cNvPr id="26" name="Picture 25" descr="optimiz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93" y="2133600"/>
            <a:ext cx="1321086" cy="1308006"/>
          </a:xfrm>
          <a:prstGeom prst="rect">
            <a:avLst/>
          </a:prstGeom>
        </p:spPr>
      </p:pic>
      <p:pic>
        <p:nvPicPr>
          <p:cNvPr id="27" name="Picture 26" descr="FM Vision transfor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68" y="2154718"/>
            <a:ext cx="914400" cy="1040466"/>
          </a:xfrm>
          <a:prstGeom prst="rect">
            <a:avLst/>
          </a:prstGeom>
        </p:spPr>
      </p:pic>
      <p:pic>
        <p:nvPicPr>
          <p:cNvPr id="28" name="Picture 27" descr="strengthen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40" y="4460129"/>
            <a:ext cx="1193800" cy="1193800"/>
          </a:xfrm>
          <a:prstGeom prst="rect">
            <a:avLst/>
          </a:prstGeom>
        </p:spPr>
      </p:pic>
      <p:pic>
        <p:nvPicPr>
          <p:cNvPr id="29" name="Picture 28" descr="FM Vision expan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68" y="4628647"/>
            <a:ext cx="914400" cy="8567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8200" y="106449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Supporting the Financial Management Community </a:t>
            </a:r>
          </a:p>
        </p:txBody>
      </p:sp>
    </p:spTree>
    <p:extLst>
      <p:ext uri="{BB962C8B-B14F-4D97-AF65-F5344CB8AC3E}">
        <p14:creationId xmlns:p14="http://schemas.microsoft.com/office/powerpoint/2010/main" val="37929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 today’s Buy/Sell Transaction process, there are several challenges including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Lack of an automated broker</a:t>
            </a:r>
          </a:p>
          <a:p>
            <a:pPr lvl="1"/>
            <a:r>
              <a:rPr lang="en-US" dirty="0"/>
              <a:t>Lack of </a:t>
            </a:r>
            <a:r>
              <a:rPr lang="en-US" dirty="0" smtClean="0"/>
              <a:t>communication and concurrence between partners</a:t>
            </a:r>
            <a:endParaRPr lang="en-US" dirty="0"/>
          </a:p>
          <a:p>
            <a:pPr lvl="1"/>
            <a:r>
              <a:rPr lang="en-US" dirty="0"/>
              <a:t>Lack of </a:t>
            </a:r>
            <a:r>
              <a:rPr lang="en-US" dirty="0" err="1"/>
              <a:t>governmentwide</a:t>
            </a:r>
            <a:r>
              <a:rPr lang="en-US" dirty="0"/>
              <a:t> data standards</a:t>
            </a:r>
          </a:p>
          <a:p>
            <a:pPr lvl="1"/>
            <a:r>
              <a:rPr lang="en-US" dirty="0"/>
              <a:t>Lack of central repository</a:t>
            </a:r>
          </a:p>
          <a:p>
            <a:endParaRPr lang="en-US" dirty="0" smtClean="0"/>
          </a:p>
          <a:p>
            <a:r>
              <a:rPr lang="en-US" dirty="0" smtClean="0"/>
              <a:t>Result in </a:t>
            </a:r>
            <a:r>
              <a:rPr lang="en-US" b="1" dirty="0" smtClean="0"/>
              <a:t>$21 Billion </a:t>
            </a:r>
            <a:r>
              <a:rPr lang="en-US" dirty="0" smtClean="0"/>
              <a:t>in IGT Buy/Sell elimination differences in FY18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Buy/Sell Transactions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TFM Bulletin No. 2018-10 “Implementing G-Invoicing” established a </a:t>
            </a:r>
            <a:r>
              <a:rPr lang="en-US" b="1" dirty="0" smtClean="0"/>
              <a:t>mandate date of June 30, 2021</a:t>
            </a:r>
          </a:p>
          <a:p>
            <a:endParaRPr lang="en-US" dirty="0"/>
          </a:p>
          <a:p>
            <a:r>
              <a:rPr lang="en-US" dirty="0" smtClean="0"/>
              <a:t>G-Invoicing </a:t>
            </a:r>
            <a:r>
              <a:rPr lang="en-US" dirty="0"/>
              <a:t>will serve as:</a:t>
            </a:r>
          </a:p>
          <a:p>
            <a:pPr lvl="1"/>
            <a:r>
              <a:rPr lang="en-US" dirty="0"/>
              <a:t>An agreement broker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data </a:t>
            </a:r>
            <a:r>
              <a:rPr lang="en-US" dirty="0" smtClean="0"/>
              <a:t>exchange utility (FIDS); </a:t>
            </a:r>
            <a:r>
              <a:rPr lang="en-US" dirty="0"/>
              <a:t>and</a:t>
            </a:r>
          </a:p>
          <a:p>
            <a:pPr lvl="1"/>
            <a:r>
              <a:rPr lang="en-US" dirty="0"/>
              <a:t>A conduit for sharing data and exchanging information on Buy/Sell IGT activity.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G-Invoicing is our Solution!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6200" y="990600"/>
            <a:ext cx="8991600" cy="518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G-Invoicing Transaction Stages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8686799" cy="5105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G-Invoicing Data Flow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965676"/>
            <a:ext cx="8686800" cy="4215924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Release </a:t>
            </a:r>
            <a:r>
              <a:rPr lang="en-US" sz="3500" dirty="0">
                <a:solidFill>
                  <a:prstClr val="black"/>
                </a:solidFill>
              </a:rPr>
              <a:t>2.1 – General Terms &amp; Conditions (Deployed in March 2018)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defRPr/>
            </a:pPr>
            <a:endParaRPr lang="en-US" sz="35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Release </a:t>
            </a:r>
            <a:r>
              <a:rPr lang="en-US" sz="3500" dirty="0">
                <a:solidFill>
                  <a:prstClr val="black"/>
                </a:solidFill>
              </a:rPr>
              <a:t>2.2 – </a:t>
            </a:r>
            <a:r>
              <a:rPr lang="en-US" sz="3500" dirty="0" smtClean="0">
                <a:solidFill>
                  <a:prstClr val="black"/>
                </a:solidFill>
              </a:rPr>
              <a:t>Orders (Deployed in March </a:t>
            </a:r>
            <a:r>
              <a:rPr lang="en-US" sz="3500" dirty="0">
                <a:solidFill>
                  <a:prstClr val="black"/>
                </a:solidFill>
              </a:rPr>
              <a:t>2019)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defRPr/>
            </a:pPr>
            <a:endParaRPr lang="en-US" sz="35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Release </a:t>
            </a:r>
            <a:r>
              <a:rPr lang="en-US" sz="3500" dirty="0">
                <a:solidFill>
                  <a:prstClr val="black"/>
                </a:solidFill>
              </a:rPr>
              <a:t>2.3 – Performance and </a:t>
            </a:r>
            <a:r>
              <a:rPr lang="en-US" sz="3500" dirty="0" smtClean="0">
                <a:solidFill>
                  <a:prstClr val="black"/>
                </a:solidFill>
              </a:rPr>
              <a:t>Enhancements </a:t>
            </a:r>
            <a:r>
              <a:rPr lang="en-US" sz="3500" dirty="0">
                <a:solidFill>
                  <a:prstClr val="black"/>
                </a:solidFill>
              </a:rPr>
              <a:t>(August 2019</a:t>
            </a:r>
            <a:r>
              <a:rPr lang="en-US" sz="35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defRPr/>
            </a:pPr>
            <a:endParaRPr lang="en-US" sz="3500" dirty="0">
              <a:solidFill>
                <a:prstClr val="black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500" dirty="0" smtClean="0"/>
              <a:t>Release 2.X – Settlement &amp; Enhancements </a:t>
            </a:r>
          </a:p>
          <a:p>
            <a:pPr marL="742950" lvl="2" indent="-342900"/>
            <a:r>
              <a:rPr lang="en-US" sz="3600" dirty="0" smtClean="0"/>
              <a:t>(Incremental </a:t>
            </a:r>
            <a:r>
              <a:rPr lang="en-US" sz="3600" dirty="0"/>
              <a:t>releases through June </a:t>
            </a:r>
            <a:r>
              <a:rPr lang="en-US" sz="3600" dirty="0" smtClean="0"/>
              <a:t>2020)</a:t>
            </a:r>
            <a:endParaRPr lang="en-US" sz="3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System Development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16934</TotalTime>
  <Words>1514</Words>
  <Application>Microsoft Office PowerPoint</Application>
  <PresentationFormat>On-screen Show (4:3)</PresentationFormat>
  <Paragraphs>321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Bernard MT Condensed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Delbaugh</dc:creator>
  <cp:lastModifiedBy>Christopher Adam Beck</cp:lastModifiedBy>
  <cp:revision>356</cp:revision>
  <cp:lastPrinted>2018-06-22T15:31:55Z</cp:lastPrinted>
  <dcterms:created xsi:type="dcterms:W3CDTF">2016-03-16T15:34:42Z</dcterms:created>
  <dcterms:modified xsi:type="dcterms:W3CDTF">2019-05-02T20:11:08Z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4b9bb1ea-9f62-4cad-afde-fa89267048da</vt:lpwstr>
  </property>
</Properties>
</file>