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14"/>
  </p:notesMasterIdLst>
  <p:handoutMasterIdLst>
    <p:handoutMasterId r:id="rId15"/>
  </p:handoutMasterIdLst>
  <p:sldIdLst>
    <p:sldId id="466" r:id="rId4"/>
    <p:sldId id="515" r:id="rId5"/>
    <p:sldId id="535" r:id="rId6"/>
    <p:sldId id="540" r:id="rId7"/>
    <p:sldId id="541" r:id="rId8"/>
    <p:sldId id="542" r:id="rId9"/>
    <p:sldId id="543" r:id="rId10"/>
    <p:sldId id="544" r:id="rId11"/>
    <p:sldId id="545" r:id="rId12"/>
    <p:sldId id="54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53"/>
    <a:srgbClr val="36ADE1"/>
    <a:srgbClr val="B9E5C0"/>
    <a:srgbClr val="036A37"/>
    <a:srgbClr val="5EC26F"/>
    <a:srgbClr val="008A3E"/>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6344" autoAdjust="0"/>
  </p:normalViewPr>
  <p:slideViewPr>
    <p:cSldViewPr>
      <p:cViewPr varScale="1">
        <p:scale>
          <a:sx n="87" d="100"/>
          <a:sy n="87" d="100"/>
        </p:scale>
        <p:origin x="1146" y="60"/>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5/2/2018</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5/2/2018</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056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2370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391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5337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4167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smtClean="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Contact Information</a:t>
            </a:r>
            <a:endPar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These templates can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be used for all external and internal </a:t>
            </a: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PowerPoint Usage Guide</a:t>
            </a:r>
            <a:endPar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Please insert the appropriate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business </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line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 </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product/service sub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logo </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by clicking the picture icon on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“Contact Information” slide.</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9E73A-268B-4C9D-A3E2-BCE515329CA8}" type="datetimeFigureOut">
              <a:rPr lang="en-US" smtClean="0"/>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9E73A-268B-4C9D-A3E2-BCE515329CA8}" type="datetimeFigureOut">
              <a:rPr lang="en-US" smtClean="0"/>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smtClean="0">
                <a:solidFill>
                  <a:srgbClr val="036A37"/>
                </a:solidFill>
                <a:latin typeface="+mj-lt"/>
              </a:rPr>
              <a:t>Contact Information</a:t>
            </a:r>
            <a:endParaRPr lang="en-US" sz="3200" b="1" dirty="0">
              <a:solidFill>
                <a:srgbClr val="036A37"/>
              </a:solidFill>
              <a:latin typeface="+mj-lt"/>
            </a:endParaRP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Contact Information</a:t>
            </a:r>
            <a:endParaRPr lang="en-US" sz="3600" dirty="0"/>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If you wish to use the</a:t>
            </a:r>
            <a:r>
              <a:rPr lang="en-US" sz="1400" baseline="0" dirty="0" smtClean="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smtClean="0"/>
              <a:t>General tips:</a:t>
            </a:r>
          </a:p>
          <a:p>
            <a:pPr marL="285750" indent="-285750">
              <a:buFont typeface="Arial" panose="020B0604020202020204" pitchFamily="34" charset="0"/>
              <a:buChar char="•"/>
            </a:pPr>
            <a:r>
              <a:rPr lang="en-US" sz="1600" dirty="0" smtClean="0"/>
              <a:t>These templates</a:t>
            </a:r>
            <a:r>
              <a:rPr lang="en-US" sz="1600" baseline="0" dirty="0" smtClean="0"/>
              <a:t> </a:t>
            </a:r>
            <a:r>
              <a:rPr lang="en-US" sz="1600" dirty="0" smtClean="0"/>
              <a:t>can </a:t>
            </a:r>
            <a:r>
              <a:rPr lang="en-US" sz="1600" dirty="0"/>
              <a:t>be used for all external and internal </a:t>
            </a:r>
            <a:r>
              <a:rPr lang="en-US" sz="1600" dirty="0" smtClean="0"/>
              <a:t>presentations</a:t>
            </a:r>
            <a:r>
              <a:rPr lang="en-US" sz="1600" baseline="0" dirty="0" smtClean="0"/>
              <a:t> and handouts. </a:t>
            </a:r>
            <a:endParaRPr lang="en-US" sz="1600" dirty="0" smtClean="0"/>
          </a:p>
          <a:p>
            <a:pPr marL="285750" indent="-285750">
              <a:buFont typeface="Arial" panose="020B0604020202020204" pitchFamily="34" charset="0"/>
              <a:buChar char="•"/>
            </a:pPr>
            <a:r>
              <a:rPr lang="en-US" sz="1600" dirty="0" smtClean="0"/>
              <a:t>Insert</a:t>
            </a:r>
            <a:r>
              <a:rPr lang="en-US" sz="1600" baseline="0" dirty="0" smtClean="0"/>
              <a:t> page numbers from the “Insert” tab. </a:t>
            </a:r>
            <a:endParaRPr lang="en-US" sz="1600" dirty="0" smtClean="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smtClean="0"/>
              <a:t>Ensure all text is in “Arial” font.</a:t>
            </a:r>
          </a:p>
          <a:p>
            <a:pPr marL="285750" indent="-285750">
              <a:buFont typeface="Arial" panose="020B0604020202020204" pitchFamily="34" charset="0"/>
              <a:buChar char="•"/>
            </a:pPr>
            <a:r>
              <a:rPr lang="en-US" sz="1600" dirty="0" smtClean="0"/>
              <a:t>If</a:t>
            </a:r>
            <a:r>
              <a:rPr lang="en-US" sz="1600" baseline="0" dirty="0" smtClean="0"/>
              <a:t> color is used</a:t>
            </a:r>
            <a:r>
              <a:rPr lang="en-US" sz="1600" dirty="0" smtClean="0"/>
              <a:t>, ensure color selection is consistent with the template.</a:t>
            </a:r>
            <a:r>
              <a:rPr lang="en-US" sz="1600" baseline="0" dirty="0" smtClean="0"/>
              <a:t> </a:t>
            </a:r>
            <a:r>
              <a:rPr lang="en-US" sz="1600" dirty="0" smtClean="0"/>
              <a:t>For your reference, a few of the Fiscal Service</a:t>
            </a:r>
            <a:r>
              <a:rPr lang="en-US" sz="1600" baseline="0" dirty="0" smtClean="0"/>
              <a:t> </a:t>
            </a:r>
            <a:r>
              <a:rPr lang="en-US" sz="1600" dirty="0" smtClean="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PowerPoint Usage Guide</a:t>
            </a:r>
            <a:endParaRPr lang="en-US" sz="3600" dirty="0"/>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Please insert the appropriate </a:t>
            </a:r>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line </a:t>
            </a:r>
            <a:r>
              <a:rPr lang="en-US" sz="1400" dirty="0">
                <a:latin typeface="Arial" panose="020B0604020202020204" pitchFamily="34" charset="0"/>
                <a:cs typeface="Arial" panose="020B0604020202020204" pitchFamily="34" charset="0"/>
              </a:rPr>
              <a:t>or </a:t>
            </a:r>
            <a:r>
              <a:rPr lang="en-US" sz="1400" dirty="0" smtClean="0">
                <a:latin typeface="Arial" panose="020B0604020202020204" pitchFamily="34" charset="0"/>
                <a:cs typeface="Arial" panose="020B0604020202020204" pitchFamily="34" charset="0"/>
              </a:rPr>
              <a:t>product/service sub </a:t>
            </a:r>
            <a:r>
              <a:rPr lang="en-US" sz="1400" dirty="0">
                <a:latin typeface="Arial" panose="020B0604020202020204" pitchFamily="34" charset="0"/>
                <a:cs typeface="Arial" panose="020B0604020202020204" pitchFamily="34" charset="0"/>
              </a:rPr>
              <a:t>logo </a:t>
            </a:r>
            <a:r>
              <a:rPr lang="en-US" sz="1400" dirty="0" smtClean="0">
                <a:latin typeface="Arial" panose="020B0604020202020204" pitchFamily="34" charset="0"/>
                <a:cs typeface="Arial" panose="020B0604020202020204" pitchFamily="34" charset="0"/>
              </a:rPr>
              <a:t>by clicking the picture</a:t>
            </a:r>
            <a:r>
              <a:rPr lang="en-US" sz="1400" baseline="0" dirty="0" smtClean="0">
                <a:latin typeface="Arial" panose="020B0604020202020204" pitchFamily="34" charset="0"/>
                <a:cs typeface="Arial" panose="020B0604020202020204" pitchFamily="34" charset="0"/>
              </a:rPr>
              <a:t> icon </a:t>
            </a:r>
            <a:r>
              <a:rPr lang="en-US" sz="1400" dirty="0" smtClean="0">
                <a:latin typeface="Arial" panose="020B0604020202020204" pitchFamily="34" charset="0"/>
                <a:cs typeface="Arial" panose="020B0604020202020204" pitchFamily="34" charset="0"/>
              </a:rPr>
              <a:t>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“Contact Information” slide.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5/2/2018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hristopher.Beck@fiscal.treasury.gov" TargetMode="External"/><Relationship Id="rId2" Type="http://schemas.openxmlformats.org/officeDocument/2006/relationships/notesSlide" Target="../notesSlides/notesSlide9.xml"/><Relationship Id="rId1" Type="http://schemas.openxmlformats.org/officeDocument/2006/relationships/slideLayout" Target="../slideLayouts/slideLayout29.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smtClean="0">
                <a:solidFill>
                  <a:schemeClr val="tx1"/>
                </a:solidFill>
                <a:latin typeface="+mj-lt"/>
              </a:rPr>
              <a:t>USSGL Accounts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smtClean="0">
                <a:solidFill>
                  <a:schemeClr val="tx1"/>
                </a:solidFill>
                <a:latin typeface="+mj-lt"/>
              </a:rPr>
              <a:t>Upcoming Projects</a:t>
            </a:r>
            <a:endParaRPr lang="en-US" sz="4000" b="1" dirty="0" smtClean="0">
              <a:solidFill>
                <a:schemeClr val="tx1"/>
              </a:solidFill>
              <a:latin typeface="+mj-lt"/>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smtClean="0">
                <a:solidFill>
                  <a:schemeClr val="tx1"/>
                </a:solidFill>
                <a:latin typeface="+mj-lt"/>
              </a:rPr>
              <a:t>USSGL </a:t>
            </a:r>
            <a:r>
              <a:rPr lang="en-US" sz="1600" b="1" dirty="0" smtClean="0">
                <a:solidFill>
                  <a:schemeClr val="tx1"/>
                </a:solidFill>
                <a:latin typeface="+mj-lt"/>
              </a:rPr>
              <a:t>Board</a:t>
            </a:r>
            <a:r>
              <a:rPr lang="en-US" sz="1600" b="1" dirty="0" smtClean="0">
                <a:solidFill>
                  <a:schemeClr val="tx1"/>
                </a:solidFill>
                <a:latin typeface="+mj-lt"/>
              </a:rPr>
              <a:t> </a:t>
            </a:r>
            <a:r>
              <a:rPr lang="en-US" sz="1600" b="1" dirty="0" smtClean="0">
                <a:solidFill>
                  <a:schemeClr val="tx1"/>
                </a:solidFill>
                <a:latin typeface="+mj-lt"/>
              </a:rPr>
              <a:t>Meeting </a:t>
            </a:r>
            <a:r>
              <a:rPr lang="en-US" sz="1600" b="1" dirty="0" smtClean="0">
                <a:solidFill>
                  <a:schemeClr val="tx1"/>
                </a:solidFill>
                <a:latin typeface="+mj-lt"/>
              </a:rPr>
              <a:t>May 10, </a:t>
            </a:r>
            <a:r>
              <a:rPr lang="en-US" sz="1600" b="1" dirty="0" smtClean="0">
                <a:solidFill>
                  <a:schemeClr val="tx1"/>
                </a:solidFill>
                <a:latin typeface="+mj-lt"/>
              </a:rPr>
              <a:t>2018</a:t>
            </a: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90600"/>
            <a:ext cx="8121854" cy="57554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prstClr val="black"/>
                </a:solidFill>
                <a:latin typeface="Arial" panose="020B0604020202020204" pitchFamily="34" charset="0"/>
                <a:cs typeface="Arial" panose="020B0604020202020204" pitchFamily="34" charset="0"/>
              </a:rPr>
              <a:t>Christopher Beck</a:t>
            </a:r>
            <a:endPar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Department of the Treasury</a:t>
            </a:r>
            <a:b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b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(304) 480-7122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3"/>
              </a:rPr>
              <a:t>Christopher.Beck@fiscal.treasury.gov</a:t>
            </a:r>
            <a:endPar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USSGL.Issues@fiscal.treasury.gov</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b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2125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smtClean="0"/>
              <a:t>Agenda</a:t>
            </a:r>
            <a:endParaRPr lang="en-US" sz="4800" dirty="0"/>
          </a:p>
        </p:txBody>
      </p:sp>
      <p:sp>
        <p:nvSpPr>
          <p:cNvPr id="4" name="TextBox 3"/>
          <p:cNvSpPr txBox="1"/>
          <p:nvPr/>
        </p:nvSpPr>
        <p:spPr>
          <a:xfrm>
            <a:off x="347450" y="957167"/>
            <a:ext cx="8449100" cy="3293209"/>
          </a:xfrm>
          <a:prstGeom prst="rect">
            <a:avLst/>
          </a:prstGeom>
          <a:noFill/>
        </p:spPr>
        <p:txBody>
          <a:bodyPr wrap="square" rtlCol="0">
            <a:spAutoFit/>
          </a:bodyPr>
          <a:lstStyle/>
          <a:p>
            <a:pPr marL="914400" lvl="1" indent="-457200">
              <a:buFont typeface="Arial" panose="020B0604020202020204" pitchFamily="34" charset="0"/>
              <a:buChar char="•"/>
            </a:pPr>
            <a:r>
              <a:rPr lang="en-US" sz="2600" dirty="0" smtClean="0">
                <a:latin typeface="Arial" panose="020B0604020202020204" pitchFamily="34" charset="0"/>
                <a:cs typeface="Arial" panose="020B0604020202020204" pitchFamily="34" charset="0"/>
              </a:rPr>
              <a:t>Fiscal Year 2018 Ballot Items</a:t>
            </a: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600" dirty="0" smtClean="0">
                <a:latin typeface="Arial" panose="020B0604020202020204" pitchFamily="34" charset="0"/>
                <a:cs typeface="Arial" panose="020B0604020202020204" pitchFamily="34" charset="0"/>
              </a:rPr>
              <a:t>Custodial USSGL Accounts (FY19)</a:t>
            </a: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600" dirty="0" smtClean="0">
                <a:latin typeface="Arial" panose="020B0604020202020204" pitchFamily="34" charset="0"/>
                <a:cs typeface="Arial" panose="020B0604020202020204" pitchFamily="34" charset="0"/>
              </a:rPr>
              <a:t>Reduction Liability Account (FY19)</a:t>
            </a: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600" dirty="0" smtClean="0">
                <a:latin typeface="Arial" panose="020B0604020202020204" pitchFamily="34" charset="0"/>
                <a:cs typeface="Arial" panose="020B0604020202020204" pitchFamily="34" charset="0"/>
              </a:rPr>
              <a:t>USSGL Projects</a:t>
            </a:r>
            <a:endParaRPr lang="en-US" sz="26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411601 Debt Forgiveness – Cancellation of Debt Adjustment</a:t>
            </a:r>
          </a:p>
          <a:p>
            <a:pPr lvl="1"/>
            <a:r>
              <a:rPr lang="en-US" sz="2200" dirty="0" smtClean="0"/>
              <a:t>This </a:t>
            </a:r>
            <a:r>
              <a:rPr lang="en-US" sz="2200" dirty="0"/>
              <a:t>new USSGL account is needed to capture and distinguish a unique form of an adjustment to budgetary resources that cancels outstanding debt. Created for FEMA</a:t>
            </a:r>
            <a:r>
              <a:rPr lang="en-US" sz="2200" dirty="0" smtClean="0"/>
              <a:t>.</a:t>
            </a:r>
          </a:p>
          <a:p>
            <a:endParaRPr lang="en-US" sz="2600" dirty="0" smtClean="0"/>
          </a:p>
          <a:p>
            <a:r>
              <a:rPr lang="en-US" sz="2600" dirty="0" smtClean="0"/>
              <a:t>232000 Other Deferred Revenue </a:t>
            </a:r>
          </a:p>
          <a:p>
            <a:pPr lvl="1"/>
            <a:r>
              <a:rPr lang="en-US" sz="2200" dirty="0" smtClean="0"/>
              <a:t>This account is requiring a definition change to encompass Non-Federa</a:t>
            </a:r>
            <a:r>
              <a:rPr lang="en-US" sz="2200" dirty="0" smtClean="0"/>
              <a:t>l &amp; Federal income received but not yet earned.</a:t>
            </a:r>
            <a:endParaRPr lang="en-US" sz="2200" dirty="0"/>
          </a:p>
          <a:p>
            <a:endParaRPr lang="en-US" dirty="0"/>
          </a:p>
        </p:txBody>
      </p:sp>
      <p:sp>
        <p:nvSpPr>
          <p:cNvPr id="3" name="Content Placeholder 2"/>
          <p:cNvSpPr>
            <a:spLocks noGrp="1"/>
          </p:cNvSpPr>
          <p:nvPr>
            <p:ph sz="quarter" idx="11"/>
          </p:nvPr>
        </p:nvSpPr>
        <p:spPr/>
        <p:txBody>
          <a:bodyPr/>
          <a:lstStyle/>
          <a:p>
            <a:r>
              <a:rPr lang="en-US" sz="4800" dirty="0" smtClean="0">
                <a:latin typeface="+mn-lt"/>
              </a:rPr>
              <a:t>Fiscal Year 2018 Ballot Items</a:t>
            </a:r>
            <a:endParaRPr lang="en-US" sz="4800" dirty="0">
              <a:latin typeface="+mn-lt"/>
            </a:endParaRPr>
          </a:p>
        </p:txBody>
      </p:sp>
    </p:spTree>
    <p:extLst>
      <p:ext uri="{BB962C8B-B14F-4D97-AF65-F5344CB8AC3E}">
        <p14:creationId xmlns:p14="http://schemas.microsoft.com/office/powerpoint/2010/main" val="3595309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198100 Asset for Agency’s Custodial and Non-Entity Liabilities – Other than the </a:t>
            </a:r>
            <a:r>
              <a:rPr lang="en-US" sz="2600" dirty="0" smtClean="0"/>
              <a:t>General Fund </a:t>
            </a:r>
            <a:r>
              <a:rPr lang="en-US" sz="2600" dirty="0"/>
              <a:t>of the U.S. </a:t>
            </a:r>
            <a:r>
              <a:rPr lang="en-US" sz="2600" dirty="0" smtClean="0"/>
              <a:t>Government</a:t>
            </a:r>
          </a:p>
          <a:p>
            <a:pPr lvl="1"/>
            <a:r>
              <a:rPr lang="en-US" sz="2200" dirty="0" smtClean="0"/>
              <a:t>This new USSGL account is needed to capture and distinguish non-entity custodial assets for collections, or amounts to be collected, by Federal agencies on behalf of another Federal Agency. NOT the General Fund of the U.S. Government, as USSGL 198000’s definition was modified to capture that activity.</a:t>
            </a:r>
            <a:endParaRPr lang="en-US" sz="2600" dirty="0" smtClean="0"/>
          </a:p>
          <a:p>
            <a:r>
              <a:rPr lang="en-US" sz="2600" dirty="0" smtClean="0"/>
              <a:t>599700 </a:t>
            </a:r>
            <a:r>
              <a:rPr lang="en-US" sz="2600" dirty="0"/>
              <a:t>Financing Sources Transferred In From Custodial Statement Collections</a:t>
            </a:r>
            <a:endParaRPr lang="en-US" sz="2600" dirty="0" smtClean="0"/>
          </a:p>
          <a:p>
            <a:pPr lvl="1"/>
            <a:r>
              <a:rPr lang="en-US" sz="2200" dirty="0" smtClean="0"/>
              <a:t>Change to definition to specify that transfer creates a budgetary resource, unless specifically identified by OMB &amp; Fiscal Service</a:t>
            </a:r>
            <a:endParaRPr lang="en-US" sz="2200" dirty="0"/>
          </a:p>
          <a:p>
            <a:endParaRPr lang="en-US" dirty="0"/>
          </a:p>
        </p:txBody>
      </p:sp>
      <p:sp>
        <p:nvSpPr>
          <p:cNvPr id="3" name="Content Placeholder 2"/>
          <p:cNvSpPr>
            <a:spLocks noGrp="1"/>
          </p:cNvSpPr>
          <p:nvPr>
            <p:ph sz="quarter" idx="11"/>
          </p:nvPr>
        </p:nvSpPr>
        <p:spPr/>
        <p:txBody>
          <a:bodyPr/>
          <a:lstStyle/>
          <a:p>
            <a:r>
              <a:rPr lang="en-US" sz="4800" dirty="0" smtClean="0">
                <a:latin typeface="+mn-lt"/>
              </a:rPr>
              <a:t>Custodial Guidance Ballot Items</a:t>
            </a:r>
            <a:endParaRPr lang="en-US" sz="4800" dirty="0">
              <a:latin typeface="+mn-lt"/>
            </a:endParaRPr>
          </a:p>
        </p:txBody>
      </p:sp>
    </p:spTree>
    <p:extLst>
      <p:ext uri="{BB962C8B-B14F-4D97-AF65-F5344CB8AC3E}">
        <p14:creationId xmlns:p14="http://schemas.microsoft.com/office/powerpoint/2010/main" val="2758227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smtClean="0"/>
              <a:t>299100 Other Liabilities – Reductions</a:t>
            </a:r>
          </a:p>
          <a:p>
            <a:pPr lvl="1"/>
            <a:r>
              <a:rPr lang="en-US" sz="2200" dirty="0" smtClean="0"/>
              <a:t>This new USSGL account is needed to separate warrant activity from USSGL 299000. Specifically, agencies should use this liability account while awaiting a warrant to be issued for a reduction. Additionally, USSGL 299000’s definition is being modified to reflect this activity being separated out as well</a:t>
            </a:r>
            <a:endParaRPr lang="en-US" sz="2200" dirty="0" smtClean="0"/>
          </a:p>
          <a:p>
            <a:endParaRPr lang="en-US" sz="2600" dirty="0" smtClean="0"/>
          </a:p>
          <a:p>
            <a:r>
              <a:rPr lang="en-US" sz="2600" dirty="0" smtClean="0"/>
              <a:t>In addition to the items on the ballot USSGL is making several non-technical changes to accounts (capitalization, grammar, etc.)</a:t>
            </a:r>
            <a:endParaRPr lang="en-US" dirty="0"/>
          </a:p>
        </p:txBody>
      </p:sp>
      <p:sp>
        <p:nvSpPr>
          <p:cNvPr id="3" name="Content Placeholder 2"/>
          <p:cNvSpPr>
            <a:spLocks noGrp="1"/>
          </p:cNvSpPr>
          <p:nvPr>
            <p:ph sz="quarter" idx="11"/>
          </p:nvPr>
        </p:nvSpPr>
        <p:spPr/>
        <p:txBody>
          <a:bodyPr/>
          <a:lstStyle/>
          <a:p>
            <a:r>
              <a:rPr lang="en-US" sz="4400" dirty="0" smtClean="0">
                <a:latin typeface="+mn-lt"/>
              </a:rPr>
              <a:t>Reduction Liability USSGL Ballot Item</a:t>
            </a:r>
            <a:endParaRPr lang="en-US" sz="4400" dirty="0">
              <a:latin typeface="+mn-lt"/>
            </a:endParaRPr>
          </a:p>
        </p:txBody>
      </p:sp>
    </p:spTree>
    <p:extLst>
      <p:ext uri="{BB962C8B-B14F-4D97-AF65-F5344CB8AC3E}">
        <p14:creationId xmlns:p14="http://schemas.microsoft.com/office/powerpoint/2010/main" val="3218374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smtClean="0"/>
              <a:t>Coordinating with OMB to address budgetary guidance</a:t>
            </a:r>
          </a:p>
          <a:p>
            <a:pPr lvl="1"/>
            <a:r>
              <a:rPr lang="en-US" sz="2200" dirty="0" smtClean="0"/>
              <a:t>Economy Act Scenario</a:t>
            </a:r>
          </a:p>
          <a:p>
            <a:pPr lvl="1"/>
            <a:r>
              <a:rPr lang="en-US" sz="2200" dirty="0" smtClean="0"/>
              <a:t>Correct of Errors That Occurred in Pervious Periods</a:t>
            </a:r>
          </a:p>
          <a:p>
            <a:pPr lvl="1"/>
            <a:r>
              <a:rPr lang="en-US" sz="2200" dirty="0" smtClean="0"/>
              <a:t>Permanent Reduction to General Fund Appropriation</a:t>
            </a:r>
          </a:p>
          <a:p>
            <a:pPr lvl="1"/>
            <a:r>
              <a:rPr lang="en-US" sz="2200" dirty="0"/>
              <a:t>Appropriated Trust or Special Fund Receipts Derived From "Unavailable" and "Available" Trust or Special Fund Receipt </a:t>
            </a:r>
            <a:r>
              <a:rPr lang="en-US" sz="2200" dirty="0" smtClean="0"/>
              <a:t>Accounts</a:t>
            </a:r>
          </a:p>
          <a:p>
            <a:pPr lvl="1"/>
            <a:r>
              <a:rPr lang="en-US" sz="2200" dirty="0" smtClean="0"/>
              <a:t>Appropriations Provided by a Continuing Resolution</a:t>
            </a:r>
          </a:p>
          <a:p>
            <a:pPr lvl="1"/>
            <a:endParaRPr lang="en-US" sz="2200" dirty="0"/>
          </a:p>
          <a:p>
            <a:r>
              <a:rPr lang="en-US" sz="2600" dirty="0" smtClean="0"/>
              <a:t>Scenario’s were identified by OMB/USSGL as common pieces of guidance agencies have questions on</a:t>
            </a:r>
          </a:p>
        </p:txBody>
      </p:sp>
      <p:sp>
        <p:nvSpPr>
          <p:cNvPr id="3" name="Content Placeholder 2"/>
          <p:cNvSpPr>
            <a:spLocks noGrp="1"/>
          </p:cNvSpPr>
          <p:nvPr>
            <p:ph sz="quarter" idx="11"/>
          </p:nvPr>
        </p:nvSpPr>
        <p:spPr/>
        <p:txBody>
          <a:bodyPr/>
          <a:lstStyle/>
          <a:p>
            <a:r>
              <a:rPr lang="en-US" sz="4400" dirty="0" smtClean="0">
                <a:latin typeface="+mn-lt"/>
              </a:rPr>
              <a:t>USSGL Projects</a:t>
            </a:r>
            <a:endParaRPr lang="en-US" sz="4400" dirty="0">
              <a:latin typeface="+mn-lt"/>
            </a:endParaRPr>
          </a:p>
        </p:txBody>
      </p:sp>
    </p:spTree>
    <p:extLst>
      <p:ext uri="{BB962C8B-B14F-4D97-AF65-F5344CB8AC3E}">
        <p14:creationId xmlns:p14="http://schemas.microsoft.com/office/powerpoint/2010/main" val="2822251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smtClean="0"/>
              <a:t>Working various projects that are “proprietary” based</a:t>
            </a:r>
          </a:p>
          <a:p>
            <a:endParaRPr lang="en-US" sz="2600" dirty="0"/>
          </a:p>
          <a:p>
            <a:r>
              <a:rPr lang="en-US" sz="2600" dirty="0" smtClean="0"/>
              <a:t>Many of these projects are focused on assisting agencies with Intragovernmental Transactions</a:t>
            </a:r>
          </a:p>
        </p:txBody>
      </p:sp>
      <p:sp>
        <p:nvSpPr>
          <p:cNvPr id="3" name="Content Placeholder 2"/>
          <p:cNvSpPr>
            <a:spLocks noGrp="1"/>
          </p:cNvSpPr>
          <p:nvPr>
            <p:ph sz="quarter" idx="11"/>
          </p:nvPr>
        </p:nvSpPr>
        <p:spPr/>
        <p:txBody>
          <a:bodyPr/>
          <a:lstStyle/>
          <a:p>
            <a:r>
              <a:rPr lang="en-US" sz="4400" dirty="0" smtClean="0">
                <a:latin typeface="+mn-lt"/>
              </a:rPr>
              <a:t>USSGL Projects</a:t>
            </a:r>
            <a:endParaRPr lang="en-US" sz="4400" dirty="0">
              <a:latin typeface="+mn-lt"/>
            </a:endParaRPr>
          </a:p>
        </p:txBody>
      </p:sp>
    </p:spTree>
    <p:extLst>
      <p:ext uri="{BB962C8B-B14F-4D97-AF65-F5344CB8AC3E}">
        <p14:creationId xmlns:p14="http://schemas.microsoft.com/office/powerpoint/2010/main" val="2923768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sz="4400" dirty="0" smtClean="0">
                <a:latin typeface="+mn-lt"/>
              </a:rPr>
              <a:t>IGT Differences by Type (Q5 FY17)</a:t>
            </a:r>
            <a:endParaRPr lang="en-US" sz="4400" dirty="0">
              <a:latin typeface="+mn-lt"/>
            </a:endParaRPr>
          </a:p>
        </p:txBody>
      </p:sp>
      <p:pic>
        <p:nvPicPr>
          <p:cNvPr id="8" name="Content Placeholder 7"/>
          <p:cNvPicPr>
            <a:picLocks noGrp="1" noChangeAspect="1"/>
          </p:cNvPicPr>
          <p:nvPr>
            <p:ph sz="quarter" idx="10"/>
          </p:nvPr>
        </p:nvPicPr>
        <p:blipFill>
          <a:blip r:embed="rId3"/>
          <a:stretch>
            <a:fillRect/>
          </a:stretch>
        </p:blipFill>
        <p:spPr>
          <a:xfrm>
            <a:off x="228600" y="932674"/>
            <a:ext cx="8686799" cy="5261485"/>
          </a:xfrm>
          <a:prstGeom prst="rect">
            <a:avLst/>
          </a:prstGeom>
        </p:spPr>
      </p:pic>
    </p:spTree>
    <p:extLst>
      <p:ext uri="{BB962C8B-B14F-4D97-AF65-F5344CB8AC3E}">
        <p14:creationId xmlns:p14="http://schemas.microsoft.com/office/powerpoint/2010/main" val="297088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smtClean="0"/>
              <a:t>Completed several pieces of guidance to address those IGT differences including Credit Reform Guidance &amp; Assisted Acquisition Guidance.</a:t>
            </a:r>
          </a:p>
          <a:p>
            <a:endParaRPr lang="en-US" sz="2600" dirty="0"/>
          </a:p>
          <a:p>
            <a:r>
              <a:rPr lang="en-US" sz="2600" dirty="0" smtClean="0"/>
              <a:t>During the year we will be working on Repayable Advance Guidance &amp; Custodial Guidance to help reduce those IGT differences.</a:t>
            </a:r>
          </a:p>
          <a:p>
            <a:endParaRPr lang="en-US" sz="2600" dirty="0"/>
          </a:p>
          <a:p>
            <a:r>
              <a:rPr lang="en-US" sz="2600" dirty="0" smtClean="0"/>
              <a:t>Continue work on the Budget Accrual Reconciliation and Schedule F for agencies. </a:t>
            </a:r>
            <a:endParaRPr lang="en-US" sz="2200" dirty="0" smtClean="0"/>
          </a:p>
          <a:p>
            <a:endParaRPr lang="en-US" sz="2600" dirty="0"/>
          </a:p>
        </p:txBody>
      </p:sp>
      <p:sp>
        <p:nvSpPr>
          <p:cNvPr id="3" name="Content Placeholder 2"/>
          <p:cNvSpPr>
            <a:spLocks noGrp="1"/>
          </p:cNvSpPr>
          <p:nvPr>
            <p:ph sz="quarter" idx="11"/>
          </p:nvPr>
        </p:nvSpPr>
        <p:spPr/>
        <p:txBody>
          <a:bodyPr/>
          <a:lstStyle/>
          <a:p>
            <a:r>
              <a:rPr lang="en-US" sz="4400" dirty="0" smtClean="0">
                <a:latin typeface="+mn-lt"/>
              </a:rPr>
              <a:t>USSGL Projects</a:t>
            </a:r>
            <a:endParaRPr lang="en-US" sz="4400" dirty="0">
              <a:latin typeface="+mn-lt"/>
            </a:endParaRPr>
          </a:p>
        </p:txBody>
      </p:sp>
    </p:spTree>
    <p:extLst>
      <p:ext uri="{BB962C8B-B14F-4D97-AF65-F5344CB8AC3E}">
        <p14:creationId xmlns:p14="http://schemas.microsoft.com/office/powerpoint/2010/main" val="542659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78556</TotalTime>
  <Words>450</Words>
  <Application>Microsoft Office PowerPoint</Application>
  <PresentationFormat>On-screen Show (4:3)</PresentationFormat>
  <Paragraphs>71</Paragraphs>
  <Slides>10</Slides>
  <Notes>9</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Christopher Adam Beck</cp:lastModifiedBy>
  <cp:revision>1347</cp:revision>
  <cp:lastPrinted>2018-02-14T19:42:11Z</cp:lastPrinted>
  <dcterms:created xsi:type="dcterms:W3CDTF">2014-06-05T14:12:22Z</dcterms:created>
  <dcterms:modified xsi:type="dcterms:W3CDTF">2018-05-02T20:29:56Z</dcterms:modified>
</cp:coreProperties>
</file>