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7" r:id="rId2"/>
  </p:sldMasterIdLst>
  <p:notesMasterIdLst>
    <p:notesMasterId r:id="rId10"/>
  </p:notesMasterIdLst>
  <p:sldIdLst>
    <p:sldId id="263" r:id="rId3"/>
    <p:sldId id="308" r:id="rId4"/>
    <p:sldId id="287" r:id="rId5"/>
    <p:sldId id="294" r:id="rId6"/>
    <p:sldId id="295" r:id="rId7"/>
    <p:sldId id="309" r:id="rId8"/>
    <p:sldId id="262"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9B9"/>
    <a:srgbClr val="CC9900"/>
    <a:srgbClr val="3F3417"/>
    <a:srgbClr val="9C9EA2"/>
    <a:srgbClr val="043253"/>
    <a:srgbClr val="036A37"/>
    <a:srgbClr val="2EADE0"/>
    <a:srgbClr val="5BAE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07" autoAdjust="0"/>
    <p:restoredTop sz="94660"/>
  </p:normalViewPr>
  <p:slideViewPr>
    <p:cSldViewPr>
      <p:cViewPr varScale="1">
        <p:scale>
          <a:sx n="91" d="100"/>
          <a:sy n="91" d="100"/>
        </p:scale>
        <p:origin x="82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8C60E8F-C38B-4D61-85DB-7DF47C436629}" type="datetimeFigureOut">
              <a:rPr lang="en-US" smtClean="0"/>
              <a:t>5/2/2018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00D2F72-E011-4DA7-800E-0AC7DF7FBDCB}" type="slidenum">
              <a:rPr lang="en-US" smtClean="0"/>
              <a:t>‹#›</a:t>
            </a:fld>
            <a:endParaRPr lang="en-US"/>
          </a:p>
        </p:txBody>
      </p:sp>
    </p:spTree>
    <p:extLst>
      <p:ext uri="{BB962C8B-B14F-4D97-AF65-F5344CB8AC3E}">
        <p14:creationId xmlns:p14="http://schemas.microsoft.com/office/powerpoint/2010/main" val="45913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0D2F72-E011-4DA7-800E-0AC7DF7FBDCB}" type="slidenum">
              <a:rPr lang="en-US" smtClean="0"/>
              <a:t>1</a:t>
            </a:fld>
            <a:endParaRPr lang="en-US"/>
          </a:p>
        </p:txBody>
      </p:sp>
    </p:spTree>
    <p:extLst>
      <p:ext uri="{BB962C8B-B14F-4D97-AF65-F5344CB8AC3E}">
        <p14:creationId xmlns:p14="http://schemas.microsoft.com/office/powerpoint/2010/main" val="3000547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2</a:t>
            </a:fld>
            <a:endParaRPr lang="en-US"/>
          </a:p>
        </p:txBody>
      </p:sp>
    </p:spTree>
    <p:extLst>
      <p:ext uri="{BB962C8B-B14F-4D97-AF65-F5344CB8AC3E}">
        <p14:creationId xmlns:p14="http://schemas.microsoft.com/office/powerpoint/2010/main" val="2701783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Explain</a:t>
            </a:r>
            <a:r>
              <a:rPr lang="en-US" baseline="0" dirty="0" smtClean="0"/>
              <a:t> that the focus is just the preparation of the FR</a:t>
            </a:r>
          </a:p>
          <a:p>
            <a:pPr marL="171450" indent="-171450">
              <a:buFont typeface="Arial" panose="020B0604020202020204" pitchFamily="34" charset="0"/>
              <a:buChar char="•"/>
            </a:pPr>
            <a:r>
              <a:rPr lang="en-US" baseline="0" dirty="0" smtClean="0"/>
              <a:t>Focus on all entities do </a:t>
            </a:r>
            <a:r>
              <a:rPr lang="en-US" baseline="0" dirty="0" err="1" smtClean="0"/>
              <a:t>GTAS</a:t>
            </a:r>
            <a:r>
              <a:rPr lang="en-US" baseline="0" dirty="0" smtClean="0"/>
              <a:t> reporting but for the FR </a:t>
            </a:r>
            <a:r>
              <a:rPr lang="en-US" u="sng" baseline="0" dirty="0" smtClean="0"/>
              <a:t>significant entities</a:t>
            </a:r>
            <a:r>
              <a:rPr lang="en-US" baseline="0" dirty="0" smtClean="0"/>
              <a:t> still have to do all modules in </a:t>
            </a:r>
            <a:r>
              <a:rPr lang="en-US" baseline="0" dirty="0" err="1" smtClean="0"/>
              <a:t>GFRS</a:t>
            </a:r>
            <a:r>
              <a:rPr lang="en-US" baseline="0" dirty="0" smtClean="0"/>
              <a:t>.</a:t>
            </a:r>
          </a:p>
          <a:p>
            <a:pPr marL="171450" indent="-171450">
              <a:buFont typeface="Arial" panose="020B0604020202020204" pitchFamily="34" charset="0"/>
              <a:buChar char="•"/>
            </a:pPr>
            <a:r>
              <a:rPr lang="en-US" baseline="0" dirty="0" smtClean="0"/>
              <a:t>Point out the use of significant entities </a:t>
            </a:r>
            <a:r>
              <a:rPr lang="en-US" baseline="0" dirty="0" err="1" smtClean="0"/>
              <a:t>GTAS</a:t>
            </a:r>
            <a:r>
              <a:rPr lang="en-US" baseline="0" dirty="0" smtClean="0"/>
              <a:t> data throughout the fiscal year and at year end for analysis and closing audit recommendations.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00D2F72-E011-4DA7-800E-0AC7DF7FBDCB}"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888698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A20AEB2A-2C34-468A-9FF8-6E9E72CD52A1}" type="slidenum">
              <a:rPr lang="en-US" smtClean="0"/>
              <a:t>4</a:t>
            </a:fld>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4720" y="4648201"/>
            <a:ext cx="4923500" cy="2802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9188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A20AEB2A-2C34-468A-9FF8-6E9E72CD52A1}" type="slidenum">
              <a:rPr lang="en-US" smtClean="0"/>
              <a:t>5</a:t>
            </a:fld>
            <a:endParaRPr lang="en-US" dirty="0"/>
          </a:p>
        </p:txBody>
      </p:sp>
      <p:sp>
        <p:nvSpPr>
          <p:cNvPr id="5" name="Notes Placeholder 2"/>
          <p:cNvSpPr>
            <a:spLocks noGrp="1"/>
          </p:cNvSpPr>
          <p:nvPr>
            <p:ph type="body" idx="3"/>
          </p:nvPr>
        </p:nvSpPr>
        <p:spPr>
          <a:xfrm>
            <a:off x="701040" y="4415790"/>
            <a:ext cx="5608320" cy="4183380"/>
          </a:xfrm>
        </p:spPr>
        <p:txBody>
          <a:bodyPr/>
          <a:lstStyle/>
          <a:p>
            <a:r>
              <a:rPr lang="en-US" b="1" dirty="0" smtClean="0"/>
              <a:t>Final Notes (only cover if needed): </a:t>
            </a:r>
          </a:p>
          <a:p>
            <a:pPr marL="174708" indent="-174708">
              <a:buFont typeface="Arial" panose="020B0604020202020204" pitchFamily="34" charset="0"/>
              <a:buChar char="•"/>
            </a:pPr>
            <a:r>
              <a:rPr lang="en-US" dirty="0" smtClean="0"/>
              <a:t>The 1S setup is better for external agency access, making it a good fit for SS.</a:t>
            </a:r>
          </a:p>
          <a:p>
            <a:pPr marL="174708" indent="-174708">
              <a:buFont typeface="Arial" panose="020B0604020202020204" pitchFamily="34" charset="0"/>
              <a:buChar char="•"/>
            </a:pPr>
            <a:r>
              <a:rPr lang="en-US" dirty="0" smtClean="0"/>
              <a:t>1S does not have a component that is equivalent to CDM, making it a bad fit for FR publication.  CDM is a client installed application, making it a bad fit for SS.</a:t>
            </a:r>
          </a:p>
          <a:p>
            <a:pPr marL="174708" indent="-174708">
              <a:buFont typeface="Arial" panose="020B0604020202020204" pitchFamily="34" charset="0"/>
              <a:buChar char="•"/>
            </a:pPr>
            <a:r>
              <a:rPr lang="en-US" dirty="0" smtClean="0"/>
              <a:t>The crosswalking aspect of creating agency financial statements can be done in either system.</a:t>
            </a:r>
          </a:p>
          <a:p>
            <a:pPr marL="174708" indent="-174708">
              <a:buFont typeface="Arial" panose="020B0604020202020204" pitchFamily="34" charset="0"/>
              <a:buChar char="•"/>
            </a:pPr>
            <a:r>
              <a:rPr lang="en-US" dirty="0" smtClean="0"/>
              <a:t>Conceptually, it makes sense to do the data analysis work to crosswalk agency financial statements from GTAS as a conduit to the FR in Cognos as a proof of concept.  If decisions are made that send us down the path of needing external agency access in Cognos, it would make sense to take another look at 1S.  At that point, we will have plenty of 1S experience from the SS project.  Additionally, it would not be a huge stretch to re-create the data hierarchies in 1S from the Cognos proof of concept work.</a:t>
            </a:r>
            <a:endParaRPr lang="en-US" dirty="0"/>
          </a:p>
        </p:txBody>
      </p:sp>
    </p:spTree>
    <p:extLst>
      <p:ext uri="{BB962C8B-B14F-4D97-AF65-F5344CB8AC3E}">
        <p14:creationId xmlns:p14="http://schemas.microsoft.com/office/powerpoint/2010/main" val="319000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0D2F72-E011-4DA7-800E-0AC7DF7FBDCB}" type="slidenum">
              <a:rPr lang="en-US" smtClean="0"/>
              <a:t>7</a:t>
            </a:fld>
            <a:endParaRPr lang="en-US"/>
          </a:p>
        </p:txBody>
      </p:sp>
    </p:spTree>
    <p:extLst>
      <p:ext uri="{BB962C8B-B14F-4D97-AF65-F5344CB8AC3E}">
        <p14:creationId xmlns:p14="http://schemas.microsoft.com/office/powerpoint/2010/main" val="3730240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072816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3836774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386798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smtClean="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Tree>
    <p:extLst>
      <p:ext uri="{BB962C8B-B14F-4D97-AF65-F5344CB8AC3E}">
        <p14:creationId xmlns:p14="http://schemas.microsoft.com/office/powerpoint/2010/main" val="4063158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200" b="1" dirty="0" smtClean="0">
                <a:solidFill>
                  <a:srgbClr val="036A37"/>
                </a:solidFill>
                <a:latin typeface="+mj-lt"/>
              </a:rPr>
              <a:t>Contact Information</a:t>
            </a:r>
            <a:endParaRPr lang="en-US" sz="3200" b="1" dirty="0">
              <a:solidFill>
                <a:srgbClr val="036A37"/>
              </a:solidFill>
              <a:latin typeface="+mj-lt"/>
            </a:endParaRP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smtClean="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6271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7058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8543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8192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3132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62307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2213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6095467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16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244567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94811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14020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74211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44863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dirty="0" smtClean="0">
              <a:solidFill>
                <a:prstClr val="black"/>
              </a:solidFill>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solidFill>
                  <a:prstClr val="black"/>
                </a:solidFill>
                <a:latin typeface="Arial" panose="020B0604020202020204" pitchFamily="34" charset="0"/>
                <a:cs typeface="Arial" panose="020B0604020202020204" pitchFamily="34" charset="0"/>
              </a:rPr>
              <a:pPr/>
              <a:t>‹#›</a:t>
            </a:fld>
            <a:endParaRPr lang="en-US" sz="1600" dirty="0">
              <a:solidFill>
                <a:prstClr val="black"/>
              </a:solidFill>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Tree>
    <p:extLst>
      <p:ext uri="{BB962C8B-B14F-4D97-AF65-F5344CB8AC3E}">
        <p14:creationId xmlns:p14="http://schemas.microsoft.com/office/powerpoint/2010/main" val="41994921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200" b="1" dirty="0" smtClean="0">
                <a:solidFill>
                  <a:srgbClr val="036A37"/>
                </a:solidFill>
                <a:latin typeface="Calibri"/>
              </a:rPr>
              <a:t>Contact Information</a:t>
            </a:r>
            <a:endParaRPr lang="en-US" sz="3200" b="1" dirty="0">
              <a:solidFill>
                <a:srgbClr val="036A37"/>
              </a:solidFill>
              <a:latin typeface="Calibri"/>
            </a:endParaRP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smtClean="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solidFill>
                  <a:prstClr val="black"/>
                </a:solidFill>
                <a:latin typeface="Arial" panose="020B0604020202020204" pitchFamily="34" charset="0"/>
                <a:cs typeface="Arial" panose="020B0604020202020204" pitchFamily="34" charset="0"/>
              </a:rPr>
              <a:pPr/>
              <a:t>‹#›</a:t>
            </a:fld>
            <a:endParaRPr lang="en-US" sz="1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08266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3346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09E73A-268B-4C9D-A3E2-BCE515329CA8}"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67904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09E73A-268B-4C9D-A3E2-BCE515329CA8}"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4115896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09E73A-268B-4C9D-A3E2-BCE515329CA8}" type="datetimeFigureOut">
              <a:rPr lang="en-US" smtClean="0"/>
              <a:t>5/2/2018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3802297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09E73A-268B-4C9D-A3E2-BCE515329CA8}" type="datetimeFigureOut">
              <a:rPr lang="en-US" smtClean="0"/>
              <a:t>5/2/2018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3523733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9E73A-268B-4C9D-A3E2-BCE515329CA8}" type="datetimeFigureOut">
              <a:rPr lang="en-US" smtClean="0"/>
              <a:t>5/2/2018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726323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836085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737733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9E73A-268B-4C9D-A3E2-BCE515329CA8}" type="datetimeFigureOut">
              <a:rPr lang="en-US" smtClean="0"/>
              <a:t>5/2/2018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47635-5D16-4538-B10C-484A636EA2C5}" type="slidenum">
              <a:rPr lang="en-US" smtClean="0"/>
              <a:t>‹#›</a:t>
            </a:fld>
            <a:endParaRPr lang="en-US"/>
          </a:p>
        </p:txBody>
      </p:sp>
    </p:spTree>
    <p:extLst>
      <p:ext uri="{BB962C8B-B14F-4D97-AF65-F5344CB8AC3E}">
        <p14:creationId xmlns:p14="http://schemas.microsoft.com/office/powerpoint/2010/main" val="3702221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9E73A-268B-4C9D-A3E2-BCE515329CA8}" type="datetimeFigureOut">
              <a:rPr lang="en-US" smtClean="0">
                <a:solidFill>
                  <a:prstClr val="black">
                    <a:tint val="75000"/>
                  </a:prstClr>
                </a:solidFill>
              </a:rPr>
              <a:pPr/>
              <a:t>5/2/2018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47635-5D16-4538-B10C-484A636EA2C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677904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8662" y="2571750"/>
            <a:ext cx="9144000" cy="161925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r>
              <a:rPr lang="en-US" sz="4000" b="1" dirty="0" err="1" smtClean="0">
                <a:solidFill>
                  <a:schemeClr val="tx1"/>
                </a:solidFill>
              </a:rPr>
              <a:t>FR</a:t>
            </a:r>
            <a:r>
              <a:rPr lang="en-US" sz="4000" b="1" dirty="0" smtClean="0">
                <a:solidFill>
                  <a:schemeClr val="tx1"/>
                </a:solidFill>
              </a:rPr>
              <a:t> Modernization</a:t>
            </a:r>
            <a:endParaRPr lang="en-US" sz="4000" b="1" dirty="0">
              <a:solidFill>
                <a:schemeClr val="tx1"/>
              </a:solidFill>
            </a:endParaRPr>
          </a:p>
          <a:p>
            <a:r>
              <a:rPr lang="en-US" sz="4000" b="1" dirty="0"/>
              <a:t> </a:t>
            </a:r>
          </a:p>
        </p:txBody>
      </p:sp>
      <p:sp>
        <p:nvSpPr>
          <p:cNvPr id="7" name="Subtitle 2"/>
          <p:cNvSpPr txBox="1">
            <a:spLocks/>
          </p:cNvSpPr>
          <p:nvPr/>
        </p:nvSpPr>
        <p:spPr>
          <a:xfrm>
            <a:off x="609600" y="3886200"/>
            <a:ext cx="8296379" cy="8382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b="1" dirty="0" smtClean="0">
                <a:solidFill>
                  <a:schemeClr val="tx1"/>
                </a:solidFill>
                <a:latin typeface="+mj-lt"/>
              </a:rPr>
              <a:t>Jaime M. Saling</a:t>
            </a:r>
            <a:br>
              <a:rPr lang="en-US" b="1" dirty="0" smtClean="0">
                <a:solidFill>
                  <a:schemeClr val="tx1"/>
                </a:solidFill>
                <a:latin typeface="+mj-lt"/>
              </a:rPr>
            </a:br>
            <a:r>
              <a:rPr lang="en-US" b="1" dirty="0" smtClean="0">
                <a:solidFill>
                  <a:schemeClr val="tx1"/>
                </a:solidFill>
                <a:latin typeface="+mj-lt"/>
              </a:rPr>
              <a:t>May 10</a:t>
            </a:r>
            <a:r>
              <a:rPr lang="en-US" b="1" dirty="0" smtClean="0">
                <a:solidFill>
                  <a:schemeClr val="tx1"/>
                </a:solidFill>
                <a:latin typeface="+mj-lt"/>
              </a:rPr>
              <a:t>, </a:t>
            </a:r>
            <a:r>
              <a:rPr lang="en-US" b="1" dirty="0" smtClean="0">
                <a:solidFill>
                  <a:schemeClr val="tx1"/>
                </a:solidFill>
                <a:latin typeface="+mj-lt"/>
              </a:rPr>
              <a:t>2018</a:t>
            </a:r>
            <a:endParaRPr lang="en-US" b="1" dirty="0">
              <a:solidFill>
                <a:schemeClr val="tx1"/>
              </a:solidFill>
              <a:latin typeface="+mj-lt"/>
            </a:endParaRPr>
          </a:p>
        </p:txBody>
      </p:sp>
    </p:spTree>
    <p:extLst>
      <p:ext uri="{BB962C8B-B14F-4D97-AF65-F5344CB8AC3E}">
        <p14:creationId xmlns:p14="http://schemas.microsoft.com/office/powerpoint/2010/main" val="1332412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965676"/>
            <a:ext cx="8686800" cy="5358924"/>
          </a:xfrm>
        </p:spPr>
        <p:txBody>
          <a:bodyPr>
            <a:normAutofit/>
          </a:bodyPr>
          <a:lstStyle/>
          <a:p>
            <a:r>
              <a:rPr lang="en-US" sz="2800" dirty="0" smtClean="0">
                <a:latin typeface="+mn-lt"/>
              </a:rPr>
              <a:t>FY 2018 Reporting</a:t>
            </a:r>
          </a:p>
          <a:p>
            <a:pPr lvl="1">
              <a:buFont typeface="Courier New" panose="02070309020205020404" pitchFamily="49" charset="0"/>
              <a:buChar char="o"/>
            </a:pPr>
            <a:r>
              <a:rPr lang="en-US" dirty="0" smtClean="0">
                <a:latin typeface="+mn-lt"/>
              </a:rPr>
              <a:t>No changes to closing package process</a:t>
            </a:r>
          </a:p>
          <a:p>
            <a:r>
              <a:rPr lang="en-US" sz="2800" dirty="0" smtClean="0">
                <a:latin typeface="+mn-lt"/>
              </a:rPr>
              <a:t>FY 2019 Reporting</a:t>
            </a:r>
            <a:endParaRPr lang="en-US" sz="2800" dirty="0">
              <a:latin typeface="+mn-lt"/>
            </a:endParaRPr>
          </a:p>
          <a:p>
            <a:pPr marL="0" indent="0">
              <a:buNone/>
            </a:pPr>
            <a:endParaRPr lang="en-US" sz="2600" dirty="0">
              <a:latin typeface="+mn-lt"/>
            </a:endParaRPr>
          </a:p>
        </p:txBody>
      </p:sp>
      <p:sp>
        <p:nvSpPr>
          <p:cNvPr id="3" name="Content Placeholder 2"/>
          <p:cNvSpPr>
            <a:spLocks noGrp="1"/>
          </p:cNvSpPr>
          <p:nvPr>
            <p:ph sz="quarter" idx="11"/>
          </p:nvPr>
        </p:nvSpPr>
        <p:spPr/>
        <p:txBody>
          <a:bodyPr/>
          <a:lstStyle/>
          <a:p>
            <a:r>
              <a:rPr lang="en-US" sz="3200" b="1" dirty="0" err="1" smtClean="0">
                <a:solidFill>
                  <a:srgbClr val="036A37"/>
                </a:solidFill>
                <a:latin typeface="+mj-lt"/>
              </a:rPr>
              <a:t>GTAS</a:t>
            </a:r>
            <a:r>
              <a:rPr lang="en-US" sz="3200" b="1" dirty="0" smtClean="0">
                <a:solidFill>
                  <a:srgbClr val="036A37"/>
                </a:solidFill>
                <a:latin typeface="+mj-lt"/>
              </a:rPr>
              <a:t> and </a:t>
            </a:r>
            <a:r>
              <a:rPr lang="en-US" sz="3200" b="1" dirty="0" err="1" smtClean="0">
                <a:solidFill>
                  <a:srgbClr val="036A37"/>
                </a:solidFill>
                <a:latin typeface="+mj-lt"/>
              </a:rPr>
              <a:t>GFRS</a:t>
            </a:r>
            <a:r>
              <a:rPr lang="en-US" sz="3200" b="1" dirty="0" smtClean="0">
                <a:solidFill>
                  <a:srgbClr val="036A37"/>
                </a:solidFill>
                <a:latin typeface="+mj-lt"/>
              </a:rPr>
              <a:t> Update</a:t>
            </a:r>
            <a:endParaRPr lang="en-US" sz="3200" dirty="0">
              <a:solidFill>
                <a:srgbClr val="036A37"/>
              </a:solidFill>
              <a:latin typeface="+mj-lt"/>
            </a:endParaRPr>
          </a:p>
        </p:txBody>
      </p:sp>
      <p:sp>
        <p:nvSpPr>
          <p:cNvPr id="8" name="Oval 7"/>
          <p:cNvSpPr/>
          <p:nvPr/>
        </p:nvSpPr>
        <p:spPr bwMode="auto">
          <a:xfrm>
            <a:off x="155355" y="3712657"/>
            <a:ext cx="1849950" cy="690960"/>
          </a:xfrm>
          <a:prstGeom prst="ellipse">
            <a:avLst/>
          </a:prstGeom>
          <a:noFill/>
          <a:ln w="19050" cap="sq" cmpd="sng" algn="ctr">
            <a:noFill/>
            <a:prstDash val="solid"/>
            <a:round/>
            <a:headEnd type="none" w="sm" len="sm"/>
            <a:tailEnd type="none" w="sm" len="sm"/>
          </a:ln>
          <a:effectLst/>
          <a:ex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chemeClr val="bg1"/>
                </a:solidFill>
                <a:effectLst/>
                <a:uLnTx/>
                <a:uFillTx/>
                <a:latin typeface="Albertus Extra Bold" pitchFamily="34" charset="0"/>
              </a:rPr>
              <a:t>DoD</a:t>
            </a:r>
          </a:p>
        </p:txBody>
      </p:sp>
      <p:sp>
        <p:nvSpPr>
          <p:cNvPr id="9" name="Oval 8"/>
          <p:cNvSpPr/>
          <p:nvPr/>
        </p:nvSpPr>
        <p:spPr bwMode="auto">
          <a:xfrm>
            <a:off x="2182665" y="3703869"/>
            <a:ext cx="1849950" cy="669783"/>
          </a:xfrm>
          <a:prstGeom prst="ellipse">
            <a:avLst/>
          </a:prstGeom>
          <a:noFill/>
          <a:ln w="19050" cap="sq" cmpd="sng" algn="ctr">
            <a:noFill/>
            <a:prstDash val="solid"/>
            <a:round/>
            <a:headEnd type="none" w="sm" len="sm"/>
            <a:tailEnd type="none" w="sm" len="sm"/>
          </a:ln>
          <a:effectLst/>
          <a:ex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chemeClr val="bg1"/>
                </a:solidFill>
                <a:effectLst/>
                <a:uLnTx/>
                <a:uFillTx/>
                <a:latin typeface="Albertus Extra Bold" pitchFamily="34" charset="0"/>
              </a:rPr>
              <a:t>Compilation</a:t>
            </a:r>
          </a:p>
        </p:txBody>
      </p:sp>
      <p:sp>
        <p:nvSpPr>
          <p:cNvPr id="10" name="Oval 9"/>
          <p:cNvSpPr/>
          <p:nvPr/>
        </p:nvSpPr>
        <p:spPr bwMode="auto">
          <a:xfrm>
            <a:off x="4232081" y="3846540"/>
            <a:ext cx="1849950" cy="408937"/>
          </a:xfrm>
          <a:prstGeom prst="ellipse">
            <a:avLst/>
          </a:prstGeom>
          <a:noFill/>
          <a:ln w="19050" cap="sq" cmpd="sng" algn="ctr">
            <a:noFill/>
            <a:prstDash val="solid"/>
            <a:round/>
            <a:headEnd type="none" w="sm" len="sm"/>
            <a:tailEnd type="none" w="sm" len="sm"/>
          </a:ln>
          <a:effectLst/>
          <a:ex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chemeClr val="bg1"/>
                </a:solidFill>
                <a:effectLst/>
                <a:uLnTx/>
                <a:uFillTx/>
                <a:latin typeface="Albertus Extra Bold" pitchFamily="34" charset="0"/>
              </a:rPr>
              <a:t>IGT</a:t>
            </a:r>
          </a:p>
        </p:txBody>
      </p:sp>
      <p:pic>
        <p:nvPicPr>
          <p:cNvPr id="4098" name="Picture 2" descr="C:\Users\kpottm01\AppData\Local\Microsoft\Windows\INetCache\IE\K3IYD079\Latest-Updates[1].jpg"/>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6019" b="92824" l="6481" r="96991"/>
                    </a14:imgEffect>
                  </a14:imgLayer>
                </a14:imgProps>
              </a:ext>
              <a:ext uri="{28A0092B-C50C-407E-A947-70E740481C1C}">
                <a14:useLocalDpi xmlns:a14="http://schemas.microsoft.com/office/drawing/2010/main" val="0"/>
              </a:ext>
            </a:extLst>
          </a:blip>
          <a:srcRect/>
          <a:stretch>
            <a:fillRect/>
          </a:stretch>
        </p:blipFill>
        <p:spPr bwMode="auto">
          <a:xfrm rot="207435">
            <a:off x="3547097" y="2058725"/>
            <a:ext cx="403860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2392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228600"/>
            <a:ext cx="8686800" cy="685800"/>
          </a:xfrm>
        </p:spPr>
        <p:txBody>
          <a:bodyPr/>
          <a:lstStyle/>
          <a:p>
            <a:pPr lvl="0" defTabSz="457200">
              <a:spcBef>
                <a:spcPct val="0"/>
              </a:spcBef>
            </a:pPr>
            <a:r>
              <a:rPr lang="en-US" b="1" dirty="0" smtClean="0">
                <a:solidFill>
                  <a:srgbClr val="036A37"/>
                </a:solidFill>
                <a:latin typeface="+mj-lt"/>
                <a:cs typeface="Calibri" panose="020F0502020204030204" pitchFamily="34" charset="0"/>
              </a:rPr>
              <a:t>Current State</a:t>
            </a:r>
            <a:endParaRPr lang="en-US" b="1" dirty="0">
              <a:solidFill>
                <a:srgbClr val="036A37"/>
              </a:solidFill>
              <a:latin typeface="+mj-lt"/>
              <a:cs typeface="Calibri" panose="020F0502020204030204" pitchFamily="34" charset="0"/>
            </a:endParaRPr>
          </a:p>
        </p:txBody>
      </p:sp>
      <p:sp>
        <p:nvSpPr>
          <p:cNvPr id="4" name="Can 3"/>
          <p:cNvSpPr/>
          <p:nvPr/>
        </p:nvSpPr>
        <p:spPr bwMode="auto">
          <a:xfrm>
            <a:off x="3733800" y="1954268"/>
            <a:ext cx="1888090" cy="2902294"/>
          </a:xfrm>
          <a:prstGeom prst="can">
            <a:avLst/>
          </a:prstGeom>
          <a:gradFill>
            <a:gsLst>
              <a:gs pos="0">
                <a:srgbClr val="E1E8F5"/>
              </a:gs>
              <a:gs pos="50000">
                <a:srgbClr val="043253"/>
              </a:gs>
              <a:gs pos="100000">
                <a:srgbClr val="043253"/>
              </a:gs>
            </a:gsLst>
            <a:lin ang="5400000" scaled="0"/>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1089025" fontAlgn="base">
              <a:spcBef>
                <a:spcPct val="0"/>
              </a:spcBef>
              <a:spcAft>
                <a:spcPct val="0"/>
              </a:spcAft>
            </a:pPr>
            <a:endParaRPr lang="en-US" sz="1400" dirty="0" smtClean="0">
              <a:solidFill>
                <a:srgbClr val="292934"/>
              </a:solidFill>
            </a:endParaRPr>
          </a:p>
          <a:p>
            <a:pPr algn="ctr" defTabSz="1089025" fontAlgn="base">
              <a:spcBef>
                <a:spcPct val="0"/>
              </a:spcBef>
              <a:spcAft>
                <a:spcPct val="0"/>
              </a:spcAft>
            </a:pPr>
            <a:endParaRPr lang="en-US" sz="1400" dirty="0" smtClean="0">
              <a:solidFill>
                <a:srgbClr val="292934"/>
              </a:solidFill>
              <a:cs typeface="Times New Roman" panose="02020603050405020304" pitchFamily="18" charset="0"/>
            </a:endParaRPr>
          </a:p>
          <a:p>
            <a:pPr algn="ctr" defTabSz="1089025" fontAlgn="base">
              <a:spcBef>
                <a:spcPct val="0"/>
              </a:spcBef>
              <a:spcAft>
                <a:spcPct val="0"/>
              </a:spcAft>
            </a:pPr>
            <a:r>
              <a:rPr lang="en-US" b="1" dirty="0" smtClean="0">
                <a:solidFill>
                  <a:prstClr val="white"/>
                </a:solidFill>
                <a:cs typeface="Times New Roman" panose="02020603050405020304" pitchFamily="18" charset="0"/>
              </a:rPr>
              <a:t>Governmentwide Financial Reporting System (GFRS)</a:t>
            </a:r>
          </a:p>
        </p:txBody>
      </p:sp>
      <p:sp>
        <p:nvSpPr>
          <p:cNvPr id="24" name="Can 23"/>
          <p:cNvSpPr/>
          <p:nvPr/>
        </p:nvSpPr>
        <p:spPr bwMode="auto">
          <a:xfrm>
            <a:off x="762000" y="3736789"/>
            <a:ext cx="1742506" cy="1806647"/>
          </a:xfrm>
          <a:prstGeom prst="can">
            <a:avLst/>
          </a:prstGeom>
          <a:solidFill>
            <a:schemeClr val="bg1">
              <a:lumMod val="5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defTabSz="1089025" fontAlgn="base">
              <a:spcBef>
                <a:spcPct val="0"/>
              </a:spcBef>
              <a:spcAft>
                <a:spcPct val="0"/>
              </a:spcAft>
            </a:pPr>
            <a:endParaRPr lang="en-US" sz="1400" dirty="0">
              <a:solidFill>
                <a:srgbClr val="292934"/>
              </a:solidFill>
            </a:endParaRPr>
          </a:p>
          <a:p>
            <a:pPr algn="ctr" defTabSz="1089025" fontAlgn="base">
              <a:spcBef>
                <a:spcPct val="0"/>
              </a:spcBef>
              <a:spcAft>
                <a:spcPct val="0"/>
              </a:spcAft>
            </a:pPr>
            <a:r>
              <a:rPr lang="en-US" sz="1600" b="1" dirty="0" smtClean="0">
                <a:solidFill>
                  <a:prstClr val="white"/>
                </a:solidFill>
                <a:cs typeface="Times New Roman" panose="02020603050405020304" pitchFamily="18" charset="0"/>
              </a:rPr>
              <a:t>Modules 6-8 Manual Entry</a:t>
            </a:r>
          </a:p>
        </p:txBody>
      </p:sp>
      <p:sp>
        <p:nvSpPr>
          <p:cNvPr id="31" name="Right Arrow 30"/>
          <p:cNvSpPr/>
          <p:nvPr/>
        </p:nvSpPr>
        <p:spPr>
          <a:xfrm rot="20318189" flipV="1">
            <a:off x="2813150" y="4203677"/>
            <a:ext cx="542892" cy="145319"/>
          </a:xfrm>
          <a:prstGeom prst="rightArrow">
            <a:avLst/>
          </a:prstGeom>
          <a:solidFill>
            <a:srgbClr val="5BAE46"/>
          </a:solidFill>
          <a:ln>
            <a:solidFill>
              <a:srgbClr val="036A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5" name="Right Arrow 34"/>
          <p:cNvSpPr/>
          <p:nvPr/>
        </p:nvSpPr>
        <p:spPr>
          <a:xfrm flipV="1">
            <a:off x="6019800" y="3591470"/>
            <a:ext cx="542892" cy="145319"/>
          </a:xfrm>
          <a:prstGeom prst="rightArrow">
            <a:avLst/>
          </a:prstGeom>
          <a:solidFill>
            <a:srgbClr val="5BAE46"/>
          </a:solidFill>
          <a:ln>
            <a:solidFill>
              <a:srgbClr val="036A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2" name="Can 21"/>
          <p:cNvSpPr/>
          <p:nvPr/>
        </p:nvSpPr>
        <p:spPr bwMode="auto">
          <a:xfrm>
            <a:off x="783772" y="1447800"/>
            <a:ext cx="1720734" cy="1886862"/>
          </a:xfrm>
          <a:prstGeom prst="can">
            <a:avLst/>
          </a:prstGeom>
          <a:gradFill>
            <a:gsLst>
              <a:gs pos="0">
                <a:srgbClr val="E1E8F5"/>
              </a:gs>
              <a:gs pos="50000">
                <a:srgbClr val="9C9EA2"/>
              </a:gs>
              <a:gs pos="100000">
                <a:srgbClr val="9C9EA2"/>
              </a:gs>
            </a:gsLst>
            <a:lin ang="5400000" scaled="0"/>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defTabSz="1089025" fontAlgn="base">
              <a:spcBef>
                <a:spcPct val="0"/>
              </a:spcBef>
              <a:spcAft>
                <a:spcPct val="0"/>
              </a:spcAft>
            </a:pPr>
            <a:r>
              <a:rPr lang="en-US" sz="1600" b="1" dirty="0" smtClean="0">
                <a:solidFill>
                  <a:prstClr val="white"/>
                </a:solidFill>
                <a:cs typeface="Times New Roman" panose="02020603050405020304" pitchFamily="18" charset="0"/>
              </a:rPr>
              <a:t>Governmentwide Treasury Account Symbol Adjusted Trial Balance System (GTAS</a:t>
            </a:r>
            <a:r>
              <a:rPr lang="en-US" sz="1600" b="1" dirty="0">
                <a:solidFill>
                  <a:prstClr val="white"/>
                </a:solidFill>
                <a:cs typeface="Times New Roman" panose="02020603050405020304" pitchFamily="18" charset="0"/>
              </a:rPr>
              <a:t>)</a:t>
            </a:r>
            <a:endParaRPr lang="en-US" sz="1600" b="1" dirty="0" smtClean="0">
              <a:solidFill>
                <a:prstClr val="white"/>
              </a:solidFill>
              <a:cs typeface="Times New Roman" panose="02020603050405020304" pitchFamily="18" charset="0"/>
            </a:endParaRPr>
          </a:p>
        </p:txBody>
      </p:sp>
      <p:sp>
        <p:nvSpPr>
          <p:cNvPr id="25" name="Right Arrow 24"/>
          <p:cNvSpPr/>
          <p:nvPr/>
        </p:nvSpPr>
        <p:spPr>
          <a:xfrm rot="1248417" flipV="1">
            <a:off x="2812861" y="2837091"/>
            <a:ext cx="542892" cy="145319"/>
          </a:xfrm>
          <a:prstGeom prst="rightArrow">
            <a:avLst/>
          </a:prstGeom>
          <a:solidFill>
            <a:srgbClr val="5BAE46"/>
          </a:solidFill>
          <a:ln>
            <a:solidFill>
              <a:srgbClr val="036A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3" name="Picture 12"/>
          <p:cNvPicPr/>
          <p:nvPr/>
        </p:nvPicPr>
        <p:blipFill>
          <a:blip r:embed="rId3">
            <a:extLst>
              <a:ext uri="{28A0092B-C50C-407E-A947-70E740481C1C}">
                <a14:useLocalDpi xmlns:a14="http://schemas.microsoft.com/office/drawing/2010/main" val="0"/>
              </a:ext>
            </a:extLst>
          </a:blip>
          <a:stretch>
            <a:fillRect/>
          </a:stretch>
        </p:blipFill>
        <p:spPr>
          <a:xfrm>
            <a:off x="6727249" y="2209800"/>
            <a:ext cx="2188151" cy="2819399"/>
          </a:xfrm>
          <a:prstGeom prst="rect">
            <a:avLst/>
          </a:prstGeom>
        </p:spPr>
      </p:pic>
      <p:sp>
        <p:nvSpPr>
          <p:cNvPr id="14" name="TextBox 13"/>
          <p:cNvSpPr txBox="1"/>
          <p:nvPr/>
        </p:nvSpPr>
        <p:spPr>
          <a:xfrm rot="2568956">
            <a:off x="5988905" y="3126502"/>
            <a:ext cx="3682701" cy="646331"/>
          </a:xfrm>
          <a:prstGeom prst="rect">
            <a:avLst/>
          </a:prstGeom>
          <a:noFill/>
        </p:spPr>
        <p:txBody>
          <a:bodyPr wrap="square" rtlCol="0">
            <a:spAutoFit/>
          </a:bodyPr>
          <a:lstStyle/>
          <a:p>
            <a:pPr algn="ctr"/>
            <a:r>
              <a:rPr lang="en-US" sz="3600" b="1" dirty="0" smtClean="0">
                <a:solidFill>
                  <a:srgbClr val="FF0000"/>
                </a:solidFill>
              </a:rPr>
              <a:t>Disclaimer</a:t>
            </a:r>
            <a:endParaRPr lang="en-US" sz="3200" b="1" dirty="0">
              <a:solidFill>
                <a:srgbClr val="FF0000"/>
              </a:solidFill>
            </a:endParaRPr>
          </a:p>
        </p:txBody>
      </p:sp>
    </p:spTree>
    <p:extLst>
      <p:ext uri="{BB962C8B-B14F-4D97-AF65-F5344CB8AC3E}">
        <p14:creationId xmlns:p14="http://schemas.microsoft.com/office/powerpoint/2010/main" val="2086517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vert="horz" lIns="91440" tIns="45720" rIns="91440" bIns="45720" rtlCol="0">
            <a:normAutofit/>
          </a:bodyPr>
          <a:lstStyle/>
          <a:p>
            <a:r>
              <a:rPr lang="en-US" sz="3200" b="1" dirty="0">
                <a:solidFill>
                  <a:srgbClr val="036A37"/>
                </a:solidFill>
                <a:latin typeface="+mj-lt"/>
              </a:rPr>
              <a:t>System Environment for FR Compilation - FY 2018</a:t>
            </a:r>
          </a:p>
        </p:txBody>
      </p:sp>
      <p:sp>
        <p:nvSpPr>
          <p:cNvPr id="2" name="Rectangle 1"/>
          <p:cNvSpPr/>
          <p:nvPr/>
        </p:nvSpPr>
        <p:spPr>
          <a:xfrm>
            <a:off x="76200" y="4800600"/>
            <a:ext cx="8229600" cy="1323439"/>
          </a:xfrm>
          <a:prstGeom prst="rect">
            <a:avLst/>
          </a:prstGeom>
        </p:spPr>
        <p:txBody>
          <a:bodyPr wrap="square">
            <a:spAutoFit/>
          </a:bodyPr>
          <a:lstStyle/>
          <a:p>
            <a:r>
              <a:rPr lang="en-US" sz="1600" b="1" dirty="0" smtClean="0"/>
              <a:t>Phase 1 Objectives:</a:t>
            </a:r>
            <a:endParaRPr lang="en-US" sz="1600" b="1" dirty="0"/>
          </a:p>
          <a:p>
            <a:pPr marL="742950" lvl="1" indent="-285750">
              <a:buFont typeface="Arial" panose="020B0604020202020204" pitchFamily="34" charset="0"/>
              <a:buChar char="•"/>
            </a:pPr>
            <a:r>
              <a:rPr lang="en-US" sz="1600" dirty="0" smtClean="0"/>
              <a:t>Gap analysis between GFRS/Cognos</a:t>
            </a:r>
            <a:endParaRPr lang="en-US" sz="1600" dirty="0"/>
          </a:p>
          <a:p>
            <a:pPr marL="742950" lvl="1" indent="-285750">
              <a:buFont typeface="Arial" panose="020B0604020202020204" pitchFamily="34" charset="0"/>
              <a:buChar char="•"/>
            </a:pPr>
            <a:r>
              <a:rPr lang="en-US" sz="1600" dirty="0" smtClean="0"/>
              <a:t>Compare production FR to FR produced from the parallel process</a:t>
            </a:r>
          </a:p>
          <a:p>
            <a:pPr marL="742950" lvl="1" indent="-285750">
              <a:buFont typeface="Arial" panose="020B0604020202020204" pitchFamily="34" charset="0"/>
              <a:buChar char="•"/>
            </a:pPr>
            <a:r>
              <a:rPr lang="en-US" sz="1600" dirty="0" smtClean="0"/>
              <a:t>Identify back office changes needed to support the new process (agency certifications and closing package procedures)</a:t>
            </a:r>
            <a:endParaRPr lang="en-US" sz="1600" dirty="0"/>
          </a:p>
        </p:txBody>
      </p:sp>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425" y="969200"/>
            <a:ext cx="8334375" cy="360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04911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vert="horz" lIns="91440" tIns="45720" rIns="91440" bIns="45720" rtlCol="0">
            <a:normAutofit/>
          </a:bodyPr>
          <a:lstStyle/>
          <a:p>
            <a:r>
              <a:rPr lang="en-US" sz="3200" b="1" dirty="0">
                <a:solidFill>
                  <a:srgbClr val="036A37"/>
                </a:solidFill>
                <a:latin typeface="+mj-lt"/>
              </a:rPr>
              <a:t>System Environment for FR Compilation - FY 2019</a:t>
            </a:r>
          </a:p>
        </p:txBody>
      </p:sp>
      <p:sp>
        <p:nvSpPr>
          <p:cNvPr id="4" name="Rectangle 3"/>
          <p:cNvSpPr/>
          <p:nvPr/>
        </p:nvSpPr>
        <p:spPr>
          <a:xfrm>
            <a:off x="76200" y="4164280"/>
            <a:ext cx="8229600" cy="1569660"/>
          </a:xfrm>
          <a:prstGeom prst="rect">
            <a:avLst/>
          </a:prstGeom>
        </p:spPr>
        <p:txBody>
          <a:bodyPr wrap="square">
            <a:spAutoFit/>
          </a:bodyPr>
          <a:lstStyle/>
          <a:p>
            <a:r>
              <a:rPr lang="en-US" sz="1600" b="1" dirty="0" smtClean="0"/>
              <a:t>Phase 2 Objectives:</a:t>
            </a:r>
          </a:p>
          <a:p>
            <a:pPr marL="742950" lvl="1" indent="-285750">
              <a:buFont typeface="Arial" panose="020B0604020202020204" pitchFamily="34" charset="0"/>
              <a:buChar char="•"/>
            </a:pPr>
            <a:r>
              <a:rPr lang="en-US" sz="1600" dirty="0" smtClean="0"/>
              <a:t>Position Treasury to decommission GFRS</a:t>
            </a:r>
          </a:p>
          <a:p>
            <a:pPr marL="742950" lvl="1" indent="-285750">
              <a:buFont typeface="Arial" panose="020B0604020202020204" pitchFamily="34" charset="0"/>
              <a:buChar char="•"/>
            </a:pPr>
            <a:r>
              <a:rPr lang="en-US" sz="1600" dirty="0" smtClean="0"/>
              <a:t>Single point of entry for agency users</a:t>
            </a:r>
            <a:endParaRPr lang="en-US" sz="1600" dirty="0"/>
          </a:p>
          <a:p>
            <a:pPr marL="742950" lvl="1" indent="-285750">
              <a:buFont typeface="Arial" panose="020B0604020202020204" pitchFamily="34" charset="0"/>
              <a:buChar char="•"/>
            </a:pPr>
            <a:r>
              <a:rPr lang="en-US" sz="1600" dirty="0" smtClean="0"/>
              <a:t>Modernize </a:t>
            </a:r>
            <a:r>
              <a:rPr lang="en-US" sz="1600" dirty="0"/>
              <a:t>certifications for Closing Package approvers</a:t>
            </a:r>
          </a:p>
          <a:p>
            <a:pPr marL="742950" lvl="1" indent="-285750">
              <a:buFont typeface="Arial" panose="020B0604020202020204" pitchFamily="34" charset="0"/>
              <a:buChar char="•"/>
            </a:pPr>
            <a:r>
              <a:rPr lang="en-US" sz="1600" dirty="0"/>
              <a:t>Continue to support traceability between agency audited financial statements and governmentwide statements</a:t>
            </a: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976313"/>
            <a:ext cx="7823003" cy="27574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7844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kpottm01\AppData\Local\Microsoft\Windows\INetCache\IE\DK3MLU6H\why3[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4191000"/>
            <a:ext cx="1981200" cy="19812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10"/>
          </p:nvPr>
        </p:nvSpPr>
        <p:spPr>
          <a:xfrm>
            <a:off x="228600" y="1066800"/>
            <a:ext cx="4038600" cy="2976466"/>
          </a:xfrm>
          <a:solidFill>
            <a:schemeClr val="bg1"/>
          </a:solidFill>
          <a:ln w="25400" cap="rnd">
            <a:solidFill>
              <a:schemeClr val="accent1">
                <a:shade val="50000"/>
              </a:schemeClr>
            </a:solidFill>
          </a:ln>
        </p:spPr>
        <p:txBody>
          <a:bodyPr>
            <a:normAutofit/>
          </a:bodyPr>
          <a:lstStyle/>
          <a:p>
            <a:pPr marL="0" indent="0">
              <a:buNone/>
            </a:pPr>
            <a:r>
              <a:rPr lang="en-US" sz="2800" u="sng" dirty="0" smtClean="0">
                <a:latin typeface="+mn-lt"/>
              </a:rPr>
              <a:t>FY 2018</a:t>
            </a:r>
          </a:p>
          <a:p>
            <a:r>
              <a:rPr lang="en-US" sz="2800" b="1" dirty="0" smtClean="0">
                <a:latin typeface="+mn-lt"/>
              </a:rPr>
              <a:t>No Changes </a:t>
            </a:r>
            <a:r>
              <a:rPr lang="en-US" sz="2800" dirty="0" smtClean="0">
                <a:latin typeface="+mn-lt"/>
              </a:rPr>
              <a:t>to the Closing Package Process</a:t>
            </a:r>
            <a:endParaRPr lang="en-US" sz="2800" dirty="0">
              <a:latin typeface="+mn-lt"/>
            </a:endParaRPr>
          </a:p>
        </p:txBody>
      </p:sp>
      <p:sp>
        <p:nvSpPr>
          <p:cNvPr id="4" name="Content Placeholder 2"/>
          <p:cNvSpPr>
            <a:spLocks noGrp="1"/>
          </p:cNvSpPr>
          <p:nvPr>
            <p:ph sz="quarter" idx="11"/>
          </p:nvPr>
        </p:nvSpPr>
        <p:spPr/>
        <p:txBody>
          <a:bodyPr vert="horz" lIns="91440" tIns="45720" rIns="91440" bIns="45720" rtlCol="0">
            <a:normAutofit/>
          </a:bodyPr>
          <a:lstStyle/>
          <a:p>
            <a:r>
              <a:rPr lang="en-US" sz="3200" b="1" dirty="0" smtClean="0">
                <a:solidFill>
                  <a:srgbClr val="036A37"/>
                </a:solidFill>
                <a:latin typeface="+mj-lt"/>
              </a:rPr>
              <a:t>What Does this Mean to You?</a:t>
            </a:r>
            <a:endParaRPr lang="en-US" sz="3200" b="1" dirty="0">
              <a:solidFill>
                <a:srgbClr val="036A37"/>
              </a:solidFill>
              <a:latin typeface="+mj-lt"/>
            </a:endParaRPr>
          </a:p>
        </p:txBody>
      </p:sp>
      <p:sp>
        <p:nvSpPr>
          <p:cNvPr id="6" name="Content Placeholder 1"/>
          <p:cNvSpPr txBox="1">
            <a:spLocks/>
          </p:cNvSpPr>
          <p:nvPr/>
        </p:nvSpPr>
        <p:spPr>
          <a:xfrm>
            <a:off x="4572000" y="1071466"/>
            <a:ext cx="4267200" cy="5100734"/>
          </a:xfrm>
          <a:prstGeom prst="rect">
            <a:avLst/>
          </a:prstGeom>
          <a:solidFill>
            <a:schemeClr val="bg1"/>
          </a:solidFill>
          <a:ln w="25400" cap="rnd">
            <a:solidFill>
              <a:schemeClr val="accent1">
                <a:shade val="50000"/>
              </a:schemeClr>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800" u="sng" dirty="0" smtClean="0">
                <a:latin typeface="+mn-lt"/>
              </a:rPr>
              <a:t>FY 2019</a:t>
            </a:r>
          </a:p>
          <a:p>
            <a:r>
              <a:rPr lang="en-US" sz="2800" dirty="0" smtClean="0">
                <a:latin typeface="+mn-lt"/>
              </a:rPr>
              <a:t>No more </a:t>
            </a:r>
            <a:r>
              <a:rPr lang="en-US" sz="2800" dirty="0" err="1" smtClean="0">
                <a:latin typeface="+mn-lt"/>
              </a:rPr>
              <a:t>GFRS</a:t>
            </a:r>
            <a:r>
              <a:rPr lang="en-US" sz="2800" dirty="0" smtClean="0">
                <a:latin typeface="+mn-lt"/>
              </a:rPr>
              <a:t>!</a:t>
            </a:r>
          </a:p>
          <a:p>
            <a:r>
              <a:rPr lang="en-US" sz="2800" dirty="0" err="1" smtClean="0">
                <a:latin typeface="+mn-lt"/>
              </a:rPr>
              <a:t>GTAS</a:t>
            </a:r>
            <a:r>
              <a:rPr lang="en-US" sz="2800" dirty="0" smtClean="0">
                <a:latin typeface="+mn-lt"/>
              </a:rPr>
              <a:t> populated financial statement lines plus a significant portion of the footnotes</a:t>
            </a:r>
          </a:p>
          <a:p>
            <a:r>
              <a:rPr lang="en-US" sz="2800" dirty="0" smtClean="0">
                <a:latin typeface="+mn-lt"/>
              </a:rPr>
              <a:t>Provide “non-</a:t>
            </a:r>
            <a:r>
              <a:rPr lang="en-US" sz="2800" dirty="0" err="1" smtClean="0">
                <a:latin typeface="+mn-lt"/>
              </a:rPr>
              <a:t>crosswalkable</a:t>
            </a:r>
            <a:r>
              <a:rPr lang="en-US" sz="2800" dirty="0" smtClean="0">
                <a:latin typeface="+mn-lt"/>
              </a:rPr>
              <a:t>” footnotes, other data, RSI, </a:t>
            </a:r>
            <a:r>
              <a:rPr lang="en-US" sz="2800" dirty="0" err="1" smtClean="0">
                <a:latin typeface="+mn-lt"/>
              </a:rPr>
              <a:t>RSSI</a:t>
            </a:r>
            <a:r>
              <a:rPr lang="en-US" sz="2800" dirty="0" smtClean="0">
                <a:latin typeface="+mn-lt"/>
              </a:rPr>
              <a:t> to Treasury in a new way</a:t>
            </a:r>
          </a:p>
          <a:p>
            <a:r>
              <a:rPr lang="en-US" sz="2800" dirty="0" smtClean="0">
                <a:latin typeface="+mn-lt"/>
              </a:rPr>
              <a:t>Changes to the Closing Package audit (Full Financial Audit, </a:t>
            </a:r>
            <a:r>
              <a:rPr lang="en-US" sz="2800" dirty="0" err="1" smtClean="0">
                <a:latin typeface="+mn-lt"/>
              </a:rPr>
              <a:t>AUPs</a:t>
            </a:r>
            <a:r>
              <a:rPr lang="en-US" sz="2800" dirty="0" smtClean="0">
                <a:latin typeface="+mn-lt"/>
              </a:rPr>
              <a:t>, or Examination)</a:t>
            </a:r>
          </a:p>
          <a:p>
            <a:endParaRPr lang="en-US" sz="2800" dirty="0"/>
          </a:p>
        </p:txBody>
      </p:sp>
    </p:spTree>
    <p:extLst>
      <p:ext uri="{BB962C8B-B14F-4D97-AF65-F5344CB8AC3E}">
        <p14:creationId xmlns:p14="http://schemas.microsoft.com/office/powerpoint/2010/main" val="3169917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990600"/>
            <a:ext cx="8121854" cy="5386090"/>
          </a:xfrm>
          <a:prstGeom prst="rect">
            <a:avLst/>
          </a:prstGeom>
          <a:noFill/>
        </p:spPr>
        <p:txBody>
          <a:bodyPr wrap="square" rtlCol="0">
            <a:spAutoFit/>
          </a:bodyPr>
          <a:lstStyle/>
          <a:p>
            <a:endParaRPr lang="en-US" sz="2400" dirty="0" smtClean="0">
              <a:latin typeface="Arial" panose="020B0604020202020204" pitchFamily="34" charset="0"/>
              <a:cs typeface="Arial" panose="020B0604020202020204" pitchFamily="34" charset="0"/>
            </a:endParaRPr>
          </a:p>
          <a:p>
            <a:endParaRPr lang="en-US" sz="2400" b="1" dirty="0" smtClean="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a:p>
            <a:endParaRPr lang="en-US" sz="2400" b="1" dirty="0" smtClean="0">
              <a:latin typeface="Arial" panose="020B0604020202020204" pitchFamily="34" charset="0"/>
              <a:cs typeface="Arial" panose="020B0604020202020204" pitchFamily="34" charset="0"/>
            </a:endParaRPr>
          </a:p>
          <a:p>
            <a:r>
              <a:rPr lang="en-US" sz="2400" b="1" dirty="0" smtClean="0">
                <a:latin typeface="Arial" panose="020B0604020202020204" pitchFamily="34" charset="0"/>
                <a:cs typeface="Arial" panose="020B0604020202020204" pitchFamily="34" charset="0"/>
              </a:rPr>
              <a:t>Jaime M. </a:t>
            </a:r>
            <a:r>
              <a:rPr lang="en-US" sz="2400" b="1" dirty="0" err="1" smtClean="0">
                <a:latin typeface="Arial" panose="020B0604020202020204" pitchFamily="34" charset="0"/>
                <a:cs typeface="Arial" panose="020B0604020202020204" pitchFamily="34" charset="0"/>
              </a:rPr>
              <a:t>Saling</a:t>
            </a:r>
            <a:endParaRPr lang="en-US" sz="2400" b="1"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	Department of the Treasury</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	Bureau of the Fiscal Service</a:t>
            </a:r>
          </a:p>
          <a:p>
            <a:r>
              <a:rPr lang="en-US" sz="2400" dirty="0" smtClean="0">
                <a:latin typeface="Arial" panose="020B0604020202020204" pitchFamily="34" charset="0"/>
                <a:cs typeface="Arial" panose="020B0604020202020204" pitchFamily="34" charset="0"/>
              </a:rPr>
              <a:t>	(304) 480-5129</a:t>
            </a:r>
          </a:p>
          <a:p>
            <a:r>
              <a:rPr lang="en-US" sz="2400" dirty="0" smtClean="0">
                <a:latin typeface="Arial" panose="020B0604020202020204" pitchFamily="34" charset="0"/>
                <a:cs typeface="Arial" panose="020B0604020202020204" pitchFamily="34" charset="0"/>
              </a:rPr>
              <a:t>	Jaime.Saling@fiscal.treasury.gov</a:t>
            </a:r>
          </a:p>
          <a:p>
            <a:endParaRPr lang="en-US" sz="1600" dirty="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	</a:t>
            </a:r>
            <a:br>
              <a:rPr lang="en-US" sz="1600" dirty="0" smtClean="0">
                <a:latin typeface="Arial" panose="020B0604020202020204" pitchFamily="34" charset="0"/>
                <a:cs typeface="Arial" panose="020B0604020202020204" pitchFamily="34" charset="0"/>
              </a:rPr>
            </a:br>
            <a:r>
              <a:rPr lang="en-US" sz="1600" dirty="0" smtClean="0">
                <a:latin typeface="Arial" panose="020B0604020202020204" pitchFamily="34" charset="0"/>
                <a:cs typeface="Arial" panose="020B0604020202020204" pitchFamily="34" charset="0"/>
              </a:rPr>
              <a:t>	</a:t>
            </a:r>
          </a:p>
          <a:p>
            <a:endParaRPr lang="en-US" sz="2000" dirty="0">
              <a:latin typeface="Arial" panose="020B0604020202020204" pitchFamily="34" charset="0"/>
              <a:cs typeface="Arial" panose="020B0604020202020204" pitchFamily="34" charset="0"/>
            </a:endParaRPr>
          </a:p>
          <a:p>
            <a:endParaRPr lang="en-US" sz="2000" dirty="0" smtClean="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041051"/>
            <a:ext cx="3571875" cy="1397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86944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4515</TotalTime>
  <Words>449</Words>
  <Application>Microsoft Office PowerPoint</Application>
  <PresentationFormat>On-screen Show (4:3)</PresentationFormat>
  <Paragraphs>63</Paragraphs>
  <Slides>7</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Albertus Extra Bold</vt:lpstr>
      <vt:lpstr>Arial</vt:lpstr>
      <vt:lpstr>Calibri</vt:lpstr>
      <vt:lpstr>Courier New</vt:lpstr>
      <vt:lpstr>Times New Roman</vt:lpstr>
      <vt:lpstr>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BPD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KMP</dc:creator>
  <cp:lastModifiedBy>Christopher Adam Beck</cp:lastModifiedBy>
  <cp:revision>102</cp:revision>
  <cp:lastPrinted>2017-04-24T19:02:03Z</cp:lastPrinted>
  <dcterms:created xsi:type="dcterms:W3CDTF">2014-08-04T00:16:53Z</dcterms:created>
  <dcterms:modified xsi:type="dcterms:W3CDTF">2018-05-02T20:17:46Z</dcterms:modified>
</cp:coreProperties>
</file>