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0"/>
  </p:notesMasterIdLst>
  <p:sldIdLst>
    <p:sldId id="263" r:id="rId3"/>
    <p:sldId id="326" r:id="rId4"/>
    <p:sldId id="327" r:id="rId5"/>
    <p:sldId id="329" r:id="rId6"/>
    <p:sldId id="328" r:id="rId7"/>
    <p:sldId id="330" r:id="rId8"/>
    <p:sldId id="332" r:id="rId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9EA2"/>
    <a:srgbClr val="043253"/>
    <a:srgbClr val="036A37"/>
    <a:srgbClr val="5BAE4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80420" autoAdjust="0"/>
  </p:normalViewPr>
  <p:slideViewPr>
    <p:cSldViewPr>
      <p:cViewPr>
        <p:scale>
          <a:sx n="79" d="100"/>
          <a:sy n="79" d="100"/>
        </p:scale>
        <p:origin x="-135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C60E8F-C38B-4D61-85DB-7DF47C436629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0D2F72-E011-4DA7-800E-0AC7DF7FB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4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8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1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7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8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58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176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/>
        </p:blipFill>
        <p:spPr>
          <a:xfrm>
            <a:off x="7040492" y="6212133"/>
            <a:ext cx="1821992" cy="55493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business line or product/ service sub logo</a:t>
            </a:r>
          </a:p>
        </p:txBody>
      </p:sp>
    </p:spTree>
    <p:extLst>
      <p:ext uri="{BB962C8B-B14F-4D97-AF65-F5344CB8AC3E}">
        <p14:creationId xmlns:p14="http://schemas.microsoft.com/office/powerpoint/2010/main" val="233078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90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5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96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3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3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6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rgbClr val="036A37"/>
                </a:solidFill>
              </a:rPr>
              <a:t>Contact Information</a:t>
            </a:r>
            <a:endParaRPr lang="en-US" sz="3200" b="1" dirty="0">
              <a:solidFill>
                <a:srgbClr val="036A37"/>
              </a:solidFill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6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/>
        </p:blipFill>
        <p:spPr bwMode="auto">
          <a:xfrm>
            <a:off x="1905000" y="3212538"/>
            <a:ext cx="5334000" cy="10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/>
        </p:blipFill>
        <p:spPr bwMode="auto">
          <a:xfrm>
            <a:off x="1570788" y="2438400"/>
            <a:ext cx="6002424" cy="83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33400" y="5827693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wish to use the business line or product/service sub logo title slide, please insert the appropriate sub logo by clicking the picture icon on the “Sub Logo”  title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2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200" b="1" dirty="0" smtClean="0">
                <a:solidFill>
                  <a:prstClr val="black"/>
                </a:solidFill>
              </a:rPr>
              <a:t>General 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These templates can </a:t>
            </a:r>
            <a:r>
              <a:rPr lang="en-US" sz="1600" dirty="0">
                <a:solidFill>
                  <a:prstClr val="black"/>
                </a:solidFill>
              </a:rPr>
              <a:t>be used for all external and internal </a:t>
            </a:r>
            <a:r>
              <a:rPr lang="en-US" sz="1600" dirty="0" smtClean="0">
                <a:solidFill>
                  <a:prstClr val="black"/>
                </a:solidFill>
              </a:rPr>
              <a:t>presentations and handouts.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Insert page numbers from the “Insert” tab.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Ensure all text is in “Arial” font.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600" dirty="0" smtClean="0">
                <a:solidFill>
                  <a:prstClr val="black"/>
                </a:solidFill>
              </a:rPr>
              <a:t>PowerPoint Usage Guide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04"/>
            <a:ext cx="1828800" cy="13668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71" y="4424303"/>
            <a:ext cx="1821656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4800599" y="5827693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the appropriate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product/service sub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clicking the picture icon on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“Contact Information” slide.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7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3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/>
              <a:t>04/26/2017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00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286000"/>
            <a:ext cx="9144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000" b="1" dirty="0" smtClean="0"/>
              <a:t>USSGL Board: Ballot Items &amp; Projects</a:t>
            </a:r>
            <a:endParaRPr lang="en-US" sz="3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06107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>
                <a:latin typeface="+mj-lt"/>
              </a:rPr>
              <a:t>Chris Beck and Michele </a:t>
            </a:r>
            <a:r>
              <a:rPr lang="en-US" b="1" dirty="0" smtClean="0">
                <a:latin typeface="+mj-lt"/>
              </a:rPr>
              <a:t>Crosco</a:t>
            </a:r>
            <a:r>
              <a:rPr lang="en-US" b="1" dirty="0" smtClean="0">
                <a:latin typeface="+mj-lt"/>
              </a:rPr>
              <a:t>, Bureau of the Fiscal Service</a:t>
            </a:r>
            <a:endParaRPr lang="en-US" b="1" dirty="0" smtClean="0">
              <a:latin typeface="+mj-lt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 smtClean="0">
                <a:latin typeface="+mj-lt"/>
              </a:rPr>
              <a:t>May 2, 2017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24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Review Ballot Items</a:t>
            </a:r>
          </a:p>
          <a:p>
            <a:pPr lvl="1"/>
            <a:r>
              <a:rPr lang="en-US" sz="2400" dirty="0" smtClean="0"/>
              <a:t>New USSGL Accounts/Description Changes related to the International Monetary Fund (IMF) and the Exchange Stabilization Fund (ESF)</a:t>
            </a:r>
          </a:p>
          <a:p>
            <a:pPr lvl="1"/>
            <a:r>
              <a:rPr lang="en-US" sz="2400" dirty="0" smtClean="0"/>
              <a:t>New USSGL Account and title change for the General Fund</a:t>
            </a:r>
          </a:p>
          <a:p>
            <a:pPr lvl="1"/>
            <a:r>
              <a:rPr lang="en-US" sz="2400" dirty="0" smtClean="0"/>
              <a:t>New USSGL Account for DFAS</a:t>
            </a:r>
          </a:p>
          <a:p>
            <a:pPr lvl="1"/>
            <a:endParaRPr lang="en-US" dirty="0"/>
          </a:p>
          <a:p>
            <a:r>
              <a:rPr lang="en-US" sz="2800" dirty="0" smtClean="0"/>
              <a:t>USSGL Upcoming Projects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39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10 Proposed USSGL’s for IMF and 1 Proposed deletion.</a:t>
            </a:r>
          </a:p>
          <a:p>
            <a:r>
              <a:rPr lang="en-US" sz="2800" dirty="0" smtClean="0"/>
              <a:t>IMF reporting in compliance with P.L. 114-113 designates these funds as a means of financing, but should be reflected as budgetary resources. Several USSGL’s created in order to keep proper accounting relationships, but not crosswalk as budgetary resources (411991, 411992, 429590, 435190)</a:t>
            </a:r>
          </a:p>
          <a:p>
            <a:r>
              <a:rPr lang="en-US" sz="2800" dirty="0" smtClean="0"/>
              <a:t>For Edit 994 (119090, 135090, 135990)</a:t>
            </a:r>
          </a:p>
          <a:p>
            <a:r>
              <a:rPr lang="en-US" sz="2800" dirty="0" smtClean="0"/>
              <a:t>Memo lines (411993, 411994, 462091)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New USSGL’s for IMF and ESF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74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USSGL Account 426800 is being created for ESF to account for incurring negative interest on foreign investments</a:t>
            </a:r>
          </a:p>
          <a:p>
            <a:endParaRPr lang="en-US" sz="2800" dirty="0" smtClean="0"/>
          </a:p>
          <a:p>
            <a:r>
              <a:rPr lang="en-US" sz="2800" dirty="0" smtClean="0"/>
              <a:t>Definitions were expanded for 719100 and 729100 (Treasury Use Only), to account for foreign exchange rate changes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New USSGL’s for IMF and ESF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353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USSGL 591910 being proposed for the General Fund of the U.S. Government to offset the agencies use of </a:t>
            </a:r>
            <a:r>
              <a:rPr lang="en-US" sz="2800" dirty="0" smtClean="0"/>
              <a:t>591900</a:t>
            </a:r>
            <a:endParaRPr lang="en-US" sz="2800" dirty="0"/>
          </a:p>
          <a:p>
            <a:r>
              <a:rPr lang="en-US" sz="2800" dirty="0" smtClean="0"/>
              <a:t>USSGL 151600 “Operating Materials and Supplies in Development” (DOD only)</a:t>
            </a:r>
            <a:endParaRPr lang="en-US" sz="2800" dirty="0" smtClean="0"/>
          </a:p>
          <a:p>
            <a:r>
              <a:rPr lang="en-US" sz="2800" dirty="0" smtClean="0"/>
              <a:t>Account title changes to refer to “General Fund of the U.S. Government</a:t>
            </a:r>
            <a:r>
              <a:rPr lang="en-US" sz="2800" dirty="0" smtClean="0"/>
              <a:t>”</a:t>
            </a:r>
            <a:endParaRPr lang="en-US" sz="2800" dirty="0" smtClean="0"/>
          </a:p>
          <a:p>
            <a:r>
              <a:rPr lang="en-US" sz="2800" dirty="0" smtClean="0"/>
              <a:t>HHS </a:t>
            </a:r>
            <a:r>
              <a:rPr lang="en-US" sz="2800" dirty="0" smtClean="0"/>
              <a:t>being </a:t>
            </a:r>
            <a:r>
              <a:rPr lang="en-US" sz="2800" dirty="0" smtClean="0"/>
              <a:t>added to agencies that can use USSGL 415900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General Fund &amp; Other Ballot Item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742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Custodial Activity Guidance</a:t>
            </a:r>
          </a:p>
          <a:p>
            <a:endParaRPr lang="en-US" sz="2800" dirty="0"/>
          </a:p>
          <a:p>
            <a:r>
              <a:rPr lang="en-US" sz="2800" dirty="0" smtClean="0"/>
              <a:t>Reviewing Repayable Advance Guidance</a:t>
            </a:r>
          </a:p>
          <a:p>
            <a:endParaRPr lang="en-US" sz="2800" dirty="0"/>
          </a:p>
          <a:p>
            <a:r>
              <a:rPr lang="en-US" sz="2800" dirty="0" smtClean="0"/>
              <a:t>Add to existing Cancelling TAS Guidance</a:t>
            </a:r>
          </a:p>
          <a:p>
            <a:endParaRPr lang="en-US" sz="2800" dirty="0"/>
          </a:p>
          <a:p>
            <a:r>
              <a:rPr lang="en-US" sz="2800" dirty="0" smtClean="0"/>
              <a:t>Add to existing Buy/Sell Transaction Guidance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USSGL Upcoming Projects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938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Continue to develop General Fund guidance to improve it’s position for FY 2018 audit and reduce elimination issues with agencies.</a:t>
            </a:r>
          </a:p>
          <a:p>
            <a:endParaRPr lang="en-US" sz="2800" dirty="0"/>
          </a:p>
          <a:p>
            <a:r>
              <a:rPr lang="en-US" sz="2800" dirty="0" smtClean="0"/>
              <a:t>Develop FASAB Budget Accrual Reconciliation (BAR) Guidance</a:t>
            </a:r>
          </a:p>
          <a:p>
            <a:endParaRPr lang="en-US" sz="2800" dirty="0"/>
          </a:p>
          <a:p>
            <a:r>
              <a:rPr lang="en-US" sz="2800" dirty="0" smtClean="0"/>
              <a:t>Continue to leverage GTAS in developing FR Note Crosswalks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USSGL Upcoming Projects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962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reau of the Fiscal Servic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10810</TotalTime>
  <Words>324</Words>
  <Application>Microsoft Office PowerPoint</Application>
  <PresentationFormat>On-screen Show (4:3)</PresentationFormat>
  <Paragraphs>40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Bureau of the Fiscal Service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KMP</dc:creator>
  <cp:lastModifiedBy>BFS User</cp:lastModifiedBy>
  <cp:revision>147</cp:revision>
  <cp:lastPrinted>2016-01-05T20:07:37Z</cp:lastPrinted>
  <dcterms:created xsi:type="dcterms:W3CDTF">2014-08-04T00:16:53Z</dcterms:created>
  <dcterms:modified xsi:type="dcterms:W3CDTF">2017-04-26T21:15:45Z</dcterms:modified>
</cp:coreProperties>
</file>