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700" r:id="rId3"/>
  </p:sldMasterIdLst>
  <p:notesMasterIdLst>
    <p:notesMasterId r:id="rId16"/>
  </p:notesMasterIdLst>
  <p:sldIdLst>
    <p:sldId id="263" r:id="rId4"/>
    <p:sldId id="298" r:id="rId5"/>
    <p:sldId id="317" r:id="rId6"/>
    <p:sldId id="318" r:id="rId7"/>
    <p:sldId id="321" r:id="rId8"/>
    <p:sldId id="322" r:id="rId9"/>
    <p:sldId id="319" r:id="rId10"/>
    <p:sldId id="323" r:id="rId11"/>
    <p:sldId id="324" r:id="rId12"/>
    <p:sldId id="325" r:id="rId13"/>
    <p:sldId id="301" r:id="rId14"/>
    <p:sldId id="315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9EA2"/>
    <a:srgbClr val="043253"/>
    <a:srgbClr val="036A37"/>
    <a:srgbClr val="5BAE4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07" autoAdjust="0"/>
    <p:restoredTop sz="80420" autoAdjust="0"/>
  </p:normalViewPr>
  <p:slideViewPr>
    <p:cSldViewPr>
      <p:cViewPr>
        <p:scale>
          <a:sx n="79" d="100"/>
          <a:sy n="79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C60E8F-C38B-4D61-85DB-7DF47C436629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0D2F72-E011-4DA7-800E-0AC7DF7F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D2F72-E011-4DA7-800E-0AC7DF7FBD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47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D2F72-E011-4DA7-800E-0AC7DF7FBD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4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1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7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8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058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176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Log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3"/>
          <a:stretch/>
        </p:blipFill>
        <p:spPr>
          <a:xfrm>
            <a:off x="7040492" y="6212133"/>
            <a:ext cx="1821992" cy="554935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228600" y="335280"/>
            <a:ext cx="5212080" cy="1645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business line or product/ service sub logo</a:t>
            </a:r>
          </a:p>
        </p:txBody>
      </p:sp>
    </p:spTree>
    <p:extLst>
      <p:ext uri="{BB962C8B-B14F-4D97-AF65-F5344CB8AC3E}">
        <p14:creationId xmlns:p14="http://schemas.microsoft.com/office/powerpoint/2010/main" val="2330780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90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5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96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427081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048" y="990600"/>
            <a:ext cx="423800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1676400"/>
            <a:ext cx="4242816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3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73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167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rgbClr val="036A37"/>
                </a:solidFill>
              </a:rPr>
              <a:t>Contact Information</a:t>
            </a:r>
            <a:endParaRPr lang="en-US" sz="3200" b="1" dirty="0">
              <a:solidFill>
                <a:srgbClr val="036A37"/>
              </a:solidFill>
            </a:endParaRP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sub logo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56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46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ag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1"/>
          <a:stretch/>
        </p:blipFill>
        <p:spPr bwMode="auto">
          <a:xfrm>
            <a:off x="1905000" y="3212538"/>
            <a:ext cx="5334000" cy="10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9"/>
          <a:stretch/>
        </p:blipFill>
        <p:spPr bwMode="auto">
          <a:xfrm>
            <a:off x="1570788" y="2438400"/>
            <a:ext cx="6002424" cy="839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228600" y="4267200"/>
            <a:ext cx="8686800" cy="0"/>
          </a:xfrm>
          <a:prstGeom prst="line">
            <a:avLst/>
          </a:prstGeom>
          <a:ln w="28575">
            <a:solidFill>
              <a:srgbClr val="0432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33400" y="5827693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wish to use the business line or product/service sub logo title slide, please insert the appropriate sub logo by clicking the picture icon on the “Sub Logo”  title slide.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/>
          <p:cNvSpPr txBox="1">
            <a:spLocks/>
          </p:cNvSpPr>
          <p:nvPr userDrawn="1"/>
        </p:nvSpPr>
        <p:spPr>
          <a:xfrm>
            <a:off x="228600" y="838200"/>
            <a:ext cx="8686800" cy="1732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200" b="1" dirty="0" smtClean="0">
                <a:solidFill>
                  <a:prstClr val="black"/>
                </a:solidFill>
              </a:rPr>
              <a:t>General tips: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These templates can </a:t>
            </a:r>
            <a:r>
              <a:rPr lang="en-US" sz="1600" dirty="0">
                <a:solidFill>
                  <a:prstClr val="black"/>
                </a:solidFill>
              </a:rPr>
              <a:t>be used for all external and internal </a:t>
            </a:r>
            <a:r>
              <a:rPr lang="en-US" sz="1600" dirty="0" smtClean="0">
                <a:solidFill>
                  <a:prstClr val="black"/>
                </a:solidFill>
              </a:rPr>
              <a:t>presentations and handouts.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Insert page numbers from the “Insert” tab.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Ensure all text is in “Arial” font.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If color is used, ensure color selection is consistent with the template. For your reference, a few of the Fiscal Service colors are provided below.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600" dirty="0" smtClean="0">
                <a:solidFill>
                  <a:prstClr val="black"/>
                </a:solidFill>
              </a:rPr>
              <a:t>PowerPoint Usage Guide</a:t>
            </a:r>
            <a:endParaRPr lang="en-US" sz="3600" dirty="0">
              <a:solidFill>
                <a:prstClr val="black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424304"/>
            <a:ext cx="1828800" cy="13668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571" y="4424303"/>
            <a:ext cx="1821656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" name="TextBox 19"/>
          <p:cNvSpPr txBox="1"/>
          <p:nvPr userDrawn="1"/>
        </p:nvSpPr>
        <p:spPr>
          <a:xfrm>
            <a:off x="4800599" y="5827693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the appropriate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product/service sub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clicking the picture icon on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“Contact Information” slide.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72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703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Log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3"/>
          <a:stretch/>
        </p:blipFill>
        <p:spPr>
          <a:xfrm>
            <a:off x="7040492" y="6212133"/>
            <a:ext cx="1821992" cy="554935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228600" y="335280"/>
            <a:ext cx="5212080" cy="1645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business line or product/ service sub logo</a:t>
            </a:r>
          </a:p>
        </p:txBody>
      </p:sp>
    </p:spTree>
    <p:extLst>
      <p:ext uri="{BB962C8B-B14F-4D97-AF65-F5344CB8AC3E}">
        <p14:creationId xmlns:p14="http://schemas.microsoft.com/office/powerpoint/2010/main" val="7363651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9312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5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9115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427081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048" y="990600"/>
            <a:ext cx="423800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1676400"/>
            <a:ext cx="4242816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3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6605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568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rgbClr val="036A37"/>
                </a:solidFill>
              </a:rPr>
              <a:t>Contact Information</a:t>
            </a:r>
            <a:endParaRPr lang="en-US" sz="3200" b="1" dirty="0">
              <a:solidFill>
                <a:srgbClr val="036A37"/>
              </a:solidFill>
            </a:endParaRP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sub logo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0569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ag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1"/>
          <a:stretch/>
        </p:blipFill>
        <p:spPr bwMode="auto">
          <a:xfrm>
            <a:off x="1905000" y="3212538"/>
            <a:ext cx="5334000" cy="10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9"/>
          <a:stretch/>
        </p:blipFill>
        <p:spPr bwMode="auto">
          <a:xfrm>
            <a:off x="1570788" y="2438400"/>
            <a:ext cx="6002424" cy="839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228600" y="4267200"/>
            <a:ext cx="8686800" cy="0"/>
          </a:xfrm>
          <a:prstGeom prst="line">
            <a:avLst/>
          </a:prstGeom>
          <a:ln w="28575">
            <a:solidFill>
              <a:srgbClr val="0432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33400" y="5827693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wish to use the business line or product/service sub logo title slide, please insert the appropriate sub logo by clicking the picture icon on the “Sub Logo”  title slide.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/>
          <p:cNvSpPr txBox="1">
            <a:spLocks/>
          </p:cNvSpPr>
          <p:nvPr userDrawn="1"/>
        </p:nvSpPr>
        <p:spPr>
          <a:xfrm>
            <a:off x="228600" y="838200"/>
            <a:ext cx="8686800" cy="1732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200" b="1" dirty="0" smtClean="0">
                <a:solidFill>
                  <a:prstClr val="black"/>
                </a:solidFill>
              </a:rPr>
              <a:t>General tips: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These templates can </a:t>
            </a:r>
            <a:r>
              <a:rPr lang="en-US" sz="1600" dirty="0">
                <a:solidFill>
                  <a:prstClr val="black"/>
                </a:solidFill>
              </a:rPr>
              <a:t>be used for all external and internal </a:t>
            </a:r>
            <a:r>
              <a:rPr lang="en-US" sz="1600" dirty="0" smtClean="0">
                <a:solidFill>
                  <a:prstClr val="black"/>
                </a:solidFill>
              </a:rPr>
              <a:t>presentations and handouts.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Insert page numbers from the “Insert” tab.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Ensure all text is in “Arial” font.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If color is used, ensure color selection is consistent with the template. For your reference, a few of the Fiscal Service colors are provided below.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600" dirty="0" smtClean="0">
                <a:solidFill>
                  <a:prstClr val="black"/>
                </a:solidFill>
              </a:rPr>
              <a:t>PowerPoint Usage Guide</a:t>
            </a:r>
            <a:endParaRPr lang="en-US" sz="3600" dirty="0">
              <a:solidFill>
                <a:prstClr val="black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424304"/>
            <a:ext cx="1828800" cy="13668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571" y="4424303"/>
            <a:ext cx="1821656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" name="TextBox 19"/>
          <p:cNvSpPr txBox="1"/>
          <p:nvPr userDrawn="1"/>
        </p:nvSpPr>
        <p:spPr>
          <a:xfrm>
            <a:off x="4800599" y="5827693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the appropriate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product/service sub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clicking the picture icon on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“Contact Information” slide.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19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9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3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2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8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3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E73A-268B-4C9D-A3E2-BCE515329CA8}" type="datetimeFigureOut">
              <a:rPr lang="en-US" smtClean="0"/>
              <a:t>02/21/2017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2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00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63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Financial.Reports@fiscal.treasury.gov" TargetMode="Externa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2286000"/>
            <a:ext cx="91440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4325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000" b="1" dirty="0" smtClean="0"/>
              <a:t>Appendix </a:t>
            </a:r>
            <a:r>
              <a:rPr lang="en-US" sz="3000" b="1" dirty="0"/>
              <a:t>I</a:t>
            </a:r>
            <a:r>
              <a:rPr lang="en-US" sz="3000" b="1" dirty="0" smtClean="0"/>
              <a:t> of </a:t>
            </a:r>
            <a:r>
              <a:rPr lang="en-US" sz="3000" b="1" dirty="0" err="1" smtClean="0"/>
              <a:t>TFM</a:t>
            </a:r>
            <a:r>
              <a:rPr lang="en-US" sz="3000" b="1" dirty="0" smtClean="0"/>
              <a:t> 2-4700</a:t>
            </a:r>
            <a:endParaRPr lang="en-US" sz="30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06107" y="4191000"/>
            <a:ext cx="8296379" cy="838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0432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 smtClean="0">
                <a:latin typeface="+mj-lt"/>
              </a:rPr>
              <a:t>Jaime M. </a:t>
            </a:r>
            <a:r>
              <a:rPr lang="en-US" b="1" dirty="0" err="1" smtClean="0">
                <a:latin typeface="+mj-lt"/>
              </a:rPr>
              <a:t>Saling</a:t>
            </a:r>
            <a:endParaRPr lang="en-US" b="1" dirty="0" smtClean="0">
              <a:latin typeface="+mj-lt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 smtClean="0">
                <a:latin typeface="+mj-lt"/>
              </a:rPr>
              <a:t>February 9, 2017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24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rgbClr val="036A37"/>
                </a:solidFill>
              </a:rPr>
              <a:t>Fiscal Year 2017 Proposed Changes</a:t>
            </a:r>
          </a:p>
        </p:txBody>
      </p:sp>
      <p:sp>
        <p:nvSpPr>
          <p:cNvPr id="4" name="Oval 3"/>
          <p:cNvSpPr/>
          <p:nvPr/>
        </p:nvSpPr>
        <p:spPr>
          <a:xfrm>
            <a:off x="643759" y="2283372"/>
            <a:ext cx="2667000" cy="1371600"/>
          </a:xfrm>
          <a:prstGeom prst="ellipse">
            <a:avLst/>
          </a:prstGeom>
          <a:solidFill>
            <a:srgbClr val="9C9EA2"/>
          </a:solidFill>
          <a:ln>
            <a:solidFill>
              <a:srgbClr val="9C9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Reclassified Financial Statements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43759" y="4191000"/>
            <a:ext cx="2667000" cy="1371600"/>
          </a:xfrm>
          <a:prstGeom prst="ellipse">
            <a:avLst/>
          </a:prstGeom>
          <a:solidFill>
            <a:srgbClr val="9C9EA2"/>
          </a:solidFill>
          <a:ln>
            <a:solidFill>
              <a:srgbClr val="9C9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Item Descriptions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0858" y="1610483"/>
            <a:ext cx="3509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TFM</a:t>
            </a:r>
            <a:r>
              <a:rPr lang="en-US" sz="2400" b="1" dirty="0" smtClean="0"/>
              <a:t> 2-4700 : Appendix I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1600199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USSGL</a:t>
            </a:r>
            <a:r>
              <a:rPr lang="en-US" sz="2400" b="1" dirty="0" smtClean="0"/>
              <a:t> Supplement</a:t>
            </a:r>
            <a:endParaRPr lang="en-US" sz="2400" b="1" dirty="0"/>
          </a:p>
        </p:txBody>
      </p:sp>
      <p:sp>
        <p:nvSpPr>
          <p:cNvPr id="8" name="Oval 7"/>
          <p:cNvSpPr/>
          <p:nvPr/>
        </p:nvSpPr>
        <p:spPr>
          <a:xfrm>
            <a:off x="5334000" y="2349061"/>
            <a:ext cx="2667000" cy="1371600"/>
          </a:xfrm>
          <a:prstGeom prst="ellipse">
            <a:avLst/>
          </a:prstGeom>
          <a:solidFill>
            <a:srgbClr val="036A37"/>
          </a:solidFill>
          <a:ln>
            <a:solidFill>
              <a:srgbClr val="9C9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Section VI: Crosswalks to Reclassified Statements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257800" y="4114800"/>
            <a:ext cx="2667000" cy="1371600"/>
          </a:xfrm>
          <a:prstGeom prst="ellipse">
            <a:avLst/>
          </a:prstGeom>
          <a:solidFill>
            <a:srgbClr val="036A37"/>
          </a:solidFill>
          <a:ln>
            <a:solidFill>
              <a:srgbClr val="9C9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Section II: Accounts and Definitions</a:t>
            </a:r>
            <a:endParaRPr lang="en-US" dirty="0"/>
          </a:p>
        </p:txBody>
      </p:sp>
      <p:sp>
        <p:nvSpPr>
          <p:cNvPr id="10" name="Equal 9"/>
          <p:cNvSpPr/>
          <p:nvPr/>
        </p:nvSpPr>
        <p:spPr>
          <a:xfrm>
            <a:off x="3810000" y="2743200"/>
            <a:ext cx="990600" cy="609600"/>
          </a:xfrm>
          <a:prstGeom prst="mathEqual">
            <a:avLst/>
          </a:prstGeom>
          <a:solidFill>
            <a:srgbClr val="043253"/>
          </a:solidFill>
          <a:ln>
            <a:solidFill>
              <a:srgbClr val="9C9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Equal 10"/>
          <p:cNvSpPr/>
          <p:nvPr/>
        </p:nvSpPr>
        <p:spPr>
          <a:xfrm>
            <a:off x="3810000" y="4648200"/>
            <a:ext cx="990600" cy="609600"/>
          </a:xfrm>
          <a:prstGeom prst="mathEqual">
            <a:avLst/>
          </a:prstGeom>
          <a:solidFill>
            <a:srgbClr val="043253"/>
          </a:solidFill>
          <a:ln>
            <a:solidFill>
              <a:srgbClr val="9C9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Multiply 11"/>
          <p:cNvSpPr/>
          <p:nvPr/>
        </p:nvSpPr>
        <p:spPr>
          <a:xfrm>
            <a:off x="969579" y="1908941"/>
            <a:ext cx="1905000" cy="2120461"/>
          </a:xfrm>
          <a:prstGeom prst="mathMultiply">
            <a:avLst/>
          </a:prstGeom>
          <a:solidFill>
            <a:srgbClr val="FF0000">
              <a:alpha val="3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y 13"/>
          <p:cNvSpPr/>
          <p:nvPr/>
        </p:nvSpPr>
        <p:spPr>
          <a:xfrm>
            <a:off x="1024759" y="3816569"/>
            <a:ext cx="1905000" cy="2120461"/>
          </a:xfrm>
          <a:prstGeom prst="mathMultiply">
            <a:avLst/>
          </a:prstGeom>
          <a:solidFill>
            <a:srgbClr val="FF0000">
              <a:alpha val="3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965676"/>
            <a:ext cx="8686800" cy="5206524"/>
          </a:xfrm>
        </p:spPr>
        <p:txBody>
          <a:bodyPr/>
          <a:lstStyle/>
          <a:p>
            <a:r>
              <a:rPr lang="en-US" sz="2400" dirty="0" smtClean="0"/>
              <a:t>Send agency concerns, questions, suggestions, etc. to </a:t>
            </a:r>
            <a:r>
              <a:rPr lang="en-US" sz="2400" dirty="0" smtClean="0">
                <a:hlinkClick r:id="rId2"/>
              </a:rPr>
              <a:t>Financial.Reports@fiscal.treasury.gov</a:t>
            </a:r>
            <a:r>
              <a:rPr lang="en-US" sz="2400" dirty="0" smtClean="0"/>
              <a:t> </a:t>
            </a:r>
            <a:r>
              <a:rPr lang="en-US" sz="2400" smtClean="0"/>
              <a:t>by </a:t>
            </a:r>
            <a:r>
              <a:rPr lang="en-US" sz="2400" b="1" smtClean="0"/>
              <a:t>March</a:t>
            </a:r>
            <a:r>
              <a:rPr lang="en-US" sz="2400" b="1" smtClean="0"/>
              <a:t> </a:t>
            </a:r>
            <a:r>
              <a:rPr lang="en-US" sz="2400" b="1" smtClean="0"/>
              <a:t>16</a:t>
            </a:r>
            <a:endParaRPr lang="en-US" sz="2400" b="1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36A37"/>
                </a:solidFill>
              </a:rPr>
              <a:t>Next Steps</a:t>
            </a:r>
            <a:endParaRPr lang="en-US" b="1" dirty="0">
              <a:solidFill>
                <a:srgbClr val="036A37"/>
              </a:solidFill>
            </a:endParaRPr>
          </a:p>
        </p:txBody>
      </p:sp>
      <p:sp>
        <p:nvSpPr>
          <p:cNvPr id="4" name="Frame 3"/>
          <p:cNvSpPr/>
          <p:nvPr/>
        </p:nvSpPr>
        <p:spPr>
          <a:xfrm>
            <a:off x="2057400" y="2593428"/>
            <a:ext cx="4419600" cy="1447800"/>
          </a:xfrm>
          <a:prstGeom prst="frame">
            <a:avLst/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Financial Report </a:t>
            </a:r>
            <a:r>
              <a:rPr lang="en-US" b="1" dirty="0">
                <a:solidFill>
                  <a:schemeClr val="tx1"/>
                </a:solidFill>
              </a:rPr>
              <a:t>Questions: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Financial.Reports@fiscal.treasury.gov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6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90600"/>
            <a:ext cx="812185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 Jaime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M.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Saling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Department of the Treasury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Bureau of the Fiscal Service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(304) 480-5129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Jaime.Saling@fiscal.treasury.gov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41051"/>
            <a:ext cx="3571875" cy="139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2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Reduce redundant guidance published by the Department of the Treasury to eliminate the risk of publishing inconsistent guidance to the agencies.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36A37"/>
                </a:solidFill>
              </a:rPr>
              <a:t>Objective</a:t>
            </a:r>
            <a:endParaRPr lang="en-US" b="1" dirty="0">
              <a:solidFill>
                <a:srgbClr val="036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err="1" smtClean="0"/>
              <a:t>TFM</a:t>
            </a:r>
            <a:r>
              <a:rPr lang="en-US" b="1" dirty="0" smtClean="0"/>
              <a:t> 2-4700 : Appendix I</a:t>
            </a:r>
          </a:p>
          <a:p>
            <a:pPr lvl="1"/>
            <a:r>
              <a:rPr lang="en-US" dirty="0" smtClean="0"/>
              <a:t>Reclassified Balance Sheet</a:t>
            </a:r>
            <a:endParaRPr lang="en-US" dirty="0"/>
          </a:p>
          <a:p>
            <a:pPr lvl="1"/>
            <a:r>
              <a:rPr lang="en-US" dirty="0" smtClean="0"/>
              <a:t>Line Item Descriptions</a:t>
            </a:r>
          </a:p>
          <a:p>
            <a:pPr lvl="1"/>
            <a:r>
              <a:rPr lang="en-US" dirty="0" smtClean="0"/>
              <a:t>Reclassified Statement of Net Cost</a:t>
            </a:r>
          </a:p>
          <a:p>
            <a:pPr lvl="1"/>
            <a:r>
              <a:rPr lang="en-US" dirty="0" smtClean="0"/>
              <a:t>Line Item Descriptions</a:t>
            </a:r>
          </a:p>
          <a:p>
            <a:pPr lvl="1"/>
            <a:r>
              <a:rPr lang="en-US" dirty="0" smtClean="0"/>
              <a:t>Reclassified Statement of Operations and Changes in Net Position</a:t>
            </a:r>
          </a:p>
          <a:p>
            <a:pPr lvl="1"/>
            <a:r>
              <a:rPr lang="en-US" dirty="0" smtClean="0"/>
              <a:t>Line Item Descriptions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3200" b="1" dirty="0" err="1" smtClean="0">
                <a:solidFill>
                  <a:srgbClr val="036A37"/>
                </a:solidFill>
              </a:rPr>
              <a:t>TFM</a:t>
            </a:r>
            <a:r>
              <a:rPr lang="en-US" sz="3200" b="1" dirty="0" smtClean="0">
                <a:solidFill>
                  <a:srgbClr val="036A37"/>
                </a:solidFill>
              </a:rPr>
              <a:t> 2-4700 : Appendix I</a:t>
            </a:r>
            <a:endParaRPr lang="en-US" sz="3200" b="1" dirty="0">
              <a:solidFill>
                <a:srgbClr val="036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0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8288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Reclassified 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136526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 noGrp="1"/>
          </p:cNvSpPr>
          <p:nvPr>
            <p:ph sz="quarter" idx="11"/>
          </p:nvPr>
        </p:nvSpPr>
        <p:spPr>
          <a:xfrm>
            <a:off x="228600" y="152400"/>
            <a:ext cx="8686800" cy="53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036A37"/>
                </a:solidFill>
              </a:rPr>
              <a:t> </a:t>
            </a:r>
            <a:r>
              <a:rPr lang="en-US" b="1" dirty="0" err="1" smtClean="0">
                <a:solidFill>
                  <a:srgbClr val="036A37"/>
                </a:solidFill>
              </a:rPr>
              <a:t>TFM</a:t>
            </a:r>
            <a:r>
              <a:rPr lang="en-US" b="1" dirty="0" smtClean="0">
                <a:solidFill>
                  <a:srgbClr val="036A37"/>
                </a:solidFill>
              </a:rPr>
              <a:t> 2-4700 : Appendix I</a:t>
            </a:r>
            <a:endParaRPr lang="en-US" b="1" dirty="0">
              <a:solidFill>
                <a:srgbClr val="036A37"/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734" y="965200"/>
            <a:ext cx="6484531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30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="1" dirty="0">
              <a:solidFill>
                <a:srgbClr val="036A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28600" y="170793"/>
            <a:ext cx="8686800" cy="685800"/>
          </a:xfrm>
        </p:spPr>
        <p:txBody>
          <a:bodyPr/>
          <a:lstStyle/>
          <a:p>
            <a:r>
              <a:rPr lang="en-US" sz="2400" b="1" dirty="0" err="1">
                <a:solidFill>
                  <a:srgbClr val="036A37"/>
                </a:solidFill>
              </a:rPr>
              <a:t>USSGL</a:t>
            </a:r>
            <a:r>
              <a:rPr lang="en-US" sz="2400" b="1" dirty="0">
                <a:solidFill>
                  <a:srgbClr val="036A37"/>
                </a:solidFill>
              </a:rPr>
              <a:t> Section IV: Crosswalks to Reclassified Statements</a:t>
            </a:r>
          </a:p>
          <a:p>
            <a:endParaRPr lang="en-US" sz="2400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407" y="965200"/>
            <a:ext cx="6725186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60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8288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Line Item Descriptions</a:t>
            </a:r>
          </a:p>
        </p:txBody>
      </p:sp>
    </p:spTree>
    <p:extLst>
      <p:ext uri="{BB962C8B-B14F-4D97-AF65-F5344CB8AC3E}">
        <p14:creationId xmlns:p14="http://schemas.microsoft.com/office/powerpoint/2010/main" val="150541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28600" y="170793"/>
            <a:ext cx="8686800" cy="685800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036A37"/>
                </a:solidFill>
              </a:rPr>
              <a:t>TFM</a:t>
            </a:r>
            <a:r>
              <a:rPr lang="en-US" sz="2400" b="1" dirty="0" smtClean="0">
                <a:solidFill>
                  <a:srgbClr val="036A37"/>
                </a:solidFill>
              </a:rPr>
              <a:t> 2-4700 : Appendix I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524000"/>
            <a:ext cx="8686800" cy="685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b="1" dirty="0">
              <a:solidFill>
                <a:srgbClr val="036A37"/>
              </a:solidFill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8426"/>
            <a:ext cx="8686800" cy="4780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83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28600" y="170793"/>
            <a:ext cx="8686800" cy="685800"/>
          </a:xfrm>
        </p:spPr>
        <p:txBody>
          <a:bodyPr/>
          <a:lstStyle/>
          <a:p>
            <a:r>
              <a:rPr lang="en-US" sz="2400" b="1" dirty="0" err="1">
                <a:solidFill>
                  <a:srgbClr val="036A37"/>
                </a:solidFill>
              </a:rPr>
              <a:t>USSGL</a:t>
            </a:r>
            <a:r>
              <a:rPr lang="en-US" sz="2400" b="1" dirty="0">
                <a:solidFill>
                  <a:srgbClr val="036A37"/>
                </a:solidFill>
              </a:rPr>
              <a:t> Section II: Accounts and Definitions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524000"/>
            <a:ext cx="8686800" cy="685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b="1" dirty="0">
              <a:solidFill>
                <a:srgbClr val="036A37"/>
              </a:solidFill>
            </a:endParaRPr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8686800" cy="1461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8536757" cy="397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29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ureau of the Fiscal Service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ureau of the Fiscal Service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4944</TotalTime>
  <Words>164</Words>
  <Application>Microsoft Office PowerPoint</Application>
  <PresentationFormat>On-screen Show (4:3)</PresentationFormat>
  <Paragraphs>45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Bureau of the Fiscal Service PPT Template</vt:lpstr>
      <vt:lpstr>4_Bureau of the Fiscal Service PPT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BPD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KMP</dc:creator>
  <cp:lastModifiedBy>BFS User</cp:lastModifiedBy>
  <cp:revision>125</cp:revision>
  <cp:lastPrinted>2016-01-05T20:07:37Z</cp:lastPrinted>
  <dcterms:created xsi:type="dcterms:W3CDTF">2014-08-04T00:16:53Z</dcterms:created>
  <dcterms:modified xsi:type="dcterms:W3CDTF">2017-02-21T19:00:16Z</dcterms:modified>
</cp:coreProperties>
</file>