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8"/>
  </p:notesMasterIdLst>
  <p:handoutMasterIdLst>
    <p:handoutMasterId r:id="rId19"/>
  </p:handoutMasterIdLst>
  <p:sldIdLst>
    <p:sldId id="256" r:id="rId8"/>
    <p:sldId id="270" r:id="rId9"/>
    <p:sldId id="263" r:id="rId10"/>
    <p:sldId id="266" r:id="rId11"/>
    <p:sldId id="267" r:id="rId12"/>
    <p:sldId id="268" r:id="rId13"/>
    <p:sldId id="269"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100" d="100"/>
          <a:sy n="100" d="100"/>
        </p:scale>
        <p:origin x="-10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B72C4B-9D2E-48EF-B63D-9EC6DE19A3C8}" type="datetimeFigureOut">
              <a:rPr lang="en-US" smtClean="0"/>
              <a:t>05/04/2016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45C4A-76D3-4E86-ADC8-C599867EC4DB}" type="datetimeFigureOut">
              <a:rPr lang="en-US" smtClean="0"/>
              <a:t>05/04/2016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smtClean="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Contact Information</a:t>
            </a:r>
            <a:endParaRPr lang="en-US" sz="3600" dirty="0"/>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If you wish to use the</a:t>
            </a:r>
            <a:r>
              <a:rPr lang="en-US" sz="1400" baseline="0" dirty="0" smtClean="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smtClean="0"/>
              <a:t>General tips:</a:t>
            </a:r>
          </a:p>
          <a:p>
            <a:pPr marL="285750" indent="-285750">
              <a:buFont typeface="Arial" panose="020B0604020202020204" pitchFamily="34" charset="0"/>
              <a:buChar char="•"/>
            </a:pPr>
            <a:r>
              <a:rPr lang="en-US" sz="1600" dirty="0" smtClean="0"/>
              <a:t>These templates</a:t>
            </a:r>
            <a:r>
              <a:rPr lang="en-US" sz="1600" baseline="0" dirty="0" smtClean="0"/>
              <a:t> </a:t>
            </a:r>
            <a:r>
              <a:rPr lang="en-US" sz="1600" dirty="0" smtClean="0"/>
              <a:t>can </a:t>
            </a:r>
            <a:r>
              <a:rPr lang="en-US" sz="1600" dirty="0"/>
              <a:t>be used for all external and internal </a:t>
            </a:r>
            <a:r>
              <a:rPr lang="en-US" sz="1600" dirty="0" smtClean="0"/>
              <a:t>presentations</a:t>
            </a:r>
            <a:r>
              <a:rPr lang="en-US" sz="1600" baseline="0" dirty="0" smtClean="0"/>
              <a:t> and handouts. </a:t>
            </a:r>
            <a:endParaRPr lang="en-US" sz="1600" dirty="0" smtClean="0"/>
          </a:p>
          <a:p>
            <a:pPr marL="285750" indent="-285750">
              <a:buFont typeface="Arial" panose="020B0604020202020204" pitchFamily="34" charset="0"/>
              <a:buChar char="•"/>
            </a:pPr>
            <a:r>
              <a:rPr lang="en-US" sz="1600" dirty="0" smtClean="0"/>
              <a:t>Insert</a:t>
            </a:r>
            <a:r>
              <a:rPr lang="en-US" sz="1600" baseline="0" dirty="0" smtClean="0"/>
              <a:t> page numbers from the “Insert” tab. </a:t>
            </a:r>
            <a:endParaRPr lang="en-US" sz="1600" dirty="0" smtClean="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smtClean="0"/>
              <a:t>Ensure all text is in “Arial” font.</a:t>
            </a:r>
          </a:p>
          <a:p>
            <a:pPr marL="285750" indent="-285750">
              <a:buFont typeface="Arial" panose="020B0604020202020204" pitchFamily="34" charset="0"/>
              <a:buChar char="•"/>
            </a:pPr>
            <a:r>
              <a:rPr lang="en-US" sz="1600" dirty="0" smtClean="0"/>
              <a:t>If</a:t>
            </a:r>
            <a:r>
              <a:rPr lang="en-US" sz="1600" baseline="0" dirty="0" smtClean="0"/>
              <a:t> color is used</a:t>
            </a:r>
            <a:r>
              <a:rPr lang="en-US" sz="1600" dirty="0" smtClean="0"/>
              <a:t>, ensure color selection is consistent with the template.</a:t>
            </a:r>
            <a:r>
              <a:rPr lang="en-US" sz="1600" baseline="0" dirty="0" smtClean="0"/>
              <a:t> </a:t>
            </a:r>
            <a:r>
              <a:rPr lang="en-US" sz="1600" dirty="0" smtClean="0"/>
              <a:t>For your reference, a few of the Fiscal Service</a:t>
            </a:r>
            <a:r>
              <a:rPr lang="en-US" sz="1600" baseline="0" dirty="0" smtClean="0"/>
              <a:t> </a:t>
            </a:r>
            <a:r>
              <a:rPr lang="en-US" sz="1600" dirty="0" smtClean="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PowerPoint Usage Guide</a:t>
            </a:r>
            <a:endParaRPr lang="en-US" sz="3600" dirty="0"/>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Please insert the appropriate </a:t>
            </a:r>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line </a:t>
            </a:r>
            <a:r>
              <a:rPr lang="en-US" sz="1400" dirty="0">
                <a:latin typeface="Arial" panose="020B0604020202020204" pitchFamily="34" charset="0"/>
                <a:cs typeface="Arial" panose="020B0604020202020204" pitchFamily="34" charset="0"/>
              </a:rPr>
              <a:t>or </a:t>
            </a:r>
            <a:r>
              <a:rPr lang="en-US" sz="1400" dirty="0" smtClean="0">
                <a:latin typeface="Arial" panose="020B0604020202020204" pitchFamily="34" charset="0"/>
                <a:cs typeface="Arial" panose="020B0604020202020204" pitchFamily="34" charset="0"/>
              </a:rPr>
              <a:t>product/service sub </a:t>
            </a:r>
            <a:r>
              <a:rPr lang="en-US" sz="1400" dirty="0">
                <a:latin typeface="Arial" panose="020B0604020202020204" pitchFamily="34" charset="0"/>
                <a:cs typeface="Arial" panose="020B0604020202020204" pitchFamily="34" charset="0"/>
              </a:rPr>
              <a:t>logo </a:t>
            </a:r>
            <a:r>
              <a:rPr lang="en-US" sz="1400" dirty="0" smtClean="0">
                <a:latin typeface="Arial" panose="020B0604020202020204" pitchFamily="34" charset="0"/>
                <a:cs typeface="Arial" panose="020B0604020202020204" pitchFamily="34" charset="0"/>
              </a:rPr>
              <a:t>by clicking the picture</a:t>
            </a:r>
            <a:r>
              <a:rPr lang="en-US" sz="1400" baseline="0" dirty="0" smtClean="0">
                <a:latin typeface="Arial" panose="020B0604020202020204" pitchFamily="34" charset="0"/>
                <a:cs typeface="Arial" panose="020B0604020202020204" pitchFamily="34" charset="0"/>
              </a:rPr>
              <a:t> icon </a:t>
            </a:r>
            <a:r>
              <a:rPr lang="en-US" sz="1400" dirty="0" smtClean="0">
                <a:latin typeface="Arial" panose="020B0604020202020204" pitchFamily="34" charset="0"/>
                <a:cs typeface="Arial" panose="020B0604020202020204" pitchFamily="34" charset="0"/>
              </a:rPr>
              <a:t>on </a:t>
            </a:r>
            <a:r>
              <a:rPr lang="en-US" sz="1400" dirty="0">
                <a:latin typeface="Arial" panose="020B0604020202020204" pitchFamily="34" charset="0"/>
                <a:cs typeface="Arial" panose="020B0604020202020204" pitchFamily="34" charset="0"/>
              </a:rPr>
              <a:t>the </a:t>
            </a:r>
            <a:r>
              <a:rPr lang="en-US" sz="1400" dirty="0" smtClean="0">
                <a:latin typeface="Arial" panose="020B0604020202020204" pitchFamily="34" charset="0"/>
                <a:cs typeface="Arial" panose="020B0604020202020204" pitchFamily="34" charset="0"/>
              </a:rPr>
              <a:t>“Contact Information” slide.</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lnSpcReduction="1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USSGL Board Meeting</a:t>
            </a:r>
            <a:r>
              <a:rPr lang="en-US" sz="4800" dirty="0"/>
              <a:t/>
            </a:r>
            <a:br>
              <a:rPr lang="en-US" sz="4800" dirty="0"/>
            </a:br>
            <a:r>
              <a:rPr lang="en-US" dirty="0" smtClean="0"/>
              <a:t>Ballot Items for FY16 and FY17 </a:t>
            </a:r>
            <a:endParaRPr lang="en-US" dirty="0"/>
          </a:p>
        </p:txBody>
      </p:sp>
      <p:sp>
        <p:nvSpPr>
          <p:cNvPr id="7"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Michele Crosco and Chris Beck</a:t>
            </a:r>
            <a:endParaRPr lang="en-US" dirty="0"/>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May 12, 2016</a:t>
            </a:r>
            <a:endParaRPr lang="en-US" dirty="0"/>
          </a:p>
        </p:txBody>
      </p:sp>
    </p:spTree>
    <p:extLst>
      <p:ext uri="{BB962C8B-B14F-4D97-AF65-F5344CB8AC3E}">
        <p14:creationId xmlns:p14="http://schemas.microsoft.com/office/powerpoint/2010/main" val="2810143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Revise Deposit Fund Guidance</a:t>
            </a:r>
          </a:p>
          <a:p>
            <a:r>
              <a:rPr lang="en-US" dirty="0" smtClean="0"/>
              <a:t>Revise Credit Reform Guidance</a:t>
            </a:r>
          </a:p>
          <a:p>
            <a:r>
              <a:rPr lang="en-US" dirty="0" smtClean="0"/>
              <a:t>Continue to work with the General Fund to allow for the General Fund to properly report their activity </a:t>
            </a:r>
          </a:p>
          <a:p>
            <a:r>
              <a:rPr lang="en-US" dirty="0" smtClean="0"/>
              <a:t>Establish formal BETC request process for agencies</a:t>
            </a:r>
          </a:p>
          <a:p>
            <a:r>
              <a:rPr lang="en-US" dirty="0" smtClean="0"/>
              <a:t>Continue to work with OMB on “normal” balance project</a:t>
            </a:r>
            <a:endParaRPr lang="en-US" dirty="0"/>
          </a:p>
        </p:txBody>
      </p:sp>
      <p:sp>
        <p:nvSpPr>
          <p:cNvPr id="3" name="Content Placeholder 2"/>
          <p:cNvSpPr>
            <a:spLocks noGrp="1"/>
          </p:cNvSpPr>
          <p:nvPr>
            <p:ph sz="quarter" idx="11"/>
          </p:nvPr>
        </p:nvSpPr>
        <p:spPr/>
        <p:txBody>
          <a:bodyPr/>
          <a:lstStyle/>
          <a:p>
            <a:r>
              <a:rPr lang="en-US" dirty="0" smtClean="0"/>
              <a:t>Upcoming Projects for USSGL</a:t>
            </a:r>
            <a:endParaRPr lang="en-US" dirty="0"/>
          </a:p>
        </p:txBody>
      </p:sp>
    </p:spTree>
    <p:extLst>
      <p:ext uri="{BB962C8B-B14F-4D97-AF65-F5344CB8AC3E}">
        <p14:creationId xmlns:p14="http://schemas.microsoft.com/office/powerpoint/2010/main" val="2042048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International Monetary Fund Accounts</a:t>
            </a:r>
          </a:p>
          <a:p>
            <a:endParaRPr lang="en-US" dirty="0"/>
          </a:p>
          <a:p>
            <a:r>
              <a:rPr lang="en-US" dirty="0" smtClean="0"/>
              <a:t>General Fund Accounts</a:t>
            </a:r>
          </a:p>
          <a:p>
            <a:endParaRPr lang="en-US" dirty="0"/>
          </a:p>
          <a:p>
            <a:r>
              <a:rPr lang="en-US" dirty="0" smtClean="0"/>
              <a:t>Repayable Advance Account</a:t>
            </a:r>
          </a:p>
          <a:p>
            <a:endParaRPr lang="en-US" dirty="0"/>
          </a:p>
          <a:p>
            <a:r>
              <a:rPr lang="en-US" dirty="0" smtClean="0"/>
              <a:t>Miscellaneous Title Changes</a:t>
            </a:r>
            <a:endParaRPr lang="en-US" dirty="0"/>
          </a:p>
        </p:txBody>
      </p:sp>
      <p:sp>
        <p:nvSpPr>
          <p:cNvPr id="3" name="Content Placeholder 2"/>
          <p:cNvSpPr>
            <a:spLocks noGrp="1"/>
          </p:cNvSpPr>
          <p:nvPr>
            <p:ph sz="quarter" idx="11"/>
          </p:nvPr>
        </p:nvSpPr>
        <p:spPr/>
        <p:txBody>
          <a:bodyPr/>
          <a:lstStyle/>
          <a:p>
            <a:r>
              <a:rPr lang="en-US" dirty="0" smtClean="0"/>
              <a:t>New/Revised USSGL Accounts</a:t>
            </a:r>
            <a:endParaRPr lang="en-US" dirty="0"/>
          </a:p>
        </p:txBody>
      </p:sp>
    </p:spTree>
    <p:extLst>
      <p:ext uri="{BB962C8B-B14F-4D97-AF65-F5344CB8AC3E}">
        <p14:creationId xmlns:p14="http://schemas.microsoft.com/office/powerpoint/2010/main" val="215859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All accounts effective for FY 2016 to be used by the Department of Treasury only.</a:t>
            </a:r>
          </a:p>
          <a:p>
            <a:pPr lvl="1"/>
            <a:r>
              <a:rPr lang="en-US" sz="2400" dirty="0" smtClean="0"/>
              <a:t>119305 IMF – Letter of Credit</a:t>
            </a:r>
          </a:p>
          <a:p>
            <a:pPr lvl="1"/>
            <a:r>
              <a:rPr lang="en-US" sz="2400" dirty="0" smtClean="0"/>
              <a:t>119306 IMF – Receivable/Payable Currency Valuation Adjustment</a:t>
            </a:r>
          </a:p>
          <a:p>
            <a:pPr lvl="1"/>
            <a:r>
              <a:rPr lang="en-US" sz="2400" dirty="0" smtClean="0"/>
              <a:t>119307 IMF – Dollar Deposits with the IMF</a:t>
            </a:r>
          </a:p>
          <a:p>
            <a:pPr lvl="1"/>
            <a:r>
              <a:rPr lang="en-US" sz="2400" dirty="0" smtClean="0"/>
              <a:t>119309 IMF – Currency Holdings</a:t>
            </a:r>
          </a:p>
          <a:p>
            <a:pPr lvl="1"/>
            <a:r>
              <a:rPr lang="en-US" sz="2400" dirty="0" smtClean="0"/>
              <a:t>119333 IMF – Reserve Position</a:t>
            </a:r>
          </a:p>
          <a:p>
            <a:pPr lvl="1"/>
            <a:r>
              <a:rPr lang="en-US" sz="2400" dirty="0" smtClean="0"/>
              <a:t>411990 Other Appropriations Realized – IMF</a:t>
            </a:r>
          </a:p>
          <a:p>
            <a:pPr lvl="1"/>
            <a:r>
              <a:rPr lang="en-US" sz="2400" dirty="0" smtClean="0"/>
              <a:t>417590 Allocation Transfers of Current-Year Authority for Noninvested Accounts – IMF</a:t>
            </a:r>
          </a:p>
          <a:p>
            <a:pPr lvl="1"/>
            <a:endParaRPr lang="en-US" sz="2400" dirty="0"/>
          </a:p>
        </p:txBody>
      </p:sp>
      <p:sp>
        <p:nvSpPr>
          <p:cNvPr id="3" name="Content Placeholder 2"/>
          <p:cNvSpPr>
            <a:spLocks noGrp="1"/>
          </p:cNvSpPr>
          <p:nvPr>
            <p:ph sz="quarter" idx="11"/>
          </p:nvPr>
        </p:nvSpPr>
        <p:spPr/>
        <p:txBody>
          <a:bodyPr/>
          <a:lstStyle/>
          <a:p>
            <a:r>
              <a:rPr lang="en-US" dirty="0" smtClean="0"/>
              <a:t>International Monetary Fund (IMF)</a:t>
            </a:r>
            <a:endParaRPr lang="en-US" dirty="0"/>
          </a:p>
        </p:txBody>
      </p:sp>
    </p:spTree>
    <p:extLst>
      <p:ext uri="{BB962C8B-B14F-4D97-AF65-F5344CB8AC3E}">
        <p14:creationId xmlns:p14="http://schemas.microsoft.com/office/powerpoint/2010/main" val="3576509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lvl="1"/>
            <a:r>
              <a:rPr lang="en-US" sz="2400" dirty="0"/>
              <a:t>417690 </a:t>
            </a:r>
            <a:r>
              <a:rPr lang="en-US" sz="2400" dirty="0" smtClean="0"/>
              <a:t>Allocation </a:t>
            </a:r>
            <a:r>
              <a:rPr lang="en-US" sz="2400" dirty="0"/>
              <a:t>Transfers of Prior Year Balances - IMF</a:t>
            </a:r>
          </a:p>
          <a:p>
            <a:pPr lvl="1"/>
            <a:r>
              <a:rPr lang="en-US" sz="2400" dirty="0" smtClean="0"/>
              <a:t>420190 Total Actual Resources – Collected – IMF</a:t>
            </a:r>
          </a:p>
          <a:p>
            <a:pPr lvl="1"/>
            <a:r>
              <a:rPr lang="en-US" sz="2400" dirty="0" smtClean="0"/>
              <a:t>439190 Adjustments to Indefinite Appropriations – IMF</a:t>
            </a:r>
          </a:p>
          <a:p>
            <a:pPr lvl="1"/>
            <a:r>
              <a:rPr lang="en-US" sz="2400" dirty="0" smtClean="0"/>
              <a:t>462090 Unobligated Funds Exempt From Apportionment – IMF</a:t>
            </a:r>
          </a:p>
          <a:p>
            <a:pPr lvl="1"/>
            <a:r>
              <a:rPr lang="en-US" sz="2400" dirty="0" smtClean="0"/>
              <a:t>719090 Gains on IMF Assets</a:t>
            </a:r>
          </a:p>
          <a:p>
            <a:pPr lvl="1"/>
            <a:r>
              <a:rPr lang="en-US" sz="2400" dirty="0" smtClean="0"/>
              <a:t>729090 Losses on IMF Assets</a:t>
            </a:r>
          </a:p>
          <a:p>
            <a:pPr lvl="1"/>
            <a:endParaRPr lang="en-US" sz="2400" dirty="0"/>
          </a:p>
        </p:txBody>
      </p:sp>
      <p:sp>
        <p:nvSpPr>
          <p:cNvPr id="3" name="Content Placeholder 2"/>
          <p:cNvSpPr>
            <a:spLocks noGrp="1"/>
          </p:cNvSpPr>
          <p:nvPr>
            <p:ph sz="quarter" idx="11"/>
          </p:nvPr>
        </p:nvSpPr>
        <p:spPr/>
        <p:txBody>
          <a:bodyPr/>
          <a:lstStyle/>
          <a:p>
            <a:r>
              <a:rPr lang="en-US" dirty="0" smtClean="0"/>
              <a:t>IMF – Cont’d</a:t>
            </a:r>
          </a:p>
          <a:p>
            <a:endParaRPr lang="en-US" dirty="0"/>
          </a:p>
        </p:txBody>
      </p:sp>
    </p:spTree>
    <p:extLst>
      <p:ext uri="{BB962C8B-B14F-4D97-AF65-F5344CB8AC3E}">
        <p14:creationId xmlns:p14="http://schemas.microsoft.com/office/powerpoint/2010/main" val="4240608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The following two USSGL accounts are effective for FY16</a:t>
            </a:r>
          </a:p>
          <a:p>
            <a:pPr lvl="1"/>
            <a:r>
              <a:rPr lang="en-US" sz="2400" dirty="0" smtClean="0"/>
              <a:t>579001 Other Non-Budgetary Financing Sources for Debt Accruals/Amortization</a:t>
            </a:r>
          </a:p>
          <a:p>
            <a:pPr lvl="1"/>
            <a:r>
              <a:rPr lang="en-US" sz="2400" dirty="0" smtClean="0"/>
              <a:t>579010 Other General Fund Financing Sources (General Fund’s offset to 579001)</a:t>
            </a:r>
          </a:p>
          <a:p>
            <a:pPr lvl="1"/>
            <a:endParaRPr lang="en-US" sz="2400" dirty="0"/>
          </a:p>
          <a:p>
            <a:r>
              <a:rPr lang="en-US" dirty="0" smtClean="0"/>
              <a:t>The following USSGL is for FY17</a:t>
            </a:r>
          </a:p>
          <a:p>
            <a:pPr lvl="1"/>
            <a:r>
              <a:rPr lang="en-US" sz="2400" dirty="0" smtClean="0"/>
              <a:t>209010 Liability for Fund Balance while Awaiting a Warrant (General Fund offset to 109000)</a:t>
            </a:r>
          </a:p>
        </p:txBody>
      </p:sp>
      <p:sp>
        <p:nvSpPr>
          <p:cNvPr id="3" name="Content Placeholder 2"/>
          <p:cNvSpPr>
            <a:spLocks noGrp="1"/>
          </p:cNvSpPr>
          <p:nvPr>
            <p:ph sz="quarter" idx="11"/>
          </p:nvPr>
        </p:nvSpPr>
        <p:spPr/>
        <p:txBody>
          <a:bodyPr/>
          <a:lstStyle/>
          <a:p>
            <a:r>
              <a:rPr lang="en-US" dirty="0" smtClean="0"/>
              <a:t>New General Fund USSGL Accounts</a:t>
            </a:r>
            <a:endParaRPr lang="en-US" dirty="0"/>
          </a:p>
        </p:txBody>
      </p:sp>
    </p:spTree>
    <p:extLst>
      <p:ext uri="{BB962C8B-B14F-4D97-AF65-F5344CB8AC3E}">
        <p14:creationId xmlns:p14="http://schemas.microsoft.com/office/powerpoint/2010/main" val="1587023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The following USSGL is for FY17</a:t>
            </a:r>
          </a:p>
          <a:p>
            <a:pPr lvl="1"/>
            <a:r>
              <a:rPr lang="en-US" sz="2400" dirty="0" smtClean="0"/>
              <a:t>415900 Repayment of Repayable Advances. Is for Department of Labor’s use only</a:t>
            </a:r>
          </a:p>
        </p:txBody>
      </p:sp>
      <p:sp>
        <p:nvSpPr>
          <p:cNvPr id="3" name="Content Placeholder 2"/>
          <p:cNvSpPr>
            <a:spLocks noGrp="1"/>
          </p:cNvSpPr>
          <p:nvPr>
            <p:ph sz="quarter" idx="11"/>
          </p:nvPr>
        </p:nvSpPr>
        <p:spPr/>
        <p:txBody>
          <a:bodyPr/>
          <a:lstStyle/>
          <a:p>
            <a:r>
              <a:rPr lang="en-US" dirty="0" smtClean="0"/>
              <a:t>Repayment of Repayable Advances</a:t>
            </a:r>
            <a:endParaRPr lang="en-US" dirty="0"/>
          </a:p>
        </p:txBody>
      </p:sp>
    </p:spTree>
    <p:extLst>
      <p:ext uri="{BB962C8B-B14F-4D97-AF65-F5344CB8AC3E}">
        <p14:creationId xmlns:p14="http://schemas.microsoft.com/office/powerpoint/2010/main" val="543907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435100 Partial or Early Cancellation Authority (Title only FY16)</a:t>
            </a:r>
          </a:p>
          <a:p>
            <a:endParaRPr lang="en-US" dirty="0" smtClean="0"/>
          </a:p>
          <a:p>
            <a:r>
              <a:rPr lang="en-US" dirty="0"/>
              <a:t>1</a:t>
            </a:r>
            <a:r>
              <a:rPr lang="en-US" dirty="0" smtClean="0"/>
              <a:t>09000 Fund Balance With Treasury While Awaiting a Warrant (Title only FY17)</a:t>
            </a:r>
          </a:p>
          <a:p>
            <a:endParaRPr lang="en-US" dirty="0"/>
          </a:p>
        </p:txBody>
      </p:sp>
      <p:sp>
        <p:nvSpPr>
          <p:cNvPr id="3" name="Content Placeholder 2"/>
          <p:cNvSpPr>
            <a:spLocks noGrp="1"/>
          </p:cNvSpPr>
          <p:nvPr>
            <p:ph sz="quarter" idx="11"/>
          </p:nvPr>
        </p:nvSpPr>
        <p:spPr/>
        <p:txBody>
          <a:bodyPr/>
          <a:lstStyle/>
          <a:p>
            <a:r>
              <a:rPr lang="en-US" dirty="0" smtClean="0"/>
              <a:t>Miscellaneous USSGL Account Changes</a:t>
            </a:r>
            <a:endParaRPr lang="en-US" dirty="0"/>
          </a:p>
        </p:txBody>
      </p:sp>
    </p:spTree>
    <p:extLst>
      <p:ext uri="{BB962C8B-B14F-4D97-AF65-F5344CB8AC3E}">
        <p14:creationId xmlns:p14="http://schemas.microsoft.com/office/powerpoint/2010/main" val="651168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3750098883"/>
              </p:ext>
            </p:extLst>
          </p:nvPr>
        </p:nvGraphicFramePr>
        <p:xfrm>
          <a:off x="228600" y="965200"/>
          <a:ext cx="8686800" cy="4048760"/>
        </p:xfrm>
        <a:graphic>
          <a:graphicData uri="http://schemas.openxmlformats.org/drawingml/2006/table">
            <a:tbl>
              <a:tblPr firstRow="1" bandRow="1">
                <a:tableStyleId>{5C22544A-7EE6-4342-B048-85BDC9FD1C3A}</a:tableStyleId>
              </a:tblPr>
              <a:tblGrid>
                <a:gridCol w="4343400"/>
                <a:gridCol w="4343400"/>
              </a:tblGrid>
              <a:tr h="370840">
                <a:tc>
                  <a:txBody>
                    <a:bodyPr/>
                    <a:lstStyle/>
                    <a:p>
                      <a:r>
                        <a:rPr lang="en-US" dirty="0" smtClean="0"/>
                        <a:t>Change</a:t>
                      </a:r>
                      <a:endParaRPr lang="en-US" dirty="0"/>
                    </a:p>
                  </a:txBody>
                  <a:tcPr/>
                </a:tc>
                <a:tc>
                  <a:txBody>
                    <a:bodyPr/>
                    <a:lstStyle/>
                    <a:p>
                      <a:r>
                        <a:rPr lang="en-US" dirty="0" smtClean="0"/>
                        <a:t>Page Number</a:t>
                      </a:r>
                      <a:endParaRPr lang="en-US" dirty="0"/>
                    </a:p>
                  </a:txBody>
                  <a:tcPr/>
                </a:tc>
              </a:tr>
              <a:tr h="370840">
                <a:tc>
                  <a:txBody>
                    <a:bodyPr/>
                    <a:lstStyle/>
                    <a:p>
                      <a:r>
                        <a:rPr lang="en-US" dirty="0" smtClean="0"/>
                        <a:t>Removed the word “Government”</a:t>
                      </a:r>
                      <a:endParaRPr lang="en-US" dirty="0"/>
                    </a:p>
                  </a:txBody>
                  <a:tcPr/>
                </a:tc>
                <a:tc>
                  <a:txBody>
                    <a:bodyPr/>
                    <a:lstStyle/>
                    <a:p>
                      <a:r>
                        <a:rPr lang="en-US" dirty="0" smtClean="0"/>
                        <a:t>Cover Page</a:t>
                      </a:r>
                    </a:p>
                  </a:txBody>
                  <a:tcPr/>
                </a:tc>
              </a:tr>
              <a:tr h="370840">
                <a:tc>
                  <a:txBody>
                    <a:bodyPr/>
                    <a:lstStyle/>
                    <a:p>
                      <a:r>
                        <a:rPr lang="en-US" dirty="0" smtClean="0"/>
                        <a:t>Replaced</a:t>
                      </a:r>
                      <a:r>
                        <a:rPr lang="en-US" baseline="0" dirty="0" smtClean="0"/>
                        <a:t> Financial Management Service with Bureau of the Fiscal Service</a:t>
                      </a:r>
                      <a:endParaRPr lang="en-US" dirty="0"/>
                    </a:p>
                  </a:txBody>
                  <a:tcPr/>
                </a:tc>
                <a:tc>
                  <a:txBody>
                    <a:bodyPr/>
                    <a:lstStyle/>
                    <a:p>
                      <a:r>
                        <a:rPr lang="en-US" dirty="0" smtClean="0"/>
                        <a:t>Throughout</a:t>
                      </a:r>
                      <a:r>
                        <a:rPr lang="en-US" baseline="0" dirty="0" smtClean="0"/>
                        <a:t> document</a:t>
                      </a:r>
                      <a:endParaRPr lang="en-US" dirty="0"/>
                    </a:p>
                  </a:txBody>
                  <a:tcPr/>
                </a:tc>
              </a:tr>
              <a:tr h="370840">
                <a:tc>
                  <a:txBody>
                    <a:bodyPr/>
                    <a:lstStyle/>
                    <a:p>
                      <a:r>
                        <a:rPr lang="en-US" dirty="0" smtClean="0"/>
                        <a:t>Updated Contact information and date</a:t>
                      </a:r>
                      <a:endParaRPr lang="en-US" dirty="0"/>
                    </a:p>
                  </a:txBody>
                  <a:tcPr/>
                </a:tc>
                <a:tc>
                  <a:txBody>
                    <a:bodyPr/>
                    <a:lstStyle/>
                    <a:p>
                      <a:r>
                        <a:rPr lang="en-US" dirty="0" smtClean="0"/>
                        <a:t>Cover Page</a:t>
                      </a:r>
                      <a:endParaRPr lang="en-US" dirty="0"/>
                    </a:p>
                  </a:txBody>
                  <a:tcPr/>
                </a:tc>
              </a:tr>
              <a:tr h="370840">
                <a:tc>
                  <a:txBody>
                    <a:bodyPr/>
                    <a:lstStyle/>
                    <a:p>
                      <a:r>
                        <a:rPr lang="en-US" dirty="0" smtClean="0"/>
                        <a:t>Replaced</a:t>
                      </a:r>
                      <a:r>
                        <a:rPr lang="en-US" baseline="0" dirty="0" smtClean="0"/>
                        <a:t> “Web Site” with “Website”</a:t>
                      </a:r>
                      <a:endParaRPr lang="en-US" dirty="0"/>
                    </a:p>
                  </a:txBody>
                  <a:tcPr/>
                </a:tc>
                <a:tc>
                  <a:txBody>
                    <a:bodyPr/>
                    <a:lstStyle/>
                    <a:p>
                      <a:r>
                        <a:rPr lang="en-US" dirty="0" smtClean="0"/>
                        <a:t>Throughout document</a:t>
                      </a:r>
                    </a:p>
                  </a:txBody>
                  <a:tcPr/>
                </a:tc>
              </a:tr>
              <a:tr h="370840">
                <a:tc>
                  <a:txBody>
                    <a:bodyPr/>
                    <a:lstStyle/>
                    <a:p>
                      <a:r>
                        <a:rPr lang="en-US" dirty="0" smtClean="0"/>
                        <a:t>Added USSGL and removed No.</a:t>
                      </a:r>
                      <a:r>
                        <a:rPr lang="en-US" baseline="0" dirty="0" smtClean="0"/>
                        <a:t> 2</a:t>
                      </a:r>
                      <a:endParaRPr lang="en-US" dirty="0"/>
                    </a:p>
                  </a:txBody>
                  <a:tcPr/>
                </a:tc>
                <a:tc>
                  <a:txBody>
                    <a:bodyPr/>
                    <a:lstStyle/>
                    <a:p>
                      <a:r>
                        <a:rPr lang="en-US" dirty="0" smtClean="0"/>
                        <a:t>Page</a:t>
                      </a:r>
                      <a:r>
                        <a:rPr lang="en-US" baseline="0" dirty="0" smtClean="0"/>
                        <a:t> 2</a:t>
                      </a:r>
                      <a:endParaRPr lang="en-US" dirty="0"/>
                    </a:p>
                  </a:txBody>
                  <a:tcPr/>
                </a:tc>
              </a:tr>
              <a:tr h="370840">
                <a:tc>
                  <a:txBody>
                    <a:bodyPr/>
                    <a:lstStyle/>
                    <a:p>
                      <a:r>
                        <a:rPr lang="en-US" dirty="0" smtClean="0"/>
                        <a:t>Replaced</a:t>
                      </a:r>
                      <a:r>
                        <a:rPr lang="en-US" baseline="0" dirty="0" smtClean="0"/>
                        <a:t> to show IRC meetings are not weekly but “as needed with a minimum of four per year”</a:t>
                      </a:r>
                      <a:endParaRPr lang="en-US" dirty="0"/>
                    </a:p>
                  </a:txBody>
                  <a:tcPr/>
                </a:tc>
                <a:tc>
                  <a:txBody>
                    <a:bodyPr/>
                    <a:lstStyle/>
                    <a:p>
                      <a:r>
                        <a:rPr lang="en-US" dirty="0" smtClean="0"/>
                        <a:t>Page 9</a:t>
                      </a:r>
                      <a:endParaRPr lang="en-US" dirty="0"/>
                    </a:p>
                  </a:txBody>
                  <a:tcPr/>
                </a:tc>
              </a:tr>
              <a:tr h="370840">
                <a:tc>
                  <a:txBody>
                    <a:bodyPr/>
                    <a:lstStyle/>
                    <a:p>
                      <a:r>
                        <a:rPr lang="en-US" dirty="0" smtClean="0"/>
                        <a:t>Added under</a:t>
                      </a:r>
                      <a:r>
                        <a:rPr lang="en-US" baseline="0" dirty="0" smtClean="0"/>
                        <a:t> power for Bureau of Fiscal Service to present changes to Sections III-VII</a:t>
                      </a:r>
                      <a:endParaRPr lang="en-US" dirty="0"/>
                    </a:p>
                  </a:txBody>
                  <a:tcPr/>
                </a:tc>
                <a:tc>
                  <a:txBody>
                    <a:bodyPr/>
                    <a:lstStyle/>
                    <a:p>
                      <a:r>
                        <a:rPr lang="en-US" dirty="0" smtClean="0"/>
                        <a:t>Page 11</a:t>
                      </a:r>
                      <a:endParaRPr lang="en-US" dirty="0"/>
                    </a:p>
                  </a:txBody>
                  <a:tcPr/>
                </a:tc>
              </a:tr>
            </a:tbl>
          </a:graphicData>
        </a:graphic>
      </p:graphicFrame>
      <p:sp>
        <p:nvSpPr>
          <p:cNvPr id="3" name="Content Placeholder 2"/>
          <p:cNvSpPr>
            <a:spLocks noGrp="1"/>
          </p:cNvSpPr>
          <p:nvPr>
            <p:ph sz="quarter" idx="11"/>
          </p:nvPr>
        </p:nvSpPr>
        <p:spPr/>
        <p:txBody>
          <a:bodyPr/>
          <a:lstStyle/>
          <a:p>
            <a:r>
              <a:rPr lang="en-US" dirty="0" smtClean="0"/>
              <a:t>USSGL Board Bylaw Technical Changes</a:t>
            </a:r>
            <a:endParaRPr lang="en-US" dirty="0"/>
          </a:p>
        </p:txBody>
      </p:sp>
    </p:spTree>
    <p:extLst>
      <p:ext uri="{BB962C8B-B14F-4D97-AF65-F5344CB8AC3E}">
        <p14:creationId xmlns:p14="http://schemas.microsoft.com/office/powerpoint/2010/main" val="172454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4182493632"/>
              </p:ext>
            </p:extLst>
          </p:nvPr>
        </p:nvGraphicFramePr>
        <p:xfrm>
          <a:off x="228600" y="965200"/>
          <a:ext cx="8686800" cy="2667000"/>
        </p:xfrm>
        <a:graphic>
          <a:graphicData uri="http://schemas.openxmlformats.org/drawingml/2006/table">
            <a:tbl>
              <a:tblPr firstRow="1" bandRow="1">
                <a:tableStyleId>{5C22544A-7EE6-4342-B048-85BDC9FD1C3A}</a:tableStyleId>
              </a:tblPr>
              <a:tblGrid>
                <a:gridCol w="4343400"/>
                <a:gridCol w="4343400"/>
              </a:tblGrid>
              <a:tr h="370840">
                <a:tc>
                  <a:txBody>
                    <a:bodyPr/>
                    <a:lstStyle/>
                    <a:p>
                      <a:r>
                        <a:rPr lang="en-US" dirty="0" smtClean="0"/>
                        <a:t>Change</a:t>
                      </a:r>
                      <a:endParaRPr lang="en-US" dirty="0"/>
                    </a:p>
                  </a:txBody>
                  <a:tcPr/>
                </a:tc>
                <a:tc>
                  <a:txBody>
                    <a:bodyPr/>
                    <a:lstStyle/>
                    <a:p>
                      <a:r>
                        <a:rPr lang="en-US" dirty="0" smtClean="0"/>
                        <a:t>Page Number</a:t>
                      </a:r>
                      <a:endParaRPr lang="en-US" dirty="0"/>
                    </a:p>
                  </a:txBody>
                  <a:tcPr/>
                </a:tc>
              </a:tr>
              <a:tr h="370840">
                <a:tc>
                  <a:txBody>
                    <a:bodyPr/>
                    <a:lstStyle/>
                    <a:p>
                      <a:r>
                        <a:rPr lang="en-US" dirty="0" smtClean="0"/>
                        <a:t>Reworded</a:t>
                      </a:r>
                      <a:r>
                        <a:rPr lang="en-US" baseline="0" dirty="0" smtClean="0"/>
                        <a:t> IRC participants powers to be consistent with powers described under Bureau of the Fiscal Service</a:t>
                      </a:r>
                      <a:endParaRPr lang="en-US" dirty="0"/>
                    </a:p>
                  </a:txBody>
                  <a:tcPr/>
                </a:tc>
                <a:tc>
                  <a:txBody>
                    <a:bodyPr/>
                    <a:lstStyle/>
                    <a:p>
                      <a:r>
                        <a:rPr lang="en-US" dirty="0" smtClean="0"/>
                        <a:t>Page</a:t>
                      </a:r>
                      <a:r>
                        <a:rPr lang="en-US" baseline="0" dirty="0" smtClean="0"/>
                        <a:t> </a:t>
                      </a:r>
                      <a:r>
                        <a:rPr lang="en-US" baseline="0" dirty="0" smtClean="0"/>
                        <a:t>12</a:t>
                      </a:r>
                      <a:endParaRPr lang="en-US" dirty="0" smtClean="0"/>
                    </a:p>
                  </a:txBody>
                  <a:tcPr/>
                </a:tc>
              </a:tr>
              <a:tr h="370840">
                <a:tc>
                  <a:txBody>
                    <a:bodyPr/>
                    <a:lstStyle/>
                    <a:p>
                      <a:r>
                        <a:rPr lang="en-US" dirty="0" smtClean="0"/>
                        <a:t>Added</a:t>
                      </a:r>
                      <a:r>
                        <a:rPr lang="en-US" baseline="0" dirty="0" smtClean="0"/>
                        <a:t> Section VII “GTAS Edits and Validations”</a:t>
                      </a:r>
                      <a:endParaRPr lang="en-US" dirty="0"/>
                    </a:p>
                  </a:txBody>
                  <a:tcPr/>
                </a:tc>
                <a:tc>
                  <a:txBody>
                    <a:bodyPr/>
                    <a:lstStyle/>
                    <a:p>
                      <a:r>
                        <a:rPr lang="en-US" dirty="0" smtClean="0"/>
                        <a:t>Page</a:t>
                      </a:r>
                      <a:r>
                        <a:rPr lang="en-US" baseline="0" dirty="0" smtClean="0"/>
                        <a:t> 14</a:t>
                      </a:r>
                      <a:endParaRPr lang="en-US" dirty="0"/>
                    </a:p>
                  </a:txBody>
                  <a:tcPr/>
                </a:tc>
              </a:tr>
              <a:tr h="370840">
                <a:tc>
                  <a:txBody>
                    <a:bodyPr/>
                    <a:lstStyle/>
                    <a:p>
                      <a:r>
                        <a:rPr lang="en-US" dirty="0" smtClean="0"/>
                        <a:t>Added description</a:t>
                      </a:r>
                      <a:r>
                        <a:rPr lang="en-US" baseline="0" dirty="0" smtClean="0"/>
                        <a:t> of Section VII</a:t>
                      </a:r>
                      <a:endParaRPr lang="en-US" dirty="0"/>
                    </a:p>
                  </a:txBody>
                  <a:tcPr/>
                </a:tc>
                <a:tc>
                  <a:txBody>
                    <a:bodyPr/>
                    <a:lstStyle/>
                    <a:p>
                      <a:r>
                        <a:rPr lang="en-US" dirty="0" smtClean="0"/>
                        <a:t>Page</a:t>
                      </a:r>
                      <a:r>
                        <a:rPr lang="en-US" baseline="0" dirty="0" smtClean="0"/>
                        <a:t> 15</a:t>
                      </a:r>
                      <a:endParaRPr lang="en-US" dirty="0"/>
                    </a:p>
                  </a:txBody>
                  <a:tcPr/>
                </a:tc>
              </a:tr>
              <a:tr h="370840">
                <a:tc>
                  <a:txBody>
                    <a:bodyPr/>
                    <a:lstStyle/>
                    <a:p>
                      <a:r>
                        <a:rPr lang="en-US" dirty="0" smtClean="0"/>
                        <a:t>Updated website</a:t>
                      </a:r>
                      <a:r>
                        <a:rPr lang="en-US" baseline="0" dirty="0" smtClean="0"/>
                        <a:t> information</a:t>
                      </a:r>
                      <a:endParaRPr lang="en-US" dirty="0"/>
                    </a:p>
                  </a:txBody>
                  <a:tcPr/>
                </a:tc>
                <a:tc>
                  <a:txBody>
                    <a:bodyPr/>
                    <a:lstStyle/>
                    <a:p>
                      <a:r>
                        <a:rPr lang="en-US" smtClean="0"/>
                        <a:t>Page 19</a:t>
                      </a:r>
                      <a:endParaRPr lang="en-US" dirty="0" smtClean="0"/>
                    </a:p>
                  </a:txBody>
                  <a:tcPr/>
                </a:tc>
              </a:tr>
            </a:tbl>
          </a:graphicData>
        </a:graphic>
      </p:graphicFrame>
      <p:sp>
        <p:nvSpPr>
          <p:cNvPr id="3" name="Content Placeholder 2"/>
          <p:cNvSpPr>
            <a:spLocks noGrp="1"/>
          </p:cNvSpPr>
          <p:nvPr>
            <p:ph sz="quarter" idx="11"/>
          </p:nvPr>
        </p:nvSpPr>
        <p:spPr/>
        <p:txBody>
          <a:bodyPr/>
          <a:lstStyle/>
          <a:p>
            <a:r>
              <a:rPr lang="en-US" dirty="0" smtClean="0"/>
              <a:t>USSGL Board Bylaw Technical Changes</a:t>
            </a:r>
            <a:endParaRPr lang="en-US" dirty="0"/>
          </a:p>
        </p:txBody>
      </p:sp>
    </p:spTree>
    <p:extLst>
      <p:ext uri="{BB962C8B-B14F-4D97-AF65-F5344CB8AC3E}">
        <p14:creationId xmlns:p14="http://schemas.microsoft.com/office/powerpoint/2010/main" val="1902875781"/>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https://fiscalservice.treasuryecm.gov/fs/support/GAC/_layouts/DocIdRedir.aspx?ID=FSSPT-576-208</Url>
      <Description>FSSPT-576-208</Description>
    </_dlc_DocIdUrl>
    <Audience xmlns="bfb7484d-b799-46f8-90dd-63a753cb605c" xsi:nil="true"/>
    <FileType xmlns="bfb7484d-b799-46f8-90dd-63a753cb605c">Style Guide</FileType>
    <DeleteDate xmlns="077ee27c-cd7f-49ea-bbed-c40511799fe1" xsi:nil="true"/>
    <_dlc_ExpireDateSaved xmlns="http://schemas.microsoft.com/sharepoint/v3" xsi:nil="true"/>
    <_dlc_ExpireDate xmlns="http://schemas.microsoft.com/sharepoint/v3">2014-06-20T17:24:49+00:00</_dlc_ExpireDate>
  </documentManagement>
</p:properties>
</file>

<file path=customXml/item2.xml><?xml version="1.0" encoding="utf-8"?>
<?mso-contentType ?>
<SharedContentType xmlns="Microsoft.SharePoint.Taxonomy.ContentTypeSync" SourceId="d708172b-2ced-4d43-bfa0-d4568dce9ba6" ContentTypeId="0x010100F2A49D9997933B479E73B45BD20EE2CECD"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Word Processing, Spreadsheets, Access Data Tables, and Electronic Working Files - 7215.01</p:Name>
  <p:Description/>
  <p:Statement/>
  <p:PolicyItems>
    <p:PolicyItem featureId="Microsoft.Office.RecordsManagement.PolicyFeatures.Expiration" staticId="0x010100F2A49D9997933B479E73B45BD20EE2CECD|-941506551" UniqueId="d2bd333f-68b6-41df-a6a5-aa28c40b5cd4">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0</number>
                  <property>Modified</property>
                  <propertyId>28cf69c5-fa48-462a-b5cd-27b6f9d2bd5f</propertyId>
                  <period>days</period>
                </formula>
                <action type="workflow" id="bc2ce0a3-2ac6-4dec-821d-10114aa96235"/>
              </data>
            </stages>
          </Schedule>
          <Schedule type="Record">
            <stages>
              <data stageId="2">
                <formula id="Microsoft.Office.RecordsManagement.PolicyFeatures.Expiration.Formula.BuiltIn">
                  <number>0</number>
                  <property>DateDeclaredAsRecord</property>
                  <propertyId>2e647766-aaf5-4aca-a666-93211ca77118</propertyId>
                  <period>days</period>
                </formula>
                <action type="workflow" id="4424af61-fbcc-4909-af17-dbf67e9af050"/>
              </data>
              <data stageId="3">
                <formula id="Microsoft.Office.RecordsManagement.PolicyFeatures.Expiration.Formula.BuiltIn">
                  <number>0</number>
                  <property>DeleteDate</property>
                  <propertyId>7f5f5ef3-dbe1-4f20-9a7f-9f4a912a2624</propertyId>
                  <period>days</period>
                </formula>
                <action type="action" id="Microsoft.Office.RecordsManagement.PolicyFeatures.Expiration.Action.Delete"/>
              </data>
            </stages>
          </Schedule>
        </Schedules>
      </p:CustomData>
    </p:PolicyItem>
  </p:PolicyItems>
</p:Policy>
</file>

<file path=customXml/item5.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6.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115"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a7955792330763cb5a74bd89f3737bcb">
  <xsd:schema xmlns:xsd="http://www.w3.org/2001/XMLSchema" xmlns:xs="http://www.w3.org/2001/XMLSchema" xmlns:p="http://schemas.microsoft.com/office/2006/metadata/properties" xmlns:ns1="http://schemas.microsoft.com/sharepoint/v3" xmlns:ns2="077ee27c-cd7f-49ea-bbed-c40511799fe1" xmlns:ns3="52222ef0-b167-44f5-92f7-438fda0857cd" xmlns:ns4="bfb7484d-b799-46f8-90dd-63a753cb605c" targetNamespace="http://schemas.microsoft.com/office/2006/metadata/properties" ma:root="true" ma:fieldsID="600105c4f7cbeab2dea540949d084530" ns1:_="" ns2:_="" ns3:_="" ns4:_="">
    <xsd:import namespace="http://schemas.microsoft.com/sharepoint/v3"/>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3:_dlc_DocIdUrl" minOccurs="0"/>
                <xsd:element ref="ns3:_dlc_DocIdPersistId" minOccurs="0"/>
                <xsd:element ref="ns3:_dlc_DocId" minOccurs="0"/>
                <xsd:element ref="ns2:CutOffDate" minOccurs="0"/>
                <xsd:element ref="ns2:DeleteDate" minOccurs="0"/>
                <xsd:element ref="ns1:_dlc_ExpireDateSaved" minOccurs="0"/>
                <xsd:element ref="ns1:_dlc_ExpireDate" minOccurs="0"/>
                <xsd:element ref="ns1:_dlc_Exempt" minOccurs="0"/>
                <xsd:element ref="ns4:Audience" minOccurs="0"/>
                <xsd:element ref="ns4:FileType" minOccurs="0"/>
                <xsd:element ref="ns4:Col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9" nillable="true" ma:displayName="Original Expiration Date" ma:hidden="true" ma:internalName="_dlc_ExpireDateSaved" ma:readOnly="true">
      <xsd:simpleType>
        <xsd:restriction base="dms:DateTime"/>
      </xsd:simpleType>
    </xsd:element>
    <xsd:element name="_dlc_ExpireDate" ma:index="20" nillable="true" ma:displayName="Expiration Date" ma:description="" ma:hidden="true" ma:indexed="true" ma:internalName="_dlc_ExpireDate" ma:readOnly="true">
      <xsd:simpleType>
        <xsd:restriction base="dms:DateTime"/>
      </xsd:simpleType>
    </xsd:element>
    <xsd:element name="_dlc_Exempt" ma:index="2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CutOffDate" ma:index="17" nillable="true" ma:displayName="Cut Off Date" ma:format="DateOnly" ma:hidden="true" ma:internalName="CutOffDate" ma:readOnly="false">
      <xsd:simpleType>
        <xsd:restriction base="dms:DateTime"/>
      </xsd:simpleType>
    </xsd:element>
    <xsd:element name="DeleteDate" ma:index="18" nillable="true" ma:displayName="Delete Date" ma:format="DateOnly"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Audience" ma:index="22" nillable="true" ma:displayName="Audience" ma:format="Dropdown" ma:internalName="Audience">
      <xsd:simpleType>
        <xsd:restriction base="dms:Choice">
          <xsd:enumeration value="Internal"/>
          <xsd:enumeration value="External"/>
        </xsd:restriction>
      </xsd:simpleType>
    </xsd:element>
    <xsd:element name="FileType" ma:index="23" nillable="true" ma:displayName="FileType" ma:format="Dropdown" ma:internalName="FileType">
      <xsd:simpleType>
        <xsd:restriction base="dms:Choice">
          <xsd:enumeration value="Style Guide"/>
          <xsd:enumeration value="Logo"/>
          <xsd:enumeration value="Seal"/>
          <xsd:enumeration value="SubLogo"/>
        </xsd:restriction>
      </xsd:simpleType>
    </xsd:element>
    <xsd:element name="Color" ma:index="24" nillable="true" ma:displayName="Color" ma:format="Dropdown" ma:internalName="Color">
      <xsd:simpleType>
        <xsd:restriction base="dms:Choice">
          <xsd:enumeration value="Color"/>
          <xsd:enumeration value="Black &amp; Whi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614194-65B4-4975-B73C-5B2B7065A0A0}">
  <ds:schemaRefs>
    <ds:schemaRef ds:uri="http://purl.org/dc/dcmitype/"/>
    <ds:schemaRef ds:uri="http://schemas.microsoft.com/office/infopath/2007/PartnerControls"/>
    <ds:schemaRef ds:uri="http://schemas.microsoft.com/sharepoint/v3"/>
    <ds:schemaRef ds:uri="http://purl.org/dc/terms/"/>
    <ds:schemaRef ds:uri="http://schemas.microsoft.com/office/2006/metadata/properties"/>
    <ds:schemaRef ds:uri="http://schemas.microsoft.com/office/2006/documentManagement/types"/>
    <ds:schemaRef ds:uri="077ee27c-cd7f-49ea-bbed-c40511799fe1"/>
    <ds:schemaRef ds:uri="http://purl.org/dc/elements/1.1/"/>
    <ds:schemaRef ds:uri="http://schemas.openxmlformats.org/package/2006/metadata/core-properties"/>
    <ds:schemaRef ds:uri="bfb7484d-b799-46f8-90dd-63a753cb605c"/>
    <ds:schemaRef ds:uri="52222ef0-b167-44f5-92f7-438fda0857cd"/>
    <ds:schemaRef ds:uri="http://www.w3.org/XML/1998/namespace"/>
  </ds:schemaRefs>
</ds:datastoreItem>
</file>

<file path=customXml/itemProps2.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3.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4.xml><?xml version="1.0" encoding="utf-8"?>
<ds:datastoreItem xmlns:ds="http://schemas.openxmlformats.org/officeDocument/2006/customXml" ds:itemID="{84FC51A9-12CD-4754-BABF-3F8E413D30D7}">
  <ds:schemaRefs>
    <ds:schemaRef ds:uri="office.server.policy"/>
  </ds:schemaRefs>
</ds:datastoreItem>
</file>

<file path=customXml/itemProps5.xml><?xml version="1.0" encoding="utf-8"?>
<ds:datastoreItem xmlns:ds="http://schemas.openxmlformats.org/officeDocument/2006/customXml" ds:itemID="{3A2E1160-6AE6-4CC1-8CFA-6604C8A82712}">
  <ds:schemaRefs>
    <ds:schemaRef ds:uri="http://schemas.microsoft.com/sharepoint/events"/>
  </ds:schemaRefs>
</ds:datastoreItem>
</file>

<file path=customXml/itemProps6.xml><?xml version="1.0" encoding="utf-8"?>
<ds:datastoreItem xmlns:ds="http://schemas.openxmlformats.org/officeDocument/2006/customXml" ds:itemID="{B04AE788-030A-47D7-B2E2-C091FA0EF8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Bureau of the Fiscal Service PPT Template</Template>
  <TotalTime>60</TotalTime>
  <Words>442</Words>
  <Application>Microsoft Office PowerPoint</Application>
  <PresentationFormat>On-screen Show (4:3)</PresentationFormat>
  <Paragraphs>75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Bureau of the Fiscal Service 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BFS User</cp:lastModifiedBy>
  <cp:revision>13</cp:revision>
  <dcterms:created xsi:type="dcterms:W3CDTF">2014-06-05T14:12:22Z</dcterms:created>
  <dcterms:modified xsi:type="dcterms:W3CDTF">2016-05-05T01:49:18Z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_dlc_policyId">
    <vt:lpwstr>0x010100F2A49D9997933B479E73B45BD20EE2CECD|-941506551</vt:lpwstr>
  </property>
  <property fmtid="{D5CDD505-2E9C-101B-9397-08002B2CF9AE}" pid="5" name="ItemRetentionFormula">
    <vt:lpwstr>&lt;formula id="Microsoft.Office.RecordsManagement.PolicyFeatures.Expiration.Formula.BuiltIn"&gt;&lt;number&gt;0&lt;/number&gt;&lt;property&gt;Modified&lt;/property&gt;&lt;propertyId&gt;28cf69c5-fa48-462a-b5cd-27b6f9d2bd5f&lt;/propertyId&gt;&lt;period&gt;days&lt;/period&gt;&lt;/formula&gt;</vt:lpwstr>
  </property>
</Properties>
</file>