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87" r:id="rId2"/>
    <p:sldId id="261" r:id="rId3"/>
    <p:sldId id="263" r:id="rId4"/>
    <p:sldId id="265" r:id="rId5"/>
    <p:sldId id="257" r:id="rId6"/>
    <p:sldId id="271" r:id="rId7"/>
    <p:sldId id="269" r:id="rId8"/>
    <p:sldId id="277" r:id="rId9"/>
    <p:sldId id="278" r:id="rId10"/>
    <p:sldId id="279" r:id="rId11"/>
    <p:sldId id="280" r:id="rId12"/>
    <p:sldId id="281" r:id="rId13"/>
    <p:sldId id="282" r:id="rId14"/>
    <p:sldId id="283" r:id="rId15"/>
    <p:sldId id="284" r:id="rId16"/>
    <p:sldId id="290" r:id="rId17"/>
    <p:sldId id="291" r:id="rId18"/>
    <p:sldId id="268" r:id="rId19"/>
    <p:sldId id="289"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8A8D92"/>
    <a:srgbClr val="9C9EA2"/>
    <a:srgbClr val="036A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1371" autoAdjust="0"/>
  </p:normalViewPr>
  <p:slideViewPr>
    <p:cSldViewPr>
      <p:cViewPr>
        <p:scale>
          <a:sx n="80" d="100"/>
          <a:sy n="80" d="100"/>
        </p:scale>
        <p:origin x="-100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59799B8-53A4-412E-90DC-793BD54F26E1}" type="datetimeFigureOut">
              <a:rPr lang="en-US" smtClean="0"/>
              <a:t>5/4/2016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9D16177-943B-4167-9A06-F024B58C60AF}" type="slidenum">
              <a:rPr lang="en-US" smtClean="0"/>
              <a:t>‹#›</a:t>
            </a:fld>
            <a:endParaRPr lang="en-US" dirty="0"/>
          </a:p>
        </p:txBody>
      </p:sp>
    </p:spTree>
    <p:extLst>
      <p:ext uri="{BB962C8B-B14F-4D97-AF65-F5344CB8AC3E}">
        <p14:creationId xmlns:p14="http://schemas.microsoft.com/office/powerpoint/2010/main" val="32922958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4A17C7-C699-4286-8B95-0D2EA1AEB026}" type="slidenum">
              <a:rPr lang="en-US" smtClean="0"/>
              <a:t>1</a:t>
            </a:fld>
            <a:endParaRPr lang="en-US" dirty="0"/>
          </a:p>
        </p:txBody>
      </p:sp>
    </p:spTree>
    <p:extLst>
      <p:ext uri="{BB962C8B-B14F-4D97-AF65-F5344CB8AC3E}">
        <p14:creationId xmlns:p14="http://schemas.microsoft.com/office/powerpoint/2010/main" val="13239684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12" indent="-171412">
              <a:buFont typeface="Arial" panose="020B0604020202020204"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fld id="{F84A17C7-C699-4286-8B95-0D2EA1AEB026}" type="slidenum">
              <a:rPr lang="en-US" smtClean="0"/>
              <a:t>15</a:t>
            </a:fld>
            <a:endParaRPr lang="en-US" dirty="0"/>
          </a:p>
        </p:txBody>
      </p:sp>
    </p:spTree>
    <p:extLst>
      <p:ext uri="{BB962C8B-B14F-4D97-AF65-F5344CB8AC3E}">
        <p14:creationId xmlns:p14="http://schemas.microsoft.com/office/powerpoint/2010/main" val="12373256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F84A17C7-C699-4286-8B95-0D2EA1AEB026}" type="slidenum">
              <a:rPr lang="en-US" smtClean="0">
                <a:solidFill>
                  <a:prstClr val="black"/>
                </a:solidFill>
              </a:rPr>
              <a:pPr/>
              <a:t>16</a:t>
            </a:fld>
            <a:endParaRPr lang="en-US" dirty="0">
              <a:solidFill>
                <a:prstClr val="black"/>
              </a:solidFill>
            </a:endParaRPr>
          </a:p>
        </p:txBody>
      </p:sp>
    </p:spTree>
    <p:extLst>
      <p:ext uri="{BB962C8B-B14F-4D97-AF65-F5344CB8AC3E}">
        <p14:creationId xmlns:p14="http://schemas.microsoft.com/office/powerpoint/2010/main" val="20422833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4A17C7-C699-4286-8B95-0D2EA1AEB026}" type="slidenum">
              <a:rPr lang="en-US" smtClean="0"/>
              <a:t>17</a:t>
            </a:fld>
            <a:endParaRPr lang="en-US"/>
          </a:p>
        </p:txBody>
      </p:sp>
    </p:spTree>
    <p:extLst>
      <p:ext uri="{BB962C8B-B14F-4D97-AF65-F5344CB8AC3E}">
        <p14:creationId xmlns:p14="http://schemas.microsoft.com/office/powerpoint/2010/main" val="39853394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D16177-943B-4167-9A06-F024B58C60AF}" type="slidenum">
              <a:rPr lang="en-US" smtClean="0"/>
              <a:t>18</a:t>
            </a:fld>
            <a:endParaRPr lang="en-US" dirty="0"/>
          </a:p>
        </p:txBody>
      </p:sp>
    </p:spTree>
    <p:extLst>
      <p:ext uri="{BB962C8B-B14F-4D97-AF65-F5344CB8AC3E}">
        <p14:creationId xmlns:p14="http://schemas.microsoft.com/office/powerpoint/2010/main" val="864333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D16177-943B-4167-9A06-F024B58C60AF}" type="slidenum">
              <a:rPr lang="en-US" smtClean="0"/>
              <a:t>5</a:t>
            </a:fld>
            <a:endParaRPr lang="en-US" dirty="0"/>
          </a:p>
        </p:txBody>
      </p:sp>
    </p:spTree>
    <p:extLst>
      <p:ext uri="{BB962C8B-B14F-4D97-AF65-F5344CB8AC3E}">
        <p14:creationId xmlns:p14="http://schemas.microsoft.com/office/powerpoint/2010/main" val="864333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12" indent="-171412">
              <a:buFont typeface="Arial" panose="020B0604020202020204"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fld id="{F84A17C7-C699-4286-8B95-0D2EA1AEB026}" type="slidenum">
              <a:rPr lang="en-US" smtClean="0"/>
              <a:t>8</a:t>
            </a:fld>
            <a:endParaRPr lang="en-US" dirty="0"/>
          </a:p>
        </p:txBody>
      </p:sp>
    </p:spTree>
    <p:extLst>
      <p:ext uri="{BB962C8B-B14F-4D97-AF65-F5344CB8AC3E}">
        <p14:creationId xmlns:p14="http://schemas.microsoft.com/office/powerpoint/2010/main" val="12373256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4A17C7-C699-4286-8B95-0D2EA1AEB026}" type="slidenum">
              <a:rPr lang="en-US" smtClean="0"/>
              <a:t>9</a:t>
            </a:fld>
            <a:endParaRPr lang="en-US"/>
          </a:p>
        </p:txBody>
      </p:sp>
    </p:spTree>
    <p:extLst>
      <p:ext uri="{BB962C8B-B14F-4D97-AF65-F5344CB8AC3E}">
        <p14:creationId xmlns:p14="http://schemas.microsoft.com/office/powerpoint/2010/main" val="14495721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12" lvl="0" indent="-171412">
              <a:buFont typeface="Arial" panose="020B0604020202020204" pitchFamily="34" charset="0"/>
              <a:buChar char="•"/>
            </a:pPr>
            <a:endParaRPr lang="en-US" sz="1600" baseline="0" dirty="0" smtClean="0"/>
          </a:p>
        </p:txBody>
      </p:sp>
      <p:sp>
        <p:nvSpPr>
          <p:cNvPr id="4" name="Slide Number Placeholder 3"/>
          <p:cNvSpPr>
            <a:spLocks noGrp="1"/>
          </p:cNvSpPr>
          <p:nvPr>
            <p:ph type="sldNum" sz="quarter" idx="10"/>
          </p:nvPr>
        </p:nvSpPr>
        <p:spPr/>
        <p:txBody>
          <a:bodyPr/>
          <a:lstStyle/>
          <a:p>
            <a:fld id="{F84A17C7-C699-4286-8B95-0D2EA1AEB026}" type="slidenum">
              <a:rPr lang="en-US" smtClean="0"/>
              <a:t>10</a:t>
            </a:fld>
            <a:endParaRPr lang="en-US" dirty="0"/>
          </a:p>
        </p:txBody>
      </p:sp>
    </p:spTree>
    <p:extLst>
      <p:ext uri="{BB962C8B-B14F-4D97-AF65-F5344CB8AC3E}">
        <p14:creationId xmlns:p14="http://schemas.microsoft.com/office/powerpoint/2010/main" val="12373256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12" indent="-171412">
              <a:buFont typeface="Arial" panose="020B0604020202020204" pitchFamily="34" charset="0"/>
              <a:buChar char="•"/>
            </a:pPr>
            <a:endParaRPr lang="en-US" sz="1400" baseline="0" dirty="0" smtClean="0"/>
          </a:p>
        </p:txBody>
      </p:sp>
      <p:sp>
        <p:nvSpPr>
          <p:cNvPr id="4" name="Slide Number Placeholder 3"/>
          <p:cNvSpPr>
            <a:spLocks noGrp="1"/>
          </p:cNvSpPr>
          <p:nvPr>
            <p:ph type="sldNum" sz="quarter" idx="10"/>
          </p:nvPr>
        </p:nvSpPr>
        <p:spPr/>
        <p:txBody>
          <a:bodyPr/>
          <a:lstStyle/>
          <a:p>
            <a:fld id="{F84A17C7-C699-4286-8B95-0D2EA1AEB026}"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12373256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12" indent="-171412">
              <a:buFont typeface="Arial" panose="020B0604020202020204" pitchFamily="34" charset="0"/>
              <a:buChar char="•"/>
            </a:pPr>
            <a:endParaRPr lang="en-US" sz="1600" baseline="0" dirty="0" smtClean="0"/>
          </a:p>
        </p:txBody>
      </p:sp>
      <p:sp>
        <p:nvSpPr>
          <p:cNvPr id="4" name="Slide Number Placeholder 3"/>
          <p:cNvSpPr>
            <a:spLocks noGrp="1"/>
          </p:cNvSpPr>
          <p:nvPr>
            <p:ph type="sldNum" sz="quarter" idx="10"/>
          </p:nvPr>
        </p:nvSpPr>
        <p:spPr/>
        <p:txBody>
          <a:bodyPr/>
          <a:lstStyle/>
          <a:p>
            <a:fld id="{F84A17C7-C699-4286-8B95-0D2EA1AEB026}"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12373256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sz="1600" baseline="0" dirty="0" smtClean="0"/>
          </a:p>
        </p:txBody>
      </p:sp>
      <p:sp>
        <p:nvSpPr>
          <p:cNvPr id="4" name="Slide Number Placeholder 3"/>
          <p:cNvSpPr>
            <a:spLocks noGrp="1"/>
          </p:cNvSpPr>
          <p:nvPr>
            <p:ph type="sldNum" sz="quarter" idx="10"/>
          </p:nvPr>
        </p:nvSpPr>
        <p:spPr/>
        <p:txBody>
          <a:bodyPr/>
          <a:lstStyle/>
          <a:p>
            <a:fld id="{F84A17C7-C699-4286-8B95-0D2EA1AEB026}" type="slidenum">
              <a:rPr lang="en-US" smtClean="0"/>
              <a:t>13</a:t>
            </a:fld>
            <a:endParaRPr lang="en-US" dirty="0"/>
          </a:p>
        </p:txBody>
      </p:sp>
    </p:spTree>
    <p:extLst>
      <p:ext uri="{BB962C8B-B14F-4D97-AF65-F5344CB8AC3E}">
        <p14:creationId xmlns:p14="http://schemas.microsoft.com/office/powerpoint/2010/main" val="12373256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12" indent="-171412">
              <a:buFont typeface="Arial" panose="020B0604020202020204" pitchFamily="34" charset="0"/>
              <a:buChar char="•"/>
            </a:pPr>
            <a:endParaRPr lang="en-US" sz="1600" baseline="0" dirty="0" smtClean="0"/>
          </a:p>
        </p:txBody>
      </p:sp>
      <p:sp>
        <p:nvSpPr>
          <p:cNvPr id="4" name="Slide Number Placeholder 3"/>
          <p:cNvSpPr>
            <a:spLocks noGrp="1"/>
          </p:cNvSpPr>
          <p:nvPr>
            <p:ph type="sldNum" sz="quarter" idx="10"/>
          </p:nvPr>
        </p:nvSpPr>
        <p:spPr/>
        <p:txBody>
          <a:bodyPr/>
          <a:lstStyle/>
          <a:p>
            <a:fld id="{F84A17C7-C699-4286-8B95-0D2EA1AEB026}" type="slidenum">
              <a:rPr lang="en-US" smtClean="0"/>
              <a:t>14</a:t>
            </a:fld>
            <a:endParaRPr lang="en-US" dirty="0"/>
          </a:p>
        </p:txBody>
      </p:sp>
    </p:spTree>
    <p:extLst>
      <p:ext uri="{BB962C8B-B14F-4D97-AF65-F5344CB8AC3E}">
        <p14:creationId xmlns:p14="http://schemas.microsoft.com/office/powerpoint/2010/main" val="1237325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10B129-2C44-4064-810F-780D6C76D622}" type="datetimeFigureOut">
              <a:rPr lang="en-US" smtClean="0"/>
              <a:t>5/4/2016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21178F-B45D-40C6-8382-7FAD9EA5DCA1}" type="slidenum">
              <a:rPr lang="en-US" smtClean="0"/>
              <a:t>‹#›</a:t>
            </a:fld>
            <a:endParaRPr lang="en-US" dirty="0"/>
          </a:p>
        </p:txBody>
      </p:sp>
    </p:spTree>
    <p:extLst>
      <p:ext uri="{BB962C8B-B14F-4D97-AF65-F5344CB8AC3E}">
        <p14:creationId xmlns:p14="http://schemas.microsoft.com/office/powerpoint/2010/main" val="3091618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10B129-2C44-4064-810F-780D6C76D622}" type="datetimeFigureOut">
              <a:rPr lang="en-US" smtClean="0"/>
              <a:t>5/4/2016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21178F-B45D-40C6-8382-7FAD9EA5DCA1}" type="slidenum">
              <a:rPr lang="en-US" smtClean="0"/>
              <a:t>‹#›</a:t>
            </a:fld>
            <a:endParaRPr lang="en-US" dirty="0"/>
          </a:p>
        </p:txBody>
      </p:sp>
    </p:spTree>
    <p:extLst>
      <p:ext uri="{BB962C8B-B14F-4D97-AF65-F5344CB8AC3E}">
        <p14:creationId xmlns:p14="http://schemas.microsoft.com/office/powerpoint/2010/main" val="1670981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10B129-2C44-4064-810F-780D6C76D622}" type="datetimeFigureOut">
              <a:rPr lang="en-US" smtClean="0"/>
              <a:t>5/4/2016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21178F-B45D-40C6-8382-7FAD9EA5DCA1}" type="slidenum">
              <a:rPr lang="en-US" smtClean="0"/>
              <a:t>‹#›</a:t>
            </a:fld>
            <a:endParaRPr lang="en-US" dirty="0"/>
          </a:p>
        </p:txBody>
      </p:sp>
    </p:spTree>
    <p:extLst>
      <p:ext uri="{BB962C8B-B14F-4D97-AF65-F5344CB8AC3E}">
        <p14:creationId xmlns:p14="http://schemas.microsoft.com/office/powerpoint/2010/main" val="29696902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endParaRPr lang="en-US" dirty="0" smtClean="0">
              <a:solidFill>
                <a:prstClr val="black"/>
              </a:solidFill>
              <a:latin typeface="Arial" panose="020B0604020202020204" pitchFamily="34" charset="0"/>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smtClean="0">
                <a:latin typeface="Arial" panose="020B0604020202020204" pitchFamily="34" charset="0"/>
                <a:cs typeface="Arial" panose="020B0604020202020204" pitchFamily="34" charset="0"/>
              </a:rPr>
              <a:t>L</a:t>
            </a:r>
            <a:r>
              <a:rPr lang="en-US" sz="1200" b="1" spc="300" dirty="0" smtClean="0">
                <a:latin typeface="Arial" panose="020B0604020202020204" pitchFamily="34" charset="0"/>
                <a:cs typeface="Arial" panose="020B0604020202020204" pitchFamily="34" charset="0"/>
              </a:rPr>
              <a:t>EAD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T</a:t>
            </a:r>
            <a:r>
              <a:rPr lang="en-US" sz="1200" b="1" spc="300" dirty="0" smtClean="0">
                <a:latin typeface="Arial" panose="020B0604020202020204" pitchFamily="34" charset="0"/>
                <a:cs typeface="Arial" panose="020B0604020202020204" pitchFamily="34" charset="0"/>
              </a:rPr>
              <a:t>RANSFORM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D</a:t>
            </a:r>
            <a:r>
              <a:rPr lang="en-US" sz="1200" b="1" spc="300" dirty="0" smtClean="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solidFill>
                  <a:prstClr val="black"/>
                </a:solidFill>
                <a:latin typeface="Arial" panose="020B0604020202020204" pitchFamily="34" charset="0"/>
                <a:cs typeface="Arial" panose="020B0604020202020204" pitchFamily="34" charset="0"/>
              </a:rPr>
              <a:t>Page </a:t>
            </a:r>
            <a:fld id="{23B54F64-4D77-425A-BD5E-0504AD8FCA49}" type="slidenum">
              <a:rPr lang="en-US" sz="1400" smtClean="0">
                <a:solidFill>
                  <a:prstClr val="black"/>
                </a:solidFill>
                <a:latin typeface="Arial" panose="020B0604020202020204" pitchFamily="34" charset="0"/>
                <a:cs typeface="Arial" panose="020B0604020202020204" pitchFamily="34" charset="0"/>
              </a:rPr>
              <a:pPr/>
              <a:t>‹#›</a:t>
            </a:fld>
            <a:endParaRPr lang="en-US" sz="1600" dirty="0">
              <a:solidFill>
                <a:prstClr val="black"/>
              </a:solidFill>
              <a:latin typeface="Arial" panose="020B0604020202020204" pitchFamily="34" charset="0"/>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text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text</a:t>
            </a:r>
            <a:endParaRPr lang="en-US" dirty="0"/>
          </a:p>
        </p:txBody>
      </p:sp>
    </p:spTree>
    <p:extLst>
      <p:ext uri="{BB962C8B-B14F-4D97-AF65-F5344CB8AC3E}">
        <p14:creationId xmlns:p14="http://schemas.microsoft.com/office/powerpoint/2010/main" val="1132204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914400"/>
            <a:endParaRPr lang="en-US" dirty="0">
              <a:solidFill>
                <a:srgbClr val="012856"/>
              </a:solidFill>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400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10B129-2C44-4064-810F-780D6C76D622}" type="datetimeFigureOut">
              <a:rPr lang="en-US" smtClean="0"/>
              <a:t>5/4/2016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21178F-B45D-40C6-8382-7FAD9EA5DCA1}" type="slidenum">
              <a:rPr lang="en-US" smtClean="0"/>
              <a:t>‹#›</a:t>
            </a:fld>
            <a:endParaRPr lang="en-US" dirty="0"/>
          </a:p>
        </p:txBody>
      </p:sp>
    </p:spTree>
    <p:extLst>
      <p:ext uri="{BB962C8B-B14F-4D97-AF65-F5344CB8AC3E}">
        <p14:creationId xmlns:p14="http://schemas.microsoft.com/office/powerpoint/2010/main" val="372717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10B129-2C44-4064-810F-780D6C76D622}" type="datetimeFigureOut">
              <a:rPr lang="en-US" smtClean="0"/>
              <a:t>5/4/2016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21178F-B45D-40C6-8382-7FAD9EA5DCA1}" type="slidenum">
              <a:rPr lang="en-US" smtClean="0"/>
              <a:t>‹#›</a:t>
            </a:fld>
            <a:endParaRPr lang="en-US" dirty="0"/>
          </a:p>
        </p:txBody>
      </p:sp>
    </p:spTree>
    <p:extLst>
      <p:ext uri="{BB962C8B-B14F-4D97-AF65-F5344CB8AC3E}">
        <p14:creationId xmlns:p14="http://schemas.microsoft.com/office/powerpoint/2010/main" val="2897266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10B129-2C44-4064-810F-780D6C76D622}" type="datetimeFigureOut">
              <a:rPr lang="en-US" smtClean="0"/>
              <a:t>5/4/2016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C21178F-B45D-40C6-8382-7FAD9EA5DCA1}" type="slidenum">
              <a:rPr lang="en-US" smtClean="0"/>
              <a:t>‹#›</a:t>
            </a:fld>
            <a:endParaRPr lang="en-US" dirty="0"/>
          </a:p>
        </p:txBody>
      </p:sp>
    </p:spTree>
    <p:extLst>
      <p:ext uri="{BB962C8B-B14F-4D97-AF65-F5344CB8AC3E}">
        <p14:creationId xmlns:p14="http://schemas.microsoft.com/office/powerpoint/2010/main" val="2741668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810B129-2C44-4064-810F-780D6C76D622}" type="datetimeFigureOut">
              <a:rPr lang="en-US" smtClean="0"/>
              <a:t>5/4/2016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C21178F-B45D-40C6-8382-7FAD9EA5DCA1}" type="slidenum">
              <a:rPr lang="en-US" smtClean="0"/>
              <a:t>‹#›</a:t>
            </a:fld>
            <a:endParaRPr lang="en-US" dirty="0"/>
          </a:p>
        </p:txBody>
      </p:sp>
    </p:spTree>
    <p:extLst>
      <p:ext uri="{BB962C8B-B14F-4D97-AF65-F5344CB8AC3E}">
        <p14:creationId xmlns:p14="http://schemas.microsoft.com/office/powerpoint/2010/main" val="924195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10B129-2C44-4064-810F-780D6C76D622}" type="datetimeFigureOut">
              <a:rPr lang="en-US" smtClean="0"/>
              <a:t>5/4/2016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C21178F-B45D-40C6-8382-7FAD9EA5DCA1}" type="slidenum">
              <a:rPr lang="en-US" smtClean="0"/>
              <a:t>‹#›</a:t>
            </a:fld>
            <a:endParaRPr lang="en-US" dirty="0"/>
          </a:p>
        </p:txBody>
      </p:sp>
    </p:spTree>
    <p:extLst>
      <p:ext uri="{BB962C8B-B14F-4D97-AF65-F5344CB8AC3E}">
        <p14:creationId xmlns:p14="http://schemas.microsoft.com/office/powerpoint/2010/main" val="3552676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10B129-2C44-4064-810F-780D6C76D622}" type="datetimeFigureOut">
              <a:rPr lang="en-US" smtClean="0"/>
              <a:t>5/4/2016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C21178F-B45D-40C6-8382-7FAD9EA5DCA1}" type="slidenum">
              <a:rPr lang="en-US" smtClean="0"/>
              <a:t>‹#›</a:t>
            </a:fld>
            <a:endParaRPr lang="en-US" dirty="0"/>
          </a:p>
        </p:txBody>
      </p:sp>
    </p:spTree>
    <p:extLst>
      <p:ext uri="{BB962C8B-B14F-4D97-AF65-F5344CB8AC3E}">
        <p14:creationId xmlns:p14="http://schemas.microsoft.com/office/powerpoint/2010/main" val="3594555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10B129-2C44-4064-810F-780D6C76D622}" type="datetimeFigureOut">
              <a:rPr lang="en-US" smtClean="0"/>
              <a:t>5/4/2016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C21178F-B45D-40C6-8382-7FAD9EA5DCA1}" type="slidenum">
              <a:rPr lang="en-US" smtClean="0"/>
              <a:t>‹#›</a:t>
            </a:fld>
            <a:endParaRPr lang="en-US" dirty="0"/>
          </a:p>
        </p:txBody>
      </p:sp>
    </p:spTree>
    <p:extLst>
      <p:ext uri="{BB962C8B-B14F-4D97-AF65-F5344CB8AC3E}">
        <p14:creationId xmlns:p14="http://schemas.microsoft.com/office/powerpoint/2010/main" val="3859162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10B129-2C44-4064-810F-780D6C76D622}" type="datetimeFigureOut">
              <a:rPr lang="en-US" smtClean="0"/>
              <a:t>5/4/2016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C21178F-B45D-40C6-8382-7FAD9EA5DCA1}" type="slidenum">
              <a:rPr lang="en-US" smtClean="0"/>
              <a:t>‹#›</a:t>
            </a:fld>
            <a:endParaRPr lang="en-US" dirty="0"/>
          </a:p>
        </p:txBody>
      </p:sp>
    </p:spTree>
    <p:extLst>
      <p:ext uri="{BB962C8B-B14F-4D97-AF65-F5344CB8AC3E}">
        <p14:creationId xmlns:p14="http://schemas.microsoft.com/office/powerpoint/2010/main" val="3039362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10B129-2C44-4064-810F-780D6C76D622}" type="datetimeFigureOut">
              <a:rPr lang="en-US" smtClean="0"/>
              <a:t>5/4/2016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21178F-B45D-40C6-8382-7FAD9EA5DCA1}" type="slidenum">
              <a:rPr lang="en-US" smtClean="0"/>
              <a:t>‹#›</a:t>
            </a:fld>
            <a:endParaRPr lang="en-US" dirty="0"/>
          </a:p>
        </p:txBody>
      </p:sp>
    </p:spTree>
    <p:extLst>
      <p:ext uri="{BB962C8B-B14F-4D97-AF65-F5344CB8AC3E}">
        <p14:creationId xmlns:p14="http://schemas.microsoft.com/office/powerpoint/2010/main" val="1615750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hyperlink" Target="mailto:matt.conrad@fiscal.treasury.gov"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 Id="rId5" Type="http://schemas.openxmlformats.org/officeDocument/2006/relationships/hyperlink" Target="https://community.max.gov/x/OYJ1Ng" TargetMode="External"/><Relationship Id="rId4" Type="http://schemas.openxmlformats.org/officeDocument/2006/relationships/hyperlink" Target="mailto:keith.jarboe@fiscal.treasury.gov"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2"/>
          <p:cNvSpPr txBox="1">
            <a:spLocks/>
          </p:cNvSpPr>
          <p:nvPr/>
        </p:nvSpPr>
        <p:spPr>
          <a:xfrm>
            <a:off x="695221" y="4191000"/>
            <a:ext cx="8296379" cy="1752600"/>
          </a:xfrm>
          <a:prstGeom prst="rect">
            <a:avLst/>
          </a:prstGeom>
          <a:noFill/>
        </p:spPr>
        <p:txBody>
          <a:bodyPr vert="horz" lIns="91440" tIns="45720" rIns="91440" bIns="45720" rtlCol="0">
            <a:normAutofit/>
          </a:bodyPr>
          <a:lstStyle>
            <a:lvl1pPr marL="0" indent="0" algn="r" defTabSz="914400" rtl="0" eaLnBrk="1" latinLnBrk="0" hangingPunct="1">
              <a:spcBef>
                <a:spcPct val="20000"/>
              </a:spcBef>
              <a:buFont typeface="Arial" panose="020B0604020202020204" pitchFamily="34" charset="0"/>
              <a:buNone/>
              <a:defRPr sz="1800" kern="1200" baseline="0">
                <a:solidFill>
                  <a:srgbClr val="043253"/>
                </a:solidFill>
                <a:latin typeface="Arial" panose="020B0604020202020204" pitchFamily="34" charset="0"/>
                <a:ea typeface="+mn-ea"/>
                <a:cs typeface="Arial" panose="020B0604020202020204" pitchFamily="34" charset="0"/>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Arial" panose="020B0604020202020204" pitchFamily="34" charset="0"/>
                <a:ea typeface="+mn-ea"/>
                <a:cs typeface="Arial" panose="020B0604020202020204" pitchFamily="34" charset="0"/>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Arial" panose="020B0604020202020204" pitchFamily="34" charset="0"/>
                <a:ea typeface="+mn-ea"/>
                <a:cs typeface="Arial" panose="020B0604020202020204" pitchFamily="34" charset="0"/>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0" marR="0" lvl="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USSGL Board </a:t>
            </a:r>
            <a:r>
              <a:rPr lang="en-US" dirty="0" smtClean="0"/>
              <a:t>Meeting</a:t>
            </a:r>
            <a:endParaRPr lang="en-US" dirty="0"/>
          </a:p>
          <a:p>
            <a:pPr marL="0" marR="0" lvl="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May </a:t>
            </a:r>
            <a:r>
              <a:rPr lang="en-US" dirty="0" smtClean="0"/>
              <a:t>12, </a:t>
            </a:r>
            <a:r>
              <a:rPr lang="en-US" dirty="0" smtClean="0"/>
              <a:t>2016</a:t>
            </a:r>
          </a:p>
          <a:p>
            <a:pPr marL="0" marR="0" lvl="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dirty="0"/>
          </a:p>
        </p:txBody>
      </p:sp>
      <p:sp>
        <p:nvSpPr>
          <p:cNvPr id="4" name="Title 1"/>
          <p:cNvSpPr txBox="1">
            <a:spLocks/>
          </p:cNvSpPr>
          <p:nvPr/>
        </p:nvSpPr>
        <p:spPr>
          <a:xfrm>
            <a:off x="838200" y="2743200"/>
            <a:ext cx="8153400" cy="1238250"/>
          </a:xfrm>
          <a:prstGeom prst="rect">
            <a:avLst/>
          </a:prstGeom>
        </p:spPr>
        <p:txBody>
          <a:bodyPr vert="horz" lIns="91440" tIns="45720" rIns="91440" bIns="45720" rtlCol="0" anchor="ctr">
            <a:normAutofit fontScale="92500" lnSpcReduction="20000"/>
          </a:bodyPr>
          <a:lstStyle>
            <a:lvl1pPr algn="r" defTabSz="914400" rtl="0" eaLnBrk="1" latinLnBrk="0" hangingPunct="1">
              <a:spcBef>
                <a:spcPct val="0"/>
              </a:spcBef>
              <a:buNone/>
              <a:defRPr sz="3200" kern="1200">
                <a:solidFill>
                  <a:srgbClr val="043253"/>
                </a:solidFill>
                <a:latin typeface="Arial" panose="020B0604020202020204" pitchFamily="34" charset="0"/>
                <a:ea typeface="+mj-ea"/>
                <a:cs typeface="Arial" panose="020B0604020202020204" pitchFamily="34" charset="0"/>
              </a:defRPr>
            </a:lvl1pPr>
          </a:lstStyle>
          <a:p>
            <a:pPr marL="0" marR="0" lvl="0" indent="0" algn="r" defTabSz="914400" rtl="0" eaLnBrk="1" fontAlgn="auto" latinLnBrk="0" hangingPunct="1">
              <a:lnSpc>
                <a:spcPct val="100000"/>
              </a:lnSpc>
              <a:spcBef>
                <a:spcPct val="0"/>
              </a:spcBef>
              <a:spcAft>
                <a:spcPts val="0"/>
              </a:spcAft>
              <a:buClrTx/>
              <a:buSzTx/>
              <a:buFontTx/>
              <a:buNone/>
              <a:tabLst/>
              <a:defRPr/>
            </a:pPr>
            <a:r>
              <a:rPr lang="en-US" sz="3900" dirty="0" smtClean="0">
                <a:solidFill>
                  <a:schemeClr val="tx1"/>
                </a:solidFill>
              </a:rPr>
              <a:t>Government Invoicing</a:t>
            </a:r>
          </a:p>
          <a:p>
            <a:pPr marL="0" marR="0" lvl="0" indent="0" algn="r" defTabSz="914400" rtl="0" eaLnBrk="1" fontAlgn="auto" latinLnBrk="0" hangingPunct="1">
              <a:lnSpc>
                <a:spcPct val="100000"/>
              </a:lnSpc>
              <a:spcBef>
                <a:spcPct val="0"/>
              </a:spcBef>
              <a:spcAft>
                <a:spcPts val="0"/>
              </a:spcAft>
              <a:buClrTx/>
              <a:buSzTx/>
              <a:buFontTx/>
              <a:buNone/>
              <a:tabLst/>
              <a:defRPr/>
            </a:pPr>
            <a:r>
              <a:rPr lang="en-US" sz="3900" dirty="0" smtClean="0">
                <a:solidFill>
                  <a:schemeClr val="tx1"/>
                </a:solidFill>
              </a:rPr>
              <a:t>(G-Invoicing)</a:t>
            </a:r>
          </a:p>
          <a:p>
            <a:pPr marL="0" marR="0" lvl="0" indent="0" algn="r" defTabSz="914400" rtl="0" eaLnBrk="1" fontAlgn="auto" latinLnBrk="0" hangingPunct="1">
              <a:lnSpc>
                <a:spcPct val="100000"/>
              </a:lnSpc>
              <a:spcBef>
                <a:spcPct val="0"/>
              </a:spcBef>
              <a:spcAft>
                <a:spcPts val="0"/>
              </a:spcAft>
              <a:buClrTx/>
              <a:buSzTx/>
              <a:buFontTx/>
              <a:buNone/>
              <a:tabLst/>
              <a:defRPr/>
            </a:pPr>
            <a:r>
              <a:rPr lang="en-US" sz="1800" dirty="0" smtClean="0">
                <a:solidFill>
                  <a:schemeClr val="tx1"/>
                </a:solidFill>
              </a:rPr>
              <a:t> </a:t>
            </a:r>
            <a:endParaRPr lang="en-US" sz="1800" dirty="0">
              <a:solidFill>
                <a:schemeClr val="tx1"/>
              </a:solidFill>
            </a:endParaRPr>
          </a:p>
        </p:txBody>
      </p:sp>
    </p:spTree>
    <p:extLst>
      <p:ext uri="{BB962C8B-B14F-4D97-AF65-F5344CB8AC3E}">
        <p14:creationId xmlns:p14="http://schemas.microsoft.com/office/powerpoint/2010/main" val="4444815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1066800"/>
            <a:ext cx="8686800" cy="5105400"/>
          </a:xfrm>
        </p:spPr>
        <p:txBody>
          <a:bodyPr/>
          <a:lstStyle/>
          <a:p>
            <a:pPr marL="0" indent="0">
              <a:buNone/>
            </a:pPr>
            <a:r>
              <a:rPr lang="en-US" sz="3000" b="1" dirty="0" smtClean="0"/>
              <a:t>IPP-IGT - </a:t>
            </a:r>
            <a:r>
              <a:rPr lang="en-US" sz="2800" dirty="0" smtClean="0"/>
              <a:t>Invoice Processing Platform - Intragovernmental Transactions Buy/Sell Module</a:t>
            </a:r>
          </a:p>
          <a:p>
            <a:pPr lvl="1">
              <a:buFont typeface="Arial" pitchFamily="34" charset="0"/>
              <a:buChar char="•"/>
            </a:pPr>
            <a:r>
              <a:rPr lang="en-US" sz="2400" dirty="0" smtClean="0"/>
              <a:t>Originally implemented in support of DoD</a:t>
            </a:r>
          </a:p>
          <a:p>
            <a:pPr lvl="1">
              <a:buFont typeface="Arial" pitchFamily="34" charset="0"/>
              <a:buChar char="•"/>
            </a:pPr>
            <a:r>
              <a:rPr lang="en-US" sz="2400" dirty="0" smtClean="0"/>
              <a:t>Being re-branded in September 2016 as G-Invoicing</a:t>
            </a:r>
          </a:p>
          <a:p>
            <a:pPr marL="457200" lvl="1" indent="0">
              <a:buNone/>
            </a:pPr>
            <a:endParaRPr lang="en-US" sz="2400" dirty="0" smtClean="0"/>
          </a:p>
          <a:p>
            <a:pPr marL="0" indent="0">
              <a:buNone/>
            </a:pPr>
            <a:r>
              <a:rPr lang="en-US" sz="2800" b="1" dirty="0" smtClean="0"/>
              <a:t>IPAC - </a:t>
            </a:r>
            <a:r>
              <a:rPr lang="en-US" sz="2800" dirty="0" smtClean="0"/>
              <a:t>Intra-Governmental </a:t>
            </a:r>
            <a:r>
              <a:rPr lang="en-US" sz="2800" dirty="0"/>
              <a:t>Payment and Collection </a:t>
            </a:r>
            <a:r>
              <a:rPr lang="en-US" sz="2800" dirty="0" smtClean="0"/>
              <a:t>System</a:t>
            </a:r>
          </a:p>
          <a:p>
            <a:pPr lvl="1">
              <a:buFont typeface="Arial" pitchFamily="34" charset="0"/>
              <a:buChar char="•"/>
            </a:pPr>
            <a:r>
              <a:rPr lang="en-US" sz="2400" dirty="0" smtClean="0"/>
              <a:t>Settlement mechanism for Buy/Sell transactions</a:t>
            </a:r>
          </a:p>
          <a:p>
            <a:pPr lvl="1">
              <a:buFont typeface="Arial" pitchFamily="34" charset="0"/>
              <a:buChar char="•"/>
            </a:pPr>
            <a:r>
              <a:rPr lang="en-US" sz="2400" dirty="0" smtClean="0"/>
              <a:t>Will operate in conjunction with G-Invoicing to accomplishment the movement of funds</a:t>
            </a:r>
            <a:endParaRPr lang="en-US" sz="2400" dirty="0"/>
          </a:p>
          <a:p>
            <a:endParaRPr lang="en-US" dirty="0"/>
          </a:p>
          <a:p>
            <a:endParaRPr lang="en-US" sz="2000" dirty="0" smtClean="0"/>
          </a:p>
          <a:p>
            <a:pPr marL="800100" lvl="1" indent="-342900">
              <a:buFont typeface="+mj-lt"/>
              <a:buAutoNum type="arabicPeriod"/>
            </a:pPr>
            <a:endParaRPr lang="en-US" sz="1800" dirty="0"/>
          </a:p>
          <a:p>
            <a:endParaRPr lang="en-US" dirty="0"/>
          </a:p>
        </p:txBody>
      </p:sp>
      <p:sp>
        <p:nvSpPr>
          <p:cNvPr id="3" name="Content Placeholder 2"/>
          <p:cNvSpPr>
            <a:spLocks noGrp="1"/>
          </p:cNvSpPr>
          <p:nvPr>
            <p:ph sz="quarter" idx="11"/>
          </p:nvPr>
        </p:nvSpPr>
        <p:spPr/>
        <p:txBody>
          <a:bodyPr/>
          <a:lstStyle/>
          <a:p>
            <a:r>
              <a:rPr lang="en-US" dirty="0" smtClean="0"/>
              <a:t>Current System Offerings</a:t>
            </a:r>
            <a:endParaRPr lang="en-US" dirty="0"/>
          </a:p>
        </p:txBody>
      </p:sp>
    </p:spTree>
    <p:extLst>
      <p:ext uri="{BB962C8B-B14F-4D97-AF65-F5344CB8AC3E}">
        <p14:creationId xmlns:p14="http://schemas.microsoft.com/office/powerpoint/2010/main" val="5589286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990600"/>
            <a:ext cx="8686800" cy="3200400"/>
          </a:xfrm>
        </p:spPr>
        <p:txBody>
          <a:bodyPr/>
          <a:lstStyle/>
          <a:p>
            <a:pPr marL="0" indent="0">
              <a:buNone/>
            </a:pPr>
            <a:endParaRPr lang="en-US" sz="2400" dirty="0" smtClean="0"/>
          </a:p>
          <a:p>
            <a:pPr lvl="1"/>
            <a:endParaRPr lang="en-US" sz="1600" dirty="0" smtClean="0"/>
          </a:p>
          <a:p>
            <a:pPr marL="800100" lvl="1" indent="-342900">
              <a:buFont typeface="+mj-lt"/>
              <a:buAutoNum type="arabicPeriod"/>
            </a:pPr>
            <a:endParaRPr lang="en-US" sz="1800" dirty="0"/>
          </a:p>
          <a:p>
            <a:endParaRPr lang="en-US" dirty="0"/>
          </a:p>
        </p:txBody>
      </p:sp>
      <p:sp>
        <p:nvSpPr>
          <p:cNvPr id="3" name="Content Placeholder 2"/>
          <p:cNvSpPr>
            <a:spLocks noGrp="1"/>
          </p:cNvSpPr>
          <p:nvPr>
            <p:ph sz="quarter" idx="11"/>
          </p:nvPr>
        </p:nvSpPr>
        <p:spPr/>
        <p:txBody>
          <a:bodyPr/>
          <a:lstStyle/>
          <a:p>
            <a:r>
              <a:rPr lang="en-US" dirty="0" smtClean="0"/>
              <a:t>System Development Activities</a:t>
            </a:r>
            <a:endParaRPr lang="en-US" dirty="0"/>
          </a:p>
        </p:txBody>
      </p:sp>
      <p:sp>
        <p:nvSpPr>
          <p:cNvPr id="4" name="Rectangle 3"/>
          <p:cNvSpPr/>
          <p:nvPr/>
        </p:nvSpPr>
        <p:spPr>
          <a:xfrm>
            <a:off x="304800" y="971264"/>
            <a:ext cx="8534400" cy="6038576"/>
          </a:xfrm>
          <a:prstGeom prst="rect">
            <a:avLst/>
          </a:prstGeom>
        </p:spPr>
        <p:txBody>
          <a:bodyPr wrap="square">
            <a:spAutoFit/>
          </a:bodyPr>
          <a:lstStyle/>
          <a:p>
            <a:pPr marR="0" lvl="0">
              <a:lnSpc>
                <a:spcPct val="115000"/>
              </a:lnSpc>
              <a:spcBef>
                <a:spcPts val="0"/>
              </a:spcBef>
              <a:spcAft>
                <a:spcPts val="0"/>
              </a:spcAft>
            </a:pPr>
            <a:r>
              <a:rPr lang="en-US" sz="2400" b="1" dirty="0">
                <a:latin typeface="Arial" pitchFamily="34" charset="0"/>
                <a:ea typeface="Calibri"/>
                <a:cs typeface="Arial" pitchFamily="34" charset="0"/>
              </a:rPr>
              <a:t>G-Invoicing 1.0 </a:t>
            </a:r>
            <a:r>
              <a:rPr lang="en-US" sz="2400" dirty="0" smtClean="0">
                <a:latin typeface="Arial" pitchFamily="34" charset="0"/>
                <a:ea typeface="Calibri"/>
                <a:cs typeface="Arial" pitchFamily="34" charset="0"/>
              </a:rPr>
              <a:t>– September </a:t>
            </a:r>
            <a:r>
              <a:rPr lang="en-US" sz="2400" dirty="0">
                <a:latin typeface="Arial" pitchFamily="34" charset="0"/>
                <a:ea typeface="Calibri"/>
                <a:cs typeface="Arial" pitchFamily="34" charset="0"/>
              </a:rPr>
              <a:t>2016</a:t>
            </a:r>
          </a:p>
          <a:p>
            <a:pPr marL="800100" marR="0" lvl="1" indent="-342900">
              <a:lnSpc>
                <a:spcPct val="115000"/>
              </a:lnSpc>
              <a:spcBef>
                <a:spcPts val="0"/>
              </a:spcBef>
              <a:spcAft>
                <a:spcPts val="0"/>
              </a:spcAft>
              <a:buFont typeface="Arial" pitchFamily="34" charset="0"/>
              <a:buChar char="•"/>
            </a:pPr>
            <a:r>
              <a:rPr lang="en-US" sz="2000" dirty="0">
                <a:latin typeface="Arial" pitchFamily="34" charset="0"/>
                <a:ea typeface="Calibri"/>
                <a:cs typeface="Arial" pitchFamily="34" charset="0"/>
              </a:rPr>
              <a:t>Separates IPP (E-Invoicing) and IPP-IGT (Buy/Sell)</a:t>
            </a:r>
          </a:p>
          <a:p>
            <a:pPr marL="800100" marR="0" lvl="1" indent="-342900">
              <a:lnSpc>
                <a:spcPct val="115000"/>
              </a:lnSpc>
              <a:spcBef>
                <a:spcPts val="0"/>
              </a:spcBef>
              <a:spcAft>
                <a:spcPts val="0"/>
              </a:spcAft>
              <a:buFont typeface="Arial" pitchFamily="34" charset="0"/>
              <a:buChar char="•"/>
            </a:pPr>
            <a:r>
              <a:rPr lang="en-US" sz="2000" dirty="0">
                <a:latin typeface="Arial" pitchFamily="34" charset="0"/>
                <a:ea typeface="Calibri"/>
                <a:cs typeface="Arial" pitchFamily="34" charset="0"/>
              </a:rPr>
              <a:t>Rebrands the application to G-Invoicing</a:t>
            </a:r>
          </a:p>
          <a:p>
            <a:pPr marL="800100" marR="0" lvl="1" indent="-342900">
              <a:lnSpc>
                <a:spcPct val="115000"/>
              </a:lnSpc>
              <a:spcBef>
                <a:spcPts val="0"/>
              </a:spcBef>
              <a:spcAft>
                <a:spcPts val="0"/>
              </a:spcAft>
              <a:buFont typeface="Arial" pitchFamily="34" charset="0"/>
              <a:buChar char="•"/>
            </a:pPr>
            <a:r>
              <a:rPr lang="en-US" sz="2000" dirty="0">
                <a:latin typeface="Arial" pitchFamily="34" charset="0"/>
                <a:ea typeface="Calibri"/>
                <a:cs typeface="Arial" pitchFamily="34" charset="0"/>
              </a:rPr>
              <a:t>Only active Users and GT&amp;C data will be </a:t>
            </a:r>
            <a:r>
              <a:rPr lang="en-US" sz="2000" dirty="0" smtClean="0">
                <a:latin typeface="Arial" pitchFamily="34" charset="0"/>
                <a:ea typeface="Calibri"/>
                <a:cs typeface="Arial" pitchFamily="34" charset="0"/>
              </a:rPr>
              <a:t>migrated / converted as part of the 1.0 Release</a:t>
            </a:r>
          </a:p>
          <a:p>
            <a:pPr marR="0" lvl="0">
              <a:lnSpc>
                <a:spcPct val="115000"/>
              </a:lnSpc>
              <a:spcBef>
                <a:spcPts val="0"/>
              </a:spcBef>
              <a:spcAft>
                <a:spcPts val="0"/>
              </a:spcAft>
            </a:pPr>
            <a:r>
              <a:rPr lang="en-US" sz="2400" b="1" dirty="0" smtClean="0">
                <a:latin typeface="Arial" pitchFamily="34" charset="0"/>
                <a:ea typeface="Calibri"/>
                <a:cs typeface="Arial" pitchFamily="34" charset="0"/>
              </a:rPr>
              <a:t>G-Invoicing </a:t>
            </a:r>
            <a:r>
              <a:rPr lang="en-US" sz="2400" b="1" dirty="0">
                <a:latin typeface="Arial" pitchFamily="34" charset="0"/>
                <a:ea typeface="Calibri"/>
                <a:cs typeface="Arial" pitchFamily="34" charset="0"/>
              </a:rPr>
              <a:t>2.0 </a:t>
            </a:r>
            <a:r>
              <a:rPr lang="en-US" sz="2400" dirty="0">
                <a:latin typeface="Arial" pitchFamily="34" charset="0"/>
                <a:ea typeface="Calibri"/>
                <a:cs typeface="Arial" pitchFamily="34" charset="0"/>
              </a:rPr>
              <a:t>– </a:t>
            </a:r>
            <a:r>
              <a:rPr lang="en-US" sz="2400" dirty="0" smtClean="0">
                <a:latin typeface="Arial" pitchFamily="34" charset="0"/>
                <a:ea typeface="Calibri"/>
                <a:cs typeface="Arial" pitchFamily="34" charset="0"/>
              </a:rPr>
              <a:t>Summer </a:t>
            </a:r>
            <a:r>
              <a:rPr lang="en-US" sz="2400" dirty="0">
                <a:latin typeface="Arial" pitchFamily="34" charset="0"/>
                <a:ea typeface="Calibri"/>
                <a:cs typeface="Arial" pitchFamily="34" charset="0"/>
              </a:rPr>
              <a:t>2017</a:t>
            </a:r>
          </a:p>
          <a:p>
            <a:pPr marL="742950" marR="0" lvl="1" indent="-285750">
              <a:lnSpc>
                <a:spcPct val="115000"/>
              </a:lnSpc>
              <a:spcBef>
                <a:spcPts val="0"/>
              </a:spcBef>
              <a:spcAft>
                <a:spcPts val="0"/>
              </a:spcAft>
              <a:buFont typeface="Arial" pitchFamily="34" charset="0"/>
              <a:buChar char="•"/>
            </a:pPr>
            <a:r>
              <a:rPr lang="en-US" sz="2000" dirty="0">
                <a:latin typeface="Arial" pitchFamily="34" charset="0"/>
                <a:ea typeface="Calibri"/>
                <a:cs typeface="Arial" pitchFamily="34" charset="0"/>
              </a:rPr>
              <a:t>F</a:t>
            </a:r>
            <a:r>
              <a:rPr lang="en-US" sz="2000" dirty="0" smtClean="0">
                <a:latin typeface="Arial" pitchFamily="34" charset="0"/>
                <a:ea typeface="Calibri"/>
                <a:cs typeface="Arial" pitchFamily="34" charset="0"/>
              </a:rPr>
              <a:t>ocus will be on enhancements to begin positioning G-Invoicing for a Governmentwide rollout</a:t>
            </a:r>
          </a:p>
          <a:p>
            <a:pPr marL="742950" marR="0" lvl="1" indent="-285750">
              <a:lnSpc>
                <a:spcPct val="115000"/>
              </a:lnSpc>
              <a:spcBef>
                <a:spcPts val="0"/>
              </a:spcBef>
              <a:spcAft>
                <a:spcPts val="0"/>
              </a:spcAft>
              <a:buFont typeface="Arial" pitchFamily="34" charset="0"/>
              <a:buChar char="•"/>
            </a:pPr>
            <a:r>
              <a:rPr lang="en-US" sz="2000" dirty="0" smtClean="0">
                <a:latin typeface="Arial" pitchFamily="34" charset="0"/>
                <a:ea typeface="Calibri"/>
                <a:cs typeface="Arial" pitchFamily="34" charset="0"/>
              </a:rPr>
              <a:t>Continue to address change requests </a:t>
            </a:r>
            <a:r>
              <a:rPr lang="en-US" sz="2000" dirty="0">
                <a:latin typeface="Arial" pitchFamily="34" charset="0"/>
                <a:ea typeface="Calibri"/>
                <a:cs typeface="Arial" pitchFamily="34" charset="0"/>
              </a:rPr>
              <a:t>relating to security and enhanced permissions logic to </a:t>
            </a:r>
            <a:r>
              <a:rPr lang="en-US" sz="2000" dirty="0" smtClean="0">
                <a:latin typeface="Arial" pitchFamily="34" charset="0"/>
                <a:ea typeface="Calibri"/>
                <a:cs typeface="Arial" pitchFamily="34" charset="0"/>
              </a:rPr>
              <a:t>control/limit user data access</a:t>
            </a:r>
            <a:endParaRPr lang="en-US" sz="2000" dirty="0">
              <a:latin typeface="Arial" pitchFamily="34" charset="0"/>
              <a:ea typeface="Calibri"/>
              <a:cs typeface="Arial" pitchFamily="34" charset="0"/>
            </a:endParaRPr>
          </a:p>
          <a:p>
            <a:pPr>
              <a:lnSpc>
                <a:spcPct val="115000"/>
              </a:lnSpc>
            </a:pPr>
            <a:r>
              <a:rPr lang="en-US" sz="2400" b="1" dirty="0" smtClean="0">
                <a:latin typeface="Arial" pitchFamily="34" charset="0"/>
                <a:ea typeface="Calibri"/>
                <a:cs typeface="Arial" pitchFamily="34" charset="0"/>
              </a:rPr>
              <a:t>Subsequent Releases</a:t>
            </a:r>
          </a:p>
          <a:p>
            <a:pPr marL="800100" lvl="1" indent="-342900">
              <a:lnSpc>
                <a:spcPct val="115000"/>
              </a:lnSpc>
              <a:buFont typeface="Arial" pitchFamily="34" charset="0"/>
              <a:buChar char="•"/>
            </a:pPr>
            <a:r>
              <a:rPr lang="en-US" sz="2000" dirty="0" smtClean="0">
                <a:latin typeface="Arial" pitchFamily="34" charset="0"/>
                <a:ea typeface="Calibri"/>
                <a:cs typeface="Arial" pitchFamily="34" charset="0"/>
              </a:rPr>
              <a:t>Align enhancements by core functions (GT&amp;C, Order, Invoice)</a:t>
            </a:r>
          </a:p>
          <a:p>
            <a:pPr marL="800100" lvl="1" indent="-342900">
              <a:lnSpc>
                <a:spcPct val="115000"/>
              </a:lnSpc>
              <a:buFont typeface="Arial" pitchFamily="34" charset="0"/>
              <a:buChar char="•"/>
            </a:pPr>
            <a:r>
              <a:rPr lang="en-US" sz="2000" dirty="0" smtClean="0">
                <a:latin typeface="Arial" pitchFamily="34" charset="0"/>
                <a:ea typeface="Calibri"/>
                <a:cs typeface="Arial" pitchFamily="34" charset="0"/>
              </a:rPr>
              <a:t>Address requirements to facilitate Agency onboarding and implementation of data standards</a:t>
            </a:r>
          </a:p>
          <a:p>
            <a:pPr>
              <a:lnSpc>
                <a:spcPct val="115000"/>
              </a:lnSpc>
            </a:pPr>
            <a:endParaRPr lang="en-US" sz="2400" dirty="0">
              <a:latin typeface="Arial" pitchFamily="34" charset="0"/>
              <a:ea typeface="Calibri"/>
              <a:cs typeface="Arial" pitchFamily="34" charset="0"/>
            </a:endParaRPr>
          </a:p>
          <a:p>
            <a:pPr marR="0" lvl="1">
              <a:lnSpc>
                <a:spcPct val="115000"/>
              </a:lnSpc>
              <a:spcBef>
                <a:spcPts val="0"/>
              </a:spcBef>
              <a:spcAft>
                <a:spcPts val="0"/>
              </a:spcAft>
            </a:pPr>
            <a:endParaRPr lang="en-US" sz="2000" dirty="0" smtClean="0">
              <a:latin typeface="Arial" pitchFamily="34" charset="0"/>
              <a:ea typeface="Calibri"/>
              <a:cs typeface="Arial" pitchFamily="34" charset="0"/>
            </a:endParaRPr>
          </a:p>
        </p:txBody>
      </p:sp>
    </p:spTree>
    <p:extLst>
      <p:ext uri="{BB962C8B-B14F-4D97-AF65-F5344CB8AC3E}">
        <p14:creationId xmlns:p14="http://schemas.microsoft.com/office/powerpoint/2010/main" val="27244670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990600"/>
            <a:ext cx="8686800" cy="3200400"/>
          </a:xfrm>
        </p:spPr>
        <p:txBody>
          <a:bodyPr/>
          <a:lstStyle/>
          <a:p>
            <a:pPr marL="0" indent="0">
              <a:buNone/>
            </a:pPr>
            <a:endParaRPr lang="en-US" sz="2400" dirty="0" smtClean="0"/>
          </a:p>
          <a:p>
            <a:pPr lvl="1"/>
            <a:endParaRPr lang="en-US" sz="1600" dirty="0" smtClean="0"/>
          </a:p>
          <a:p>
            <a:pPr marL="800100" lvl="1" indent="-342900">
              <a:buFont typeface="+mj-lt"/>
              <a:buAutoNum type="arabicPeriod"/>
            </a:pPr>
            <a:endParaRPr lang="en-US" sz="1800" dirty="0"/>
          </a:p>
          <a:p>
            <a:endParaRPr lang="en-US" dirty="0"/>
          </a:p>
        </p:txBody>
      </p:sp>
      <p:sp>
        <p:nvSpPr>
          <p:cNvPr id="3" name="Content Placeholder 2"/>
          <p:cNvSpPr>
            <a:spLocks noGrp="1"/>
          </p:cNvSpPr>
          <p:nvPr>
            <p:ph sz="quarter" idx="11"/>
          </p:nvPr>
        </p:nvSpPr>
        <p:spPr/>
        <p:txBody>
          <a:bodyPr/>
          <a:lstStyle/>
          <a:p>
            <a:r>
              <a:rPr lang="en-US" dirty="0" smtClean="0"/>
              <a:t>Impact to the IGT Buy/Sell Difference</a:t>
            </a:r>
            <a:endParaRPr lang="en-US" i="1" dirty="0"/>
          </a:p>
        </p:txBody>
      </p:sp>
      <p:sp>
        <p:nvSpPr>
          <p:cNvPr id="4" name="Rectangle 3"/>
          <p:cNvSpPr/>
          <p:nvPr/>
        </p:nvSpPr>
        <p:spPr>
          <a:xfrm>
            <a:off x="304800" y="990600"/>
            <a:ext cx="8534400" cy="5259901"/>
          </a:xfrm>
          <a:prstGeom prst="rect">
            <a:avLst/>
          </a:prstGeom>
        </p:spPr>
        <p:txBody>
          <a:bodyPr wrap="square">
            <a:spAutoFit/>
          </a:bodyPr>
          <a:lstStyle/>
          <a:p>
            <a:pPr marL="342900" indent="-342900">
              <a:lnSpc>
                <a:spcPct val="115000"/>
              </a:lnSpc>
              <a:buFont typeface="Arial" panose="020B0604020202020204" pitchFamily="34" charset="0"/>
              <a:buChar char="•"/>
            </a:pPr>
            <a:r>
              <a:rPr lang="en-US" sz="2400" dirty="0" smtClean="0">
                <a:latin typeface="Arial" pitchFamily="34" charset="0"/>
                <a:ea typeface="Calibri"/>
                <a:cs typeface="Arial" pitchFamily="34" charset="0"/>
              </a:rPr>
              <a:t>How will the G-Invoicing Application help to resolve </a:t>
            </a:r>
            <a:r>
              <a:rPr lang="en-US" sz="2400" dirty="0">
                <a:latin typeface="Arial" pitchFamily="34" charset="0"/>
                <a:ea typeface="Calibri"/>
                <a:cs typeface="Arial" pitchFamily="34" charset="0"/>
              </a:rPr>
              <a:t>the material weakness relating to IGT Buy/Sell in the Financial Report of the United States Government</a:t>
            </a:r>
            <a:r>
              <a:rPr lang="en-US" sz="2400" dirty="0" smtClean="0">
                <a:latin typeface="Arial" pitchFamily="34" charset="0"/>
                <a:ea typeface="Calibri"/>
                <a:cs typeface="Arial" pitchFamily="34" charset="0"/>
              </a:rPr>
              <a:t>?</a:t>
            </a:r>
          </a:p>
          <a:p>
            <a:pPr marR="0" lvl="0">
              <a:lnSpc>
                <a:spcPct val="115000"/>
              </a:lnSpc>
              <a:spcBef>
                <a:spcPts val="0"/>
              </a:spcBef>
              <a:spcAft>
                <a:spcPts val="0"/>
              </a:spcAft>
            </a:pPr>
            <a:endParaRPr lang="en-US" sz="1200" dirty="0" smtClean="0">
              <a:latin typeface="Arial" pitchFamily="34" charset="0"/>
              <a:ea typeface="Calibri"/>
              <a:cs typeface="Arial"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2400" dirty="0" smtClean="0">
                <a:latin typeface="Arial" pitchFamily="34" charset="0"/>
                <a:ea typeface="Calibri"/>
                <a:cs typeface="Arial" pitchFamily="34" charset="0"/>
              </a:rPr>
              <a:t>What G-Invoicing will be:</a:t>
            </a:r>
            <a:endParaRPr lang="en-US" sz="2000" dirty="0" smtClean="0">
              <a:latin typeface="Arial" pitchFamily="34" charset="0"/>
              <a:ea typeface="Calibri"/>
              <a:cs typeface="Arial" pitchFamily="34" charset="0"/>
            </a:endParaRPr>
          </a:p>
          <a:p>
            <a:pPr marL="800100" lvl="1" indent="-342900">
              <a:lnSpc>
                <a:spcPct val="115000"/>
              </a:lnSpc>
              <a:buFont typeface="Arial" panose="020B0604020202020204" pitchFamily="34" charset="0"/>
              <a:buChar char="•"/>
            </a:pPr>
            <a:r>
              <a:rPr lang="en-US" sz="2000" dirty="0" smtClean="0">
                <a:latin typeface="Arial" pitchFamily="34" charset="0"/>
                <a:ea typeface="Calibri"/>
                <a:cs typeface="Arial" pitchFamily="34" charset="0"/>
              </a:rPr>
              <a:t>Agreement Broker</a:t>
            </a:r>
          </a:p>
          <a:p>
            <a:pPr marL="800100" lvl="1" indent="-342900">
              <a:lnSpc>
                <a:spcPct val="115000"/>
              </a:lnSpc>
              <a:buFont typeface="Arial" panose="020B0604020202020204" pitchFamily="34" charset="0"/>
              <a:buChar char="•"/>
            </a:pPr>
            <a:r>
              <a:rPr lang="en-US" sz="2000" dirty="0" smtClean="0">
                <a:latin typeface="Arial" pitchFamily="34" charset="0"/>
                <a:ea typeface="Calibri"/>
                <a:cs typeface="Arial" pitchFamily="34" charset="0"/>
              </a:rPr>
              <a:t>Workflow Enabler</a:t>
            </a:r>
            <a:endParaRPr lang="en-US" sz="2000" dirty="0">
              <a:latin typeface="Arial" pitchFamily="34" charset="0"/>
              <a:ea typeface="Calibri"/>
              <a:cs typeface="Arial" pitchFamily="34" charset="0"/>
            </a:endParaRPr>
          </a:p>
          <a:p>
            <a:pPr marL="800100" lvl="1" indent="-342900">
              <a:lnSpc>
                <a:spcPct val="115000"/>
              </a:lnSpc>
              <a:buFont typeface="Arial" panose="020B0604020202020204" pitchFamily="34" charset="0"/>
              <a:buChar char="•"/>
            </a:pPr>
            <a:r>
              <a:rPr lang="en-US" sz="2000" dirty="0">
                <a:latin typeface="Arial" pitchFamily="34" charset="0"/>
                <a:ea typeface="Calibri"/>
                <a:cs typeface="Arial" pitchFamily="34" charset="0"/>
              </a:rPr>
              <a:t>Data Exchange </a:t>
            </a:r>
            <a:r>
              <a:rPr lang="en-US" sz="2000" dirty="0" smtClean="0">
                <a:latin typeface="Arial" pitchFamily="34" charset="0"/>
                <a:ea typeface="Calibri"/>
                <a:cs typeface="Arial" pitchFamily="34" charset="0"/>
              </a:rPr>
              <a:t>Platform</a:t>
            </a:r>
          </a:p>
          <a:p>
            <a:pPr marL="800100" lvl="1" indent="-342900">
              <a:lnSpc>
                <a:spcPct val="115000"/>
              </a:lnSpc>
              <a:buFont typeface="Arial" panose="020B0604020202020204" pitchFamily="34" charset="0"/>
              <a:buChar char="•"/>
            </a:pPr>
            <a:endParaRPr lang="en-US" sz="2000" dirty="0" smtClean="0">
              <a:latin typeface="Arial" pitchFamily="34" charset="0"/>
              <a:ea typeface="Calibri"/>
              <a:cs typeface="Arial"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2400" dirty="0" smtClean="0">
                <a:latin typeface="Arial" pitchFamily="34" charset="0"/>
                <a:ea typeface="Calibri"/>
                <a:cs typeface="Arial" pitchFamily="34" charset="0"/>
              </a:rPr>
              <a:t>What G-Invoicing will not be:</a:t>
            </a:r>
          </a:p>
          <a:p>
            <a:pPr marL="800100" lvl="1" indent="-342900">
              <a:lnSpc>
                <a:spcPct val="115000"/>
              </a:lnSpc>
              <a:buFont typeface="Arial" panose="020B0604020202020204" pitchFamily="34" charset="0"/>
              <a:buChar char="•"/>
            </a:pPr>
            <a:r>
              <a:rPr lang="en-US" sz="2000" i="1" u="sng" dirty="0" smtClean="0">
                <a:latin typeface="Arial" pitchFamily="34" charset="0"/>
                <a:ea typeface="Calibri"/>
                <a:cs typeface="Arial" pitchFamily="34" charset="0"/>
              </a:rPr>
              <a:t>Not</a:t>
            </a:r>
            <a:r>
              <a:rPr lang="en-US" sz="2000" dirty="0" smtClean="0">
                <a:latin typeface="Arial" pitchFamily="34" charset="0"/>
                <a:ea typeface="Calibri"/>
                <a:cs typeface="Arial" pitchFamily="34" charset="0"/>
              </a:rPr>
              <a:t> an Accounting System</a:t>
            </a:r>
          </a:p>
          <a:p>
            <a:pPr marL="800100" lvl="1" indent="-342900">
              <a:lnSpc>
                <a:spcPct val="115000"/>
              </a:lnSpc>
              <a:buFont typeface="Arial" panose="020B0604020202020204" pitchFamily="34" charset="0"/>
              <a:buChar char="•"/>
            </a:pPr>
            <a:r>
              <a:rPr lang="en-US" sz="2000" dirty="0" smtClean="0">
                <a:latin typeface="Arial" pitchFamily="34" charset="0"/>
                <a:ea typeface="Calibri"/>
                <a:cs typeface="Arial" pitchFamily="34" charset="0"/>
              </a:rPr>
              <a:t>Not a Procurement System</a:t>
            </a:r>
          </a:p>
          <a:p>
            <a:pPr marL="800100" lvl="1" indent="-342900">
              <a:lnSpc>
                <a:spcPct val="115000"/>
              </a:lnSpc>
              <a:buFont typeface="Arial" panose="020B0604020202020204" pitchFamily="34" charset="0"/>
              <a:buChar char="•"/>
            </a:pPr>
            <a:r>
              <a:rPr lang="en-US" sz="2000" dirty="0" smtClean="0">
                <a:latin typeface="Arial" pitchFamily="34" charset="0"/>
                <a:ea typeface="Calibri"/>
                <a:cs typeface="Arial" pitchFamily="34" charset="0"/>
              </a:rPr>
              <a:t>Not a replacement for talking to your trading partner</a:t>
            </a:r>
          </a:p>
          <a:p>
            <a:pPr lvl="1">
              <a:lnSpc>
                <a:spcPct val="115000"/>
              </a:lnSpc>
            </a:pPr>
            <a:endParaRPr lang="en-US" sz="2000" dirty="0" smtClean="0">
              <a:latin typeface="Arial" pitchFamily="34" charset="0"/>
              <a:ea typeface="Calibri"/>
              <a:cs typeface="Arial" pitchFamily="34" charset="0"/>
            </a:endParaRPr>
          </a:p>
        </p:txBody>
      </p:sp>
    </p:spTree>
    <p:extLst>
      <p:ext uri="{BB962C8B-B14F-4D97-AF65-F5344CB8AC3E}">
        <p14:creationId xmlns:p14="http://schemas.microsoft.com/office/powerpoint/2010/main" val="34388318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1066800"/>
            <a:ext cx="8686800" cy="5105400"/>
          </a:xfrm>
        </p:spPr>
        <p:txBody>
          <a:bodyPr/>
          <a:lstStyle/>
          <a:p>
            <a:pPr marL="57150" indent="0">
              <a:buNone/>
            </a:pPr>
            <a:r>
              <a:rPr lang="en-US" sz="2800" b="1" dirty="0" smtClean="0"/>
              <a:t>Inter-Agency </a:t>
            </a:r>
            <a:r>
              <a:rPr lang="en-US" sz="2800" b="1" dirty="0"/>
              <a:t>Agreement (</a:t>
            </a:r>
            <a:r>
              <a:rPr lang="en-US" sz="2800" b="1" dirty="0" smtClean="0"/>
              <a:t>IAA)</a:t>
            </a:r>
          </a:p>
          <a:p>
            <a:pPr marL="400050"/>
            <a:r>
              <a:rPr lang="en-US" sz="2400" u="sng" dirty="0" smtClean="0"/>
              <a:t>FMS Form 7600A </a:t>
            </a:r>
            <a:r>
              <a:rPr lang="en-US" sz="2400" dirty="0" smtClean="0"/>
              <a:t>– General Terms and Conditions (GT&amp;C)</a:t>
            </a:r>
          </a:p>
          <a:p>
            <a:pPr marL="400050"/>
            <a:r>
              <a:rPr lang="en-US" sz="2400" u="sng" dirty="0" smtClean="0"/>
              <a:t>FMS Form 7600B </a:t>
            </a:r>
            <a:r>
              <a:rPr lang="en-US" sz="2400" dirty="0" smtClean="0"/>
              <a:t>– Order </a:t>
            </a:r>
            <a:endParaRPr lang="en-US" sz="2400" dirty="0"/>
          </a:p>
          <a:p>
            <a:pPr lvl="1">
              <a:buFont typeface="Arial" pitchFamily="34" charset="0"/>
              <a:buChar char="•"/>
            </a:pPr>
            <a:r>
              <a:rPr lang="en-US" sz="2400" dirty="0"/>
              <a:t>Joint effort by OMB, </a:t>
            </a:r>
            <a:r>
              <a:rPr lang="en-US" sz="2400" dirty="0" smtClean="0"/>
              <a:t>FSIO / </a:t>
            </a:r>
            <a:r>
              <a:rPr lang="en-US" sz="2400" dirty="0" err="1" smtClean="0"/>
              <a:t>FMLoB</a:t>
            </a:r>
            <a:r>
              <a:rPr lang="en-US" sz="2400" dirty="0"/>
              <a:t>, Fiscal Service, CFO Council, and many participating </a:t>
            </a:r>
            <a:r>
              <a:rPr lang="en-US" sz="2400" dirty="0" smtClean="0"/>
              <a:t>Agencies</a:t>
            </a:r>
          </a:p>
          <a:p>
            <a:pPr lvl="1">
              <a:buFont typeface="Arial" pitchFamily="34" charset="0"/>
              <a:buChar char="•"/>
            </a:pPr>
            <a:r>
              <a:rPr lang="en-US" sz="2400" dirty="0" smtClean="0"/>
              <a:t>Implemented in the IPP-IGT system</a:t>
            </a:r>
          </a:p>
          <a:p>
            <a:pPr lvl="1">
              <a:buFont typeface="Arial" pitchFamily="34" charset="0"/>
              <a:buChar char="•"/>
            </a:pPr>
            <a:endParaRPr lang="en-US" sz="800" dirty="0" smtClean="0"/>
          </a:p>
          <a:p>
            <a:pPr marL="0" indent="0">
              <a:buNone/>
            </a:pPr>
            <a:r>
              <a:rPr lang="en-US" sz="2800" b="1" dirty="0" smtClean="0"/>
              <a:t>Minimum </a:t>
            </a:r>
            <a:r>
              <a:rPr lang="en-US" sz="2800" b="1" dirty="0"/>
              <a:t>Accounting Data Elements (MADES</a:t>
            </a:r>
            <a:r>
              <a:rPr lang="en-US" sz="2800" b="1" dirty="0" smtClean="0"/>
              <a:t>)</a:t>
            </a:r>
            <a:endParaRPr lang="en-US" sz="2800" b="1" dirty="0"/>
          </a:p>
          <a:p>
            <a:r>
              <a:rPr lang="en-US" sz="2400" dirty="0"/>
              <a:t>2013 Treasury Financial </a:t>
            </a:r>
            <a:r>
              <a:rPr lang="en-US" sz="2400" dirty="0" smtClean="0"/>
              <a:t>Manual (TFM)</a:t>
            </a:r>
          </a:p>
          <a:p>
            <a:pPr lvl="1">
              <a:buFont typeface="Arial" pitchFamily="34" charset="0"/>
              <a:buChar char="•"/>
            </a:pPr>
            <a:r>
              <a:rPr lang="en-US" sz="2400" dirty="0" smtClean="0"/>
              <a:t>Chapter 4700</a:t>
            </a:r>
            <a:r>
              <a:rPr lang="fr-FR" sz="2400" dirty="0" smtClean="0"/>
              <a:t>, </a:t>
            </a:r>
            <a:r>
              <a:rPr lang="fr-FR" sz="2400" dirty="0" err="1"/>
              <a:t>Appendix</a:t>
            </a:r>
            <a:r>
              <a:rPr lang="fr-FR" sz="2400" dirty="0"/>
              <a:t> 10</a:t>
            </a:r>
            <a:endParaRPr lang="en-US" sz="2400" dirty="0"/>
          </a:p>
          <a:p>
            <a:endParaRPr lang="en-US" sz="2000" dirty="0" smtClean="0"/>
          </a:p>
          <a:p>
            <a:pPr marL="800100" lvl="1" indent="-342900">
              <a:buFont typeface="+mj-lt"/>
              <a:buAutoNum type="arabicPeriod"/>
            </a:pPr>
            <a:endParaRPr lang="en-US" sz="1800" dirty="0"/>
          </a:p>
          <a:p>
            <a:endParaRPr lang="en-US" dirty="0"/>
          </a:p>
        </p:txBody>
      </p:sp>
      <p:sp>
        <p:nvSpPr>
          <p:cNvPr id="3" name="Content Placeholder 2"/>
          <p:cNvSpPr>
            <a:spLocks noGrp="1"/>
          </p:cNvSpPr>
          <p:nvPr>
            <p:ph sz="quarter" idx="11"/>
          </p:nvPr>
        </p:nvSpPr>
        <p:spPr/>
        <p:txBody>
          <a:bodyPr/>
          <a:lstStyle/>
          <a:p>
            <a:r>
              <a:rPr lang="en-US" dirty="0" smtClean="0"/>
              <a:t>IGT Policy Standardization</a:t>
            </a:r>
            <a:endParaRPr lang="en-US" dirty="0"/>
          </a:p>
        </p:txBody>
      </p:sp>
    </p:spTree>
    <p:extLst>
      <p:ext uri="{BB962C8B-B14F-4D97-AF65-F5344CB8AC3E}">
        <p14:creationId xmlns:p14="http://schemas.microsoft.com/office/powerpoint/2010/main" val="2031970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1066800"/>
            <a:ext cx="8686800" cy="4876800"/>
          </a:xfrm>
        </p:spPr>
        <p:txBody>
          <a:bodyPr/>
          <a:lstStyle/>
          <a:p>
            <a:r>
              <a:rPr lang="en-US" sz="2400" b="1" dirty="0" smtClean="0"/>
              <a:t>The </a:t>
            </a:r>
            <a:r>
              <a:rPr lang="en-US" sz="2400" b="1" dirty="0"/>
              <a:t>Intragovernmental Transactions Working Group (</a:t>
            </a:r>
            <a:r>
              <a:rPr lang="en-US" sz="2400" b="1" dirty="0" smtClean="0"/>
              <a:t>ITWG</a:t>
            </a:r>
            <a:r>
              <a:rPr lang="en-US" sz="2400" dirty="0" smtClean="0"/>
              <a:t>)</a:t>
            </a:r>
          </a:p>
          <a:p>
            <a:pPr lvl="1">
              <a:buFont typeface="Arial" panose="020B0604020202020204" pitchFamily="34" charset="0"/>
              <a:buChar char="•"/>
            </a:pPr>
            <a:r>
              <a:rPr lang="en-US" sz="2200" dirty="0" smtClean="0"/>
              <a:t>Re-instituted </a:t>
            </a:r>
            <a:r>
              <a:rPr lang="en-US" sz="2200" dirty="0"/>
              <a:t>under Fiscal Service’s leadership in August 2015 with the mission to define Federal IGT Buy/Sell </a:t>
            </a:r>
            <a:r>
              <a:rPr lang="en-US" sz="2200" dirty="0" smtClean="0"/>
              <a:t>Data </a:t>
            </a:r>
            <a:r>
              <a:rPr lang="en-US" sz="2200" dirty="0"/>
              <a:t>S</a:t>
            </a:r>
            <a:r>
              <a:rPr lang="en-US" sz="2200" dirty="0" smtClean="0"/>
              <a:t>tandards </a:t>
            </a:r>
            <a:r>
              <a:rPr lang="en-US" sz="2200" dirty="0"/>
              <a:t>for Agreements, Orders and </a:t>
            </a:r>
            <a:r>
              <a:rPr lang="en-US" sz="2200" dirty="0" smtClean="0"/>
              <a:t>Invoices</a:t>
            </a:r>
          </a:p>
          <a:p>
            <a:pPr marL="457200" lvl="1" indent="0">
              <a:buNone/>
            </a:pPr>
            <a:endParaRPr lang="en-US" sz="800" dirty="0" smtClean="0"/>
          </a:p>
          <a:p>
            <a:r>
              <a:rPr lang="en-US" sz="2400" b="1" dirty="0" smtClean="0"/>
              <a:t>Upcoming Publication Milestones</a:t>
            </a:r>
          </a:p>
          <a:p>
            <a:pPr lvl="1">
              <a:buFont typeface="Arial" panose="020B0604020202020204" pitchFamily="34" charset="0"/>
              <a:buChar char="•"/>
            </a:pPr>
            <a:r>
              <a:rPr lang="en-US" sz="2200" dirty="0" smtClean="0"/>
              <a:t>Fiscal </a:t>
            </a:r>
            <a:r>
              <a:rPr lang="en-US" sz="2200" dirty="0"/>
              <a:t>Service Data Registry Updates </a:t>
            </a:r>
            <a:r>
              <a:rPr lang="en-US" sz="2200" dirty="0" smtClean="0"/>
              <a:t>– May 2016</a:t>
            </a:r>
          </a:p>
          <a:p>
            <a:pPr lvl="2"/>
            <a:r>
              <a:rPr lang="en-US" sz="2000" dirty="0" smtClean="0"/>
              <a:t>GT&amp;C</a:t>
            </a:r>
            <a:r>
              <a:rPr lang="en-US" sz="2000" dirty="0"/>
              <a:t>, Order, </a:t>
            </a:r>
            <a:r>
              <a:rPr lang="en-US" sz="2000" dirty="0" smtClean="0"/>
              <a:t>Invoice</a:t>
            </a:r>
          </a:p>
          <a:p>
            <a:pPr lvl="1">
              <a:buFont typeface="Arial" panose="020B0604020202020204" pitchFamily="34" charset="0"/>
              <a:buChar char="•"/>
            </a:pPr>
            <a:r>
              <a:rPr lang="en-US" sz="2200" dirty="0" smtClean="0"/>
              <a:t>TFM Bulletin – May 2016</a:t>
            </a:r>
          </a:p>
          <a:p>
            <a:pPr lvl="2"/>
            <a:r>
              <a:rPr lang="en-US" sz="2000" dirty="0"/>
              <a:t>N</a:t>
            </a:r>
            <a:r>
              <a:rPr lang="en-US" sz="2000" dirty="0" smtClean="0"/>
              <a:t>ew </a:t>
            </a:r>
            <a:r>
              <a:rPr lang="en-US" sz="2000" dirty="0"/>
              <a:t>D</a:t>
            </a:r>
            <a:r>
              <a:rPr lang="en-US" sz="2000" dirty="0" smtClean="0"/>
              <a:t>ata Standards and </a:t>
            </a:r>
            <a:r>
              <a:rPr lang="en-US" sz="2000" dirty="0"/>
              <a:t>r</a:t>
            </a:r>
            <a:r>
              <a:rPr lang="en-US" sz="2000" dirty="0" smtClean="0"/>
              <a:t>escission </a:t>
            </a:r>
            <a:r>
              <a:rPr lang="en-US" sz="2000" dirty="0"/>
              <a:t>of </a:t>
            </a:r>
            <a:r>
              <a:rPr lang="en-US" sz="2000" dirty="0" smtClean="0"/>
              <a:t>MADES</a:t>
            </a:r>
          </a:p>
          <a:p>
            <a:pPr lvl="1">
              <a:buFont typeface="Arial" panose="020B0604020202020204" pitchFamily="34" charset="0"/>
              <a:buChar char="•"/>
            </a:pPr>
            <a:r>
              <a:rPr lang="en-US" sz="2200" dirty="0" smtClean="0"/>
              <a:t>TFM  </a:t>
            </a:r>
            <a:r>
              <a:rPr lang="en-US" sz="2200" dirty="0"/>
              <a:t>Chapter 4700, Appendix 10 Publication – </a:t>
            </a:r>
            <a:r>
              <a:rPr lang="en-US" sz="2200" dirty="0" smtClean="0"/>
              <a:t>May </a:t>
            </a:r>
            <a:r>
              <a:rPr lang="en-US" sz="2200" dirty="0"/>
              <a:t>2017 </a:t>
            </a:r>
          </a:p>
          <a:p>
            <a:endParaRPr lang="en-US" sz="2000" dirty="0" smtClean="0"/>
          </a:p>
        </p:txBody>
      </p:sp>
      <p:sp>
        <p:nvSpPr>
          <p:cNvPr id="3" name="Content Placeholder 2"/>
          <p:cNvSpPr>
            <a:spLocks noGrp="1"/>
          </p:cNvSpPr>
          <p:nvPr>
            <p:ph sz="quarter" idx="11"/>
          </p:nvPr>
        </p:nvSpPr>
        <p:spPr/>
        <p:txBody>
          <a:bodyPr/>
          <a:lstStyle/>
          <a:p>
            <a:r>
              <a:rPr lang="en-US" dirty="0" smtClean="0"/>
              <a:t>Intragovernmental Data Standard</a:t>
            </a:r>
            <a:endParaRPr lang="en-US" dirty="0"/>
          </a:p>
        </p:txBody>
      </p:sp>
    </p:spTree>
    <p:extLst>
      <p:ext uri="{BB962C8B-B14F-4D97-AF65-F5344CB8AC3E}">
        <p14:creationId xmlns:p14="http://schemas.microsoft.com/office/powerpoint/2010/main" val="41157644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990600"/>
            <a:ext cx="8686800" cy="5181600"/>
          </a:xfrm>
        </p:spPr>
        <p:txBody>
          <a:bodyPr/>
          <a:lstStyle/>
          <a:p>
            <a:pPr marL="0" indent="0">
              <a:buNone/>
            </a:pPr>
            <a:r>
              <a:rPr lang="en-US" sz="2000" b="1" dirty="0" smtClean="0"/>
              <a:t>Department of Defense</a:t>
            </a:r>
          </a:p>
          <a:p>
            <a:r>
              <a:rPr lang="en-US" sz="1800" dirty="0" smtClean="0"/>
              <a:t>Partnering with DoD’s Business Integration Office (BIO)</a:t>
            </a:r>
          </a:p>
          <a:p>
            <a:pPr lvl="1">
              <a:buFont typeface="Arial" pitchFamily="34" charset="0"/>
              <a:buChar char="•"/>
            </a:pPr>
            <a:r>
              <a:rPr lang="en-US" sz="1800" dirty="0" smtClean="0"/>
              <a:t>Directly supporting DoD Piloting of the current IPP-IGT System along with continued training and onboarding of users</a:t>
            </a:r>
          </a:p>
          <a:p>
            <a:pPr lvl="1">
              <a:buFont typeface="Arial" pitchFamily="34" charset="0"/>
              <a:buChar char="•"/>
            </a:pPr>
            <a:r>
              <a:rPr lang="en-US" sz="1800" dirty="0" smtClean="0"/>
              <a:t>Ongoing sessions with BIO and their development team to discuss system enhancement requests and data standard alignment</a:t>
            </a:r>
          </a:p>
          <a:p>
            <a:pPr lvl="1">
              <a:buFont typeface="Arial" pitchFamily="34" charset="0"/>
              <a:buChar char="•"/>
            </a:pPr>
            <a:r>
              <a:rPr lang="en-US" sz="1800" dirty="0" smtClean="0"/>
              <a:t>Monthly participation in the  Collaborative Agency Working Group chaired by BIO to discuss progress on G-Invoicing development and the data standards </a:t>
            </a:r>
          </a:p>
          <a:p>
            <a:pPr marL="0" indent="0">
              <a:buNone/>
            </a:pPr>
            <a:r>
              <a:rPr lang="en-US" sz="2000" b="1" dirty="0" smtClean="0"/>
              <a:t>Intragovernmental Data Standards Working Group Participants</a:t>
            </a:r>
          </a:p>
          <a:p>
            <a:endParaRPr lang="en-US" sz="1600" dirty="0" smtClean="0"/>
          </a:p>
          <a:p>
            <a:endParaRPr lang="en-US" sz="1600" dirty="0" smtClean="0"/>
          </a:p>
          <a:p>
            <a:endParaRPr lang="en-US" sz="2000" dirty="0" smtClean="0"/>
          </a:p>
          <a:p>
            <a:pPr marL="0" indent="0">
              <a:buNone/>
            </a:pPr>
            <a:r>
              <a:rPr lang="en-US" sz="2000" b="1" dirty="0" smtClean="0"/>
              <a:t>Commercial Vendors</a:t>
            </a:r>
          </a:p>
          <a:p>
            <a:pPr lvl="1">
              <a:buFont typeface="Arial" panose="020B0604020202020204" pitchFamily="34" charset="0"/>
              <a:buChar char="•"/>
            </a:pPr>
            <a:r>
              <a:rPr lang="en-US" sz="1800" dirty="0" smtClean="0"/>
              <a:t>Establishing a </a:t>
            </a:r>
            <a:r>
              <a:rPr lang="en-US" sz="1800" dirty="0"/>
              <a:t>working group to bring together key partners from ORACLE, SAP, and CGI Momentum to share results of our data standardization effort and discuss G-Invoicing rollout </a:t>
            </a:r>
            <a:r>
              <a:rPr lang="en-US" sz="1800" dirty="0" smtClean="0"/>
              <a:t>strategies</a:t>
            </a:r>
          </a:p>
          <a:p>
            <a:endParaRPr lang="en-US" sz="2000" dirty="0" smtClean="0"/>
          </a:p>
        </p:txBody>
      </p:sp>
      <p:sp>
        <p:nvSpPr>
          <p:cNvPr id="3" name="Content Placeholder 2"/>
          <p:cNvSpPr>
            <a:spLocks noGrp="1"/>
          </p:cNvSpPr>
          <p:nvPr>
            <p:ph sz="quarter" idx="11"/>
          </p:nvPr>
        </p:nvSpPr>
        <p:spPr/>
        <p:txBody>
          <a:bodyPr/>
          <a:lstStyle/>
          <a:p>
            <a:r>
              <a:rPr lang="en-US" dirty="0" smtClean="0"/>
              <a:t>Key Stakeholder Engagement</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856706753"/>
              </p:ext>
            </p:extLst>
          </p:nvPr>
        </p:nvGraphicFramePr>
        <p:xfrm>
          <a:off x="909831" y="3949131"/>
          <a:ext cx="7306103" cy="914400"/>
        </p:xfrm>
        <a:graphic>
          <a:graphicData uri="http://schemas.openxmlformats.org/drawingml/2006/table">
            <a:tbl>
              <a:tblPr bandRow="1">
                <a:tableStyleId>{BC89EF96-8CEA-46FF-86C4-4CE0E7609802}</a:tableStyleId>
              </a:tblPr>
              <a:tblGrid>
                <a:gridCol w="1043729"/>
                <a:gridCol w="1043729"/>
                <a:gridCol w="1043729"/>
                <a:gridCol w="1043729"/>
                <a:gridCol w="1043729"/>
                <a:gridCol w="1043729"/>
                <a:gridCol w="1043729"/>
              </a:tblGrid>
              <a:tr h="304800">
                <a:tc>
                  <a:txBody>
                    <a:bodyPr/>
                    <a:lstStyle/>
                    <a:p>
                      <a:pPr algn="ctr"/>
                      <a:r>
                        <a:rPr lang="en-US" sz="1600" b="1" dirty="0" smtClean="0"/>
                        <a:t>BEP</a:t>
                      </a:r>
                      <a:endParaRPr lang="en-US" sz="1600" b="1" dirty="0"/>
                    </a:p>
                  </a:txBody>
                  <a:tcPr marL="0" marR="0" marT="0" marB="0" anchor="ctr"/>
                </a:tc>
                <a:tc>
                  <a:txBody>
                    <a:bodyPr/>
                    <a:lstStyle/>
                    <a:p>
                      <a:pPr algn="ctr"/>
                      <a:r>
                        <a:rPr lang="en-US" sz="1600" b="1" dirty="0" smtClean="0"/>
                        <a:t>CIA</a:t>
                      </a:r>
                      <a:endParaRPr lang="en-US" sz="1600" b="1" dirty="0"/>
                    </a:p>
                  </a:txBody>
                  <a:tcPr marL="0" marR="0" marT="0" marB="0" anchor="ctr"/>
                </a:tc>
                <a:tc>
                  <a:txBody>
                    <a:bodyPr/>
                    <a:lstStyle/>
                    <a:p>
                      <a:pPr algn="ctr"/>
                      <a:r>
                        <a:rPr lang="en-US" sz="1600" b="1" dirty="0" smtClean="0"/>
                        <a:t>DOC</a:t>
                      </a:r>
                      <a:endParaRPr lang="en-US" sz="1600" b="1" dirty="0"/>
                    </a:p>
                  </a:txBody>
                  <a:tcPr marL="0" marR="0" marT="0" marB="0" anchor="ctr"/>
                </a:tc>
                <a:tc>
                  <a:txBody>
                    <a:bodyPr/>
                    <a:lstStyle/>
                    <a:p>
                      <a:pPr algn="ctr"/>
                      <a:r>
                        <a:rPr lang="en-US" sz="1600" b="1" dirty="0" smtClean="0"/>
                        <a:t>DoD</a:t>
                      </a:r>
                      <a:endParaRPr lang="en-US" sz="1600" b="1" dirty="0"/>
                    </a:p>
                  </a:txBody>
                  <a:tcPr marL="0" marR="0" marT="0" marB="0" anchor="ctr"/>
                </a:tc>
                <a:tc>
                  <a:txBody>
                    <a:bodyPr/>
                    <a:lstStyle/>
                    <a:p>
                      <a:pPr algn="ctr"/>
                      <a:r>
                        <a:rPr lang="en-US" sz="1600" b="1" dirty="0" smtClean="0"/>
                        <a:t>DOJ</a:t>
                      </a:r>
                      <a:endParaRPr lang="en-US" sz="1600" b="1" dirty="0"/>
                    </a:p>
                  </a:txBody>
                  <a:tcPr marL="0" marR="0" marT="0" marB="0" anchor="ctr"/>
                </a:tc>
                <a:tc>
                  <a:txBody>
                    <a:bodyPr/>
                    <a:lstStyle/>
                    <a:p>
                      <a:pPr algn="ctr"/>
                      <a:r>
                        <a:rPr lang="en-US" sz="1600" b="1" dirty="0" smtClean="0"/>
                        <a:t>DOL</a:t>
                      </a:r>
                      <a:endParaRPr lang="en-US" sz="1600" b="1" dirty="0"/>
                    </a:p>
                  </a:txBody>
                  <a:tcPr marL="0" marR="0" marT="0" marB="0" anchor="ctr"/>
                </a:tc>
                <a:tc>
                  <a:txBody>
                    <a:bodyPr/>
                    <a:lstStyle/>
                    <a:p>
                      <a:pPr algn="ctr"/>
                      <a:r>
                        <a:rPr lang="en-US" sz="1600" b="1" dirty="0" smtClean="0"/>
                        <a:t>Education</a:t>
                      </a:r>
                      <a:endParaRPr lang="en-US" sz="1600" b="1" dirty="0"/>
                    </a:p>
                  </a:txBody>
                  <a:tcPr marL="0" marR="0" marT="0" marB="0" anchor="ctr"/>
                </a:tc>
              </a:tr>
              <a:tr h="304800">
                <a:tc>
                  <a:txBody>
                    <a:bodyPr/>
                    <a:lstStyle/>
                    <a:p>
                      <a:pPr algn="ctr"/>
                      <a:r>
                        <a:rPr lang="en-US" sz="1600" b="1" dirty="0" smtClean="0"/>
                        <a:t>Energy</a:t>
                      </a:r>
                      <a:endParaRPr lang="en-US" sz="1600" b="1" dirty="0"/>
                    </a:p>
                  </a:txBody>
                  <a:tcPr marL="0" marR="0" marT="0" marB="0" anchor="ctr"/>
                </a:tc>
                <a:tc>
                  <a:txBody>
                    <a:bodyPr/>
                    <a:lstStyle/>
                    <a:p>
                      <a:pPr algn="ctr"/>
                      <a:r>
                        <a:rPr lang="en-US" sz="1600" b="1" dirty="0" smtClean="0"/>
                        <a:t>EPA</a:t>
                      </a:r>
                      <a:endParaRPr lang="en-US" sz="1600" b="1" dirty="0"/>
                    </a:p>
                  </a:txBody>
                  <a:tcPr marL="0" marR="0" marT="0" marB="0" anchor="ctr"/>
                </a:tc>
                <a:tc>
                  <a:txBody>
                    <a:bodyPr/>
                    <a:lstStyle/>
                    <a:p>
                      <a:pPr algn="ctr"/>
                      <a:r>
                        <a:rPr lang="en-US" sz="1600" b="1" dirty="0" smtClean="0"/>
                        <a:t>FBI</a:t>
                      </a:r>
                      <a:endParaRPr lang="en-US" sz="1600" b="1" dirty="0"/>
                    </a:p>
                  </a:txBody>
                  <a:tcPr marL="0" marR="0" marT="0" marB="0" anchor="ctr"/>
                </a:tc>
                <a:tc>
                  <a:txBody>
                    <a:bodyPr/>
                    <a:lstStyle/>
                    <a:p>
                      <a:pPr algn="ctr"/>
                      <a:r>
                        <a:rPr lang="en-US" sz="1600" b="1" dirty="0" smtClean="0"/>
                        <a:t>GPO</a:t>
                      </a:r>
                      <a:endParaRPr lang="en-US" sz="1600" b="1" dirty="0"/>
                    </a:p>
                  </a:txBody>
                  <a:tcPr marL="0" marR="0" marT="0" marB="0" anchor="ctr"/>
                </a:tc>
                <a:tc>
                  <a:txBody>
                    <a:bodyPr/>
                    <a:lstStyle/>
                    <a:p>
                      <a:pPr algn="ctr"/>
                      <a:r>
                        <a:rPr lang="en-US" sz="1600" b="1" dirty="0" smtClean="0"/>
                        <a:t>GSA</a:t>
                      </a:r>
                      <a:endParaRPr lang="en-US" sz="1600" b="1" dirty="0"/>
                    </a:p>
                  </a:txBody>
                  <a:tcPr marL="0" marR="0" marT="0" marB="0" anchor="ctr"/>
                </a:tc>
                <a:tc>
                  <a:txBody>
                    <a:bodyPr/>
                    <a:lstStyle/>
                    <a:p>
                      <a:pPr algn="ctr"/>
                      <a:r>
                        <a:rPr lang="en-US" sz="1600" b="1" dirty="0" smtClean="0"/>
                        <a:t>HHS</a:t>
                      </a:r>
                      <a:endParaRPr lang="en-US" sz="1600" b="1" dirty="0"/>
                    </a:p>
                  </a:txBody>
                  <a:tcPr marL="0" marR="0" marT="0" marB="0" anchor="ctr"/>
                </a:tc>
                <a:tc>
                  <a:txBody>
                    <a:bodyPr/>
                    <a:lstStyle/>
                    <a:p>
                      <a:pPr algn="ctr"/>
                      <a:r>
                        <a:rPr lang="en-US" sz="1600" b="1" dirty="0" smtClean="0"/>
                        <a:t>NASA</a:t>
                      </a:r>
                      <a:endParaRPr lang="en-US" sz="1600" b="1" dirty="0"/>
                    </a:p>
                  </a:txBody>
                  <a:tcPr marL="0" marR="0" marT="0" marB="0" anchor="ctr"/>
                </a:tc>
              </a:tr>
              <a:tr h="304800">
                <a:tc>
                  <a:txBody>
                    <a:bodyPr/>
                    <a:lstStyle/>
                    <a:p>
                      <a:pPr algn="ctr"/>
                      <a:r>
                        <a:rPr lang="en-US" sz="1600" b="1" dirty="0" smtClean="0"/>
                        <a:t>NRC</a:t>
                      </a:r>
                      <a:endParaRPr lang="en-US" sz="1600" b="1" dirty="0"/>
                    </a:p>
                  </a:txBody>
                  <a:tcPr marL="0" marR="0" marT="0" marB="0" anchor="ctr"/>
                </a:tc>
                <a:tc>
                  <a:txBody>
                    <a:bodyPr/>
                    <a:lstStyle/>
                    <a:p>
                      <a:pPr algn="ctr"/>
                      <a:r>
                        <a:rPr lang="en-US" sz="1600" b="1" dirty="0" smtClean="0"/>
                        <a:t>NSA</a:t>
                      </a:r>
                      <a:endParaRPr lang="en-US" sz="1600" b="1" dirty="0"/>
                    </a:p>
                  </a:txBody>
                  <a:tcPr marL="0" marR="0" marT="0" marB="0" anchor="ctr"/>
                </a:tc>
                <a:tc>
                  <a:txBody>
                    <a:bodyPr/>
                    <a:lstStyle/>
                    <a:p>
                      <a:pPr algn="ctr"/>
                      <a:r>
                        <a:rPr lang="en-US" sz="1600" b="1" dirty="0" smtClean="0"/>
                        <a:t>ODNI</a:t>
                      </a:r>
                      <a:endParaRPr lang="en-US" sz="1600" b="1" dirty="0"/>
                    </a:p>
                  </a:txBody>
                  <a:tcPr marL="0" marR="0" marT="0" marB="0" anchor="ctr"/>
                </a:tc>
                <a:tc>
                  <a:txBody>
                    <a:bodyPr/>
                    <a:lstStyle/>
                    <a:p>
                      <a:pPr algn="ctr"/>
                      <a:r>
                        <a:rPr lang="en-US" sz="1600" b="1" dirty="0" smtClean="0"/>
                        <a:t>OPM</a:t>
                      </a:r>
                      <a:endParaRPr lang="en-US" sz="1600" b="1" dirty="0"/>
                    </a:p>
                  </a:txBody>
                  <a:tcPr marL="0" marR="0" marT="0" marB="0" anchor="ctr"/>
                </a:tc>
                <a:tc>
                  <a:txBody>
                    <a:bodyPr/>
                    <a:lstStyle/>
                    <a:p>
                      <a:pPr algn="ctr"/>
                      <a:r>
                        <a:rPr lang="en-US" sz="1600" b="1" dirty="0" smtClean="0"/>
                        <a:t>Treasury</a:t>
                      </a:r>
                      <a:endParaRPr lang="en-US" sz="1600" b="1" dirty="0"/>
                    </a:p>
                  </a:txBody>
                  <a:tcPr marL="0" marR="0" marT="0" marB="0" anchor="ctr"/>
                </a:tc>
                <a:tc>
                  <a:txBody>
                    <a:bodyPr/>
                    <a:lstStyle/>
                    <a:p>
                      <a:pPr algn="ctr"/>
                      <a:r>
                        <a:rPr lang="en-US" sz="1600" b="1" dirty="0" smtClean="0"/>
                        <a:t>USDA</a:t>
                      </a:r>
                      <a:endParaRPr lang="en-US" sz="1600" b="1" dirty="0"/>
                    </a:p>
                  </a:txBody>
                  <a:tcPr marL="0" marR="0" marT="0" marB="0" anchor="ctr"/>
                </a:tc>
                <a:tc>
                  <a:txBody>
                    <a:bodyPr/>
                    <a:lstStyle/>
                    <a:p>
                      <a:pPr algn="ctr"/>
                      <a:r>
                        <a:rPr lang="en-US" sz="1600" b="1" dirty="0" smtClean="0"/>
                        <a:t>VA</a:t>
                      </a:r>
                      <a:endParaRPr lang="en-US" sz="1600" b="1" dirty="0"/>
                    </a:p>
                  </a:txBody>
                  <a:tcPr marL="0" marR="0" marT="0" marB="0" anchor="ctr"/>
                </a:tc>
              </a:tr>
            </a:tbl>
          </a:graphicData>
        </a:graphic>
      </p:graphicFrame>
    </p:spTree>
    <p:extLst>
      <p:ext uri="{BB962C8B-B14F-4D97-AF65-F5344CB8AC3E}">
        <p14:creationId xmlns:p14="http://schemas.microsoft.com/office/powerpoint/2010/main" val="19244099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p:txBody>
          <a:bodyPr/>
          <a:lstStyle/>
          <a:p>
            <a:r>
              <a:rPr lang="en-US" dirty="0" smtClean="0"/>
              <a:t>2016 Outreach Activities</a:t>
            </a:r>
            <a:endParaRPr lang="en-US" dirty="0"/>
          </a:p>
        </p:txBody>
      </p:sp>
      <p:sp>
        <p:nvSpPr>
          <p:cNvPr id="7" name="Content Placeholder 1"/>
          <p:cNvSpPr txBox="1">
            <a:spLocks/>
          </p:cNvSpPr>
          <p:nvPr/>
        </p:nvSpPr>
        <p:spPr>
          <a:xfrm>
            <a:off x="228600" y="990600"/>
            <a:ext cx="8686800" cy="51816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400" dirty="0" smtClean="0">
                <a:solidFill>
                  <a:prstClr val="black"/>
                </a:solidFill>
              </a:rPr>
              <a:t>American </a:t>
            </a:r>
            <a:r>
              <a:rPr lang="en-US" sz="2400" dirty="0">
                <a:solidFill>
                  <a:prstClr val="black"/>
                </a:solidFill>
              </a:rPr>
              <a:t>Society of Military Comptrollers Professional Development Institute (ASMC PDI) – </a:t>
            </a:r>
            <a:r>
              <a:rPr lang="en-US" sz="2400" dirty="0" smtClean="0">
                <a:solidFill>
                  <a:prstClr val="black"/>
                </a:solidFill>
              </a:rPr>
              <a:t>June</a:t>
            </a:r>
          </a:p>
          <a:p>
            <a:pPr lvl="1">
              <a:buFont typeface="Arial" panose="020B0604020202020204" pitchFamily="34" charset="0"/>
              <a:buChar char="•"/>
            </a:pPr>
            <a:r>
              <a:rPr lang="en-US" sz="1800" dirty="0" smtClean="0">
                <a:solidFill>
                  <a:prstClr val="black"/>
                </a:solidFill>
              </a:rPr>
              <a:t>Partnering </a:t>
            </a:r>
            <a:r>
              <a:rPr lang="en-US" sz="1800" dirty="0">
                <a:solidFill>
                  <a:prstClr val="black"/>
                </a:solidFill>
              </a:rPr>
              <a:t>with DoD at local ASMC PDI sessions as </a:t>
            </a:r>
            <a:r>
              <a:rPr lang="en-US" sz="1800" dirty="0" smtClean="0">
                <a:solidFill>
                  <a:prstClr val="black"/>
                </a:solidFill>
              </a:rPr>
              <a:t>needed</a:t>
            </a:r>
          </a:p>
          <a:p>
            <a:pPr>
              <a:lnSpc>
                <a:spcPct val="150000"/>
              </a:lnSpc>
            </a:pPr>
            <a:r>
              <a:rPr lang="en-US" sz="2400" dirty="0" smtClean="0">
                <a:solidFill>
                  <a:prstClr val="black"/>
                </a:solidFill>
              </a:rPr>
              <a:t>DoD Reimbursable Work Orders (RWO) Day – November</a:t>
            </a:r>
          </a:p>
          <a:p>
            <a:pPr>
              <a:lnSpc>
                <a:spcPct val="150000"/>
              </a:lnSpc>
            </a:pPr>
            <a:r>
              <a:rPr lang="en-US" sz="2400" dirty="0">
                <a:solidFill>
                  <a:prstClr val="black"/>
                </a:solidFill>
              </a:rPr>
              <a:t>AGA Professional Development </a:t>
            </a:r>
            <a:r>
              <a:rPr lang="en-US" sz="2400" dirty="0" smtClean="0">
                <a:solidFill>
                  <a:prstClr val="black"/>
                </a:solidFill>
              </a:rPr>
              <a:t>Conference – July</a:t>
            </a:r>
          </a:p>
          <a:p>
            <a:pPr>
              <a:lnSpc>
                <a:spcPct val="150000"/>
              </a:lnSpc>
            </a:pPr>
            <a:r>
              <a:rPr lang="en-US" sz="2400" dirty="0" smtClean="0">
                <a:solidFill>
                  <a:prstClr val="black"/>
                </a:solidFill>
              </a:rPr>
              <a:t>Government Financial Management Conference – August </a:t>
            </a:r>
          </a:p>
          <a:p>
            <a:pPr>
              <a:lnSpc>
                <a:spcPct val="150000"/>
              </a:lnSpc>
            </a:pPr>
            <a:r>
              <a:rPr lang="en-US" sz="2400" dirty="0" smtClean="0">
                <a:solidFill>
                  <a:prstClr val="black"/>
                </a:solidFill>
              </a:rPr>
              <a:t>ITWG – Agency Level Focus Group Sessions – Ongoing </a:t>
            </a:r>
          </a:p>
        </p:txBody>
      </p:sp>
    </p:spTree>
    <p:extLst>
      <p:ext uri="{BB962C8B-B14F-4D97-AF65-F5344CB8AC3E}">
        <p14:creationId xmlns:p14="http://schemas.microsoft.com/office/powerpoint/2010/main" val="31609923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p:txBody>
          <a:bodyPr/>
          <a:lstStyle/>
          <a:p>
            <a:r>
              <a:rPr lang="en-US" dirty="0" smtClean="0"/>
              <a:t>Contact Information</a:t>
            </a:r>
            <a:endParaRPr lang="en-US" dirty="0"/>
          </a:p>
        </p:txBody>
      </p:sp>
      <p:sp>
        <p:nvSpPr>
          <p:cNvPr id="5" name="TextBox 4"/>
          <p:cNvSpPr txBox="1"/>
          <p:nvPr/>
        </p:nvSpPr>
        <p:spPr>
          <a:xfrm>
            <a:off x="331105" y="1079268"/>
            <a:ext cx="8660493" cy="5324535"/>
          </a:xfrm>
          <a:prstGeom prst="rect">
            <a:avLst/>
          </a:prstGeom>
          <a:noFill/>
        </p:spPr>
        <p:txBody>
          <a:bodyPr wrap="square" rtlCol="0">
            <a:spAutoFit/>
          </a:bodyPr>
          <a:lstStyle/>
          <a:p>
            <a:pPr>
              <a:tabLst>
                <a:tab pos="58738" algn="l"/>
              </a:tabLst>
            </a:pPr>
            <a:r>
              <a:rPr lang="en-US" b="1" dirty="0" smtClean="0">
                <a:latin typeface="Arial" pitchFamily="34" charset="0"/>
                <a:cs typeface="Arial" panose="020B0604020202020204" pitchFamily="34" charset="0"/>
              </a:rPr>
              <a:t>	</a:t>
            </a:r>
            <a:r>
              <a:rPr lang="en-US" b="1" u="sng" dirty="0" smtClean="0">
                <a:latin typeface="Arial" panose="020B0604020202020204" pitchFamily="34" charset="0"/>
                <a:cs typeface="Arial" panose="020B0604020202020204" pitchFamily="34" charset="0"/>
              </a:rPr>
              <a:t>For IGT Program Management and Agency Outreach Support</a:t>
            </a:r>
          </a:p>
          <a:p>
            <a:pPr>
              <a:tabLst>
                <a:tab pos="508000" algn="l"/>
              </a:tabLst>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Matt Conrad</a:t>
            </a:r>
          </a:p>
          <a:p>
            <a:pPr>
              <a:tabLst>
                <a:tab pos="508000" algn="l"/>
              </a:tabLst>
            </a:pPr>
            <a:r>
              <a:rPr lang="en-US" dirty="0" smtClean="0">
                <a:latin typeface="Arial" panose="020B0604020202020204" pitchFamily="34" charset="0"/>
                <a:cs typeface="Arial" panose="020B0604020202020204" pitchFamily="34" charset="0"/>
              </a:rPr>
              <a:t>	Manager, Intragovernmental Branch</a:t>
            </a:r>
          </a:p>
          <a:p>
            <a:pPr>
              <a:tabLst>
                <a:tab pos="508000" algn="l"/>
              </a:tabLst>
            </a:pPr>
            <a:r>
              <a:rPr lang="en-US" dirty="0" smtClean="0">
                <a:latin typeface="Arial" panose="020B0604020202020204" pitchFamily="34" charset="0"/>
                <a:cs typeface="Arial" panose="020B0604020202020204" pitchFamily="34" charset="0"/>
              </a:rPr>
              <a:t>	Bureau of the Fiscal Service – Fiscal Accounting</a:t>
            </a:r>
          </a:p>
          <a:p>
            <a:pPr>
              <a:tabLst>
                <a:tab pos="508000" algn="l"/>
              </a:tabLst>
            </a:pPr>
            <a:r>
              <a:rPr lang="en-US" dirty="0" smtClean="0">
                <a:latin typeface="Arial" panose="020B0604020202020204" pitchFamily="34" charset="0"/>
                <a:cs typeface="Arial" panose="020B0604020202020204" pitchFamily="34" charset="0"/>
              </a:rPr>
              <a:t>	304-480-1004</a:t>
            </a:r>
          </a:p>
          <a:p>
            <a:pPr>
              <a:tabLst>
                <a:tab pos="508000" algn="l"/>
              </a:tabLst>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hlinkClick r:id="rId3"/>
              </a:rPr>
              <a:t>matt.conrad@fiscal.treasury.gov</a:t>
            </a:r>
            <a:endParaRPr lang="en-US" dirty="0" smtClean="0">
              <a:latin typeface="Arial" panose="020B0604020202020204" pitchFamily="34" charset="0"/>
              <a:cs typeface="Arial" panose="020B0604020202020204" pitchFamily="34" charset="0"/>
            </a:endParaRPr>
          </a:p>
          <a:p>
            <a:pPr>
              <a:tabLst>
                <a:tab pos="508000" algn="l"/>
              </a:tabLst>
            </a:pPr>
            <a:endParaRPr lang="en-US" b="1" dirty="0" smtClean="0">
              <a:latin typeface="Arial" panose="020B0604020202020204" pitchFamily="34" charset="0"/>
              <a:cs typeface="Arial" panose="020B0604020202020204" pitchFamily="34" charset="0"/>
            </a:endParaRPr>
          </a:p>
          <a:p>
            <a:pPr>
              <a:tabLst>
                <a:tab pos="508000" algn="l"/>
              </a:tabLst>
            </a:pPr>
            <a:r>
              <a:rPr lang="en-US" dirty="0" smtClean="0">
                <a:latin typeface="Arial" panose="020B0604020202020204" pitchFamily="34" charset="0"/>
                <a:cs typeface="Arial" panose="020B0604020202020204" pitchFamily="34" charset="0"/>
              </a:rPr>
              <a:t>	Keith Jarboe</a:t>
            </a:r>
          </a:p>
          <a:p>
            <a:pPr>
              <a:tabLst>
                <a:tab pos="508000" algn="l"/>
              </a:tabLst>
            </a:pPr>
            <a:r>
              <a:rPr lang="en-US" dirty="0" smtClean="0">
                <a:latin typeface="Arial" panose="020B0604020202020204" pitchFamily="34" charset="0"/>
                <a:cs typeface="Arial" panose="020B0604020202020204" pitchFamily="34" charset="0"/>
              </a:rPr>
              <a:t>	IGT Agency Outreach – Project Support Division</a:t>
            </a:r>
          </a:p>
          <a:p>
            <a:pPr>
              <a:tabLst>
                <a:tab pos="508000" algn="l"/>
              </a:tabLst>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Bureau of the Fiscal Service – Fiscal Accounting</a:t>
            </a:r>
          </a:p>
          <a:p>
            <a:pPr>
              <a:tabLst>
                <a:tab pos="508000" algn="l"/>
              </a:tabLst>
            </a:pPr>
            <a:r>
              <a:rPr lang="en-US" dirty="0" smtClean="0">
                <a:latin typeface="Arial" panose="020B0604020202020204" pitchFamily="34" charset="0"/>
                <a:cs typeface="Arial" panose="020B0604020202020204" pitchFamily="34" charset="0"/>
              </a:rPr>
              <a:t>	202-874-7818</a:t>
            </a:r>
          </a:p>
          <a:p>
            <a:pPr>
              <a:tabLst>
                <a:tab pos="508000" algn="l"/>
              </a:tabLst>
            </a:pPr>
            <a:r>
              <a:rPr lang="en-US"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hlinkClick r:id="rId4"/>
              </a:rPr>
              <a:t>keith.jarboe@fiscal.treasury.gov</a:t>
            </a:r>
            <a:endParaRPr lang="en-US" dirty="0" smtClean="0">
              <a:latin typeface="Arial" panose="020B0604020202020204" pitchFamily="34" charset="0"/>
              <a:cs typeface="Arial" panose="020B0604020202020204" pitchFamily="34" charset="0"/>
            </a:endParaRPr>
          </a:p>
          <a:p>
            <a:pPr>
              <a:tabLst>
                <a:tab pos="508000" algn="l"/>
              </a:tabLst>
            </a:pPr>
            <a:endParaRPr lang="en-US" dirty="0">
              <a:latin typeface="Arial" panose="020B0604020202020204" pitchFamily="34" charset="0"/>
              <a:cs typeface="Arial" panose="020B0604020202020204" pitchFamily="34" charset="0"/>
            </a:endParaRPr>
          </a:p>
          <a:p>
            <a:pPr>
              <a:tabLst>
                <a:tab pos="508000" algn="l"/>
              </a:tabLst>
            </a:pPr>
            <a:r>
              <a:rPr lang="en-US" b="1" u="sng" dirty="0" smtClean="0">
                <a:latin typeface="Arial" panose="020B0604020202020204" pitchFamily="34" charset="0"/>
                <a:cs typeface="Arial" panose="020B0604020202020204" pitchFamily="34" charset="0"/>
              </a:rPr>
              <a:t>For Intragovernmental Transactions Working Group Information</a:t>
            </a:r>
            <a:endParaRPr lang="en-US" b="1" u="sng" dirty="0">
              <a:latin typeface="Arial" pitchFamily="34" charset="0"/>
              <a:cs typeface="Arial" pitchFamily="34" charset="0"/>
            </a:endParaRPr>
          </a:p>
          <a:p>
            <a:pPr lvl="1"/>
            <a:r>
              <a:rPr lang="en-US" dirty="0">
                <a:latin typeface="Arial" pitchFamily="34" charset="0"/>
                <a:cs typeface="Arial" pitchFamily="34" charset="0"/>
              </a:rPr>
              <a:t>IGT@fiscal.treasury.gov</a:t>
            </a:r>
          </a:p>
          <a:p>
            <a:pPr lvl="1"/>
            <a:r>
              <a:rPr lang="en-US" dirty="0">
                <a:latin typeface="Arial" pitchFamily="34" charset="0"/>
                <a:cs typeface="Arial" pitchFamily="34" charset="0"/>
              </a:rPr>
              <a:t>Alex </a:t>
            </a:r>
            <a:r>
              <a:rPr lang="en-US" dirty="0" err="1">
                <a:latin typeface="Arial" pitchFamily="34" charset="0"/>
                <a:cs typeface="Arial" pitchFamily="34" charset="0"/>
              </a:rPr>
              <a:t>Abshire</a:t>
            </a:r>
            <a:r>
              <a:rPr lang="en-US" dirty="0">
                <a:latin typeface="Arial" pitchFamily="34" charset="0"/>
                <a:cs typeface="Arial" pitchFamily="34" charset="0"/>
              </a:rPr>
              <a:t> (alexander.abshire@fiscal.treasury.gov)</a:t>
            </a:r>
          </a:p>
          <a:p>
            <a:pPr lvl="1"/>
            <a:r>
              <a:rPr lang="en-US" dirty="0">
                <a:latin typeface="Arial" pitchFamily="34" charset="0"/>
                <a:cs typeface="Arial" pitchFamily="34" charset="0"/>
              </a:rPr>
              <a:t>Wesley Vincent (wesley.vincent@fiscal.treasury.gov)</a:t>
            </a:r>
          </a:p>
          <a:p>
            <a:pPr lvl="1"/>
            <a:r>
              <a:rPr lang="en-US" dirty="0">
                <a:latin typeface="Arial" pitchFamily="34" charset="0"/>
                <a:cs typeface="Arial" pitchFamily="34" charset="0"/>
                <a:hlinkClick r:id="rId5"/>
              </a:rPr>
              <a:t>https://community.max.gov/x/OYJ1Ng</a:t>
            </a:r>
            <a:endParaRPr lang="en-US" dirty="0">
              <a:latin typeface="Arial" pitchFamily="34" charset="0"/>
              <a:cs typeface="Arial" pitchFamily="34" charset="0"/>
            </a:endParaRPr>
          </a:p>
          <a:p>
            <a:pPr>
              <a:tabLst>
                <a:tab pos="508000" algn="l"/>
              </a:tabLst>
            </a:pP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16256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p:txBody>
          <a:bodyPr>
            <a:normAutofit fontScale="92500" lnSpcReduction="20000"/>
          </a:bodyPr>
          <a:lstStyle/>
          <a:p>
            <a:r>
              <a:rPr lang="en-US" sz="2800" dirty="0" smtClean="0"/>
              <a:t>Final Thoughts</a:t>
            </a:r>
          </a:p>
          <a:p>
            <a:r>
              <a:rPr lang="en-US" sz="2000" dirty="0" smtClean="0">
                <a:solidFill>
                  <a:srgbClr val="036A37"/>
                </a:solidFill>
              </a:rPr>
              <a:t>Remediating the Material Weakness</a:t>
            </a:r>
            <a:endParaRPr lang="en-US" sz="2000" b="1" dirty="0" smtClean="0">
              <a:solidFill>
                <a:srgbClr val="036A37"/>
              </a:solidFill>
            </a:endParaRPr>
          </a:p>
          <a:p>
            <a:endParaRPr lang="en-US" dirty="0"/>
          </a:p>
        </p:txBody>
      </p:sp>
      <p:sp>
        <p:nvSpPr>
          <p:cNvPr id="2" name="Rectangle 1"/>
          <p:cNvSpPr/>
          <p:nvPr/>
        </p:nvSpPr>
        <p:spPr>
          <a:xfrm>
            <a:off x="228600" y="1043732"/>
            <a:ext cx="8610600" cy="769441"/>
          </a:xfrm>
          <a:prstGeom prst="rect">
            <a:avLst/>
          </a:prstGeom>
        </p:spPr>
        <p:txBody>
          <a:bodyPr wrap="square">
            <a:spAutoFit/>
          </a:bodyPr>
          <a:lstStyle/>
          <a:p>
            <a:pPr marL="176213" lvl="0" indent="-176213">
              <a:buClr>
                <a:srgbClr val="9D9F98"/>
              </a:buClr>
              <a:buSzPct val="85000"/>
              <a:buFont typeface="Courier New" panose="02070309020205020404" pitchFamily="49" charset="0"/>
              <a:buChar char="o"/>
              <a:defRPr/>
            </a:pPr>
            <a:r>
              <a:rPr lang="en-US" sz="2200" dirty="0">
                <a:solidFill>
                  <a:srgbClr val="292934"/>
                </a:solidFill>
                <a:latin typeface="Arial"/>
              </a:rPr>
              <a:t>Ultimate goal is to eliminate </a:t>
            </a:r>
            <a:r>
              <a:rPr lang="en-US" sz="2200" dirty="0" err="1" smtClean="0">
                <a:solidFill>
                  <a:srgbClr val="292934"/>
                </a:solidFill>
                <a:latin typeface="Arial"/>
              </a:rPr>
              <a:t>IGT</a:t>
            </a:r>
            <a:r>
              <a:rPr lang="en-US" sz="2200" dirty="0" smtClean="0">
                <a:solidFill>
                  <a:srgbClr val="292934"/>
                </a:solidFill>
                <a:latin typeface="Arial"/>
              </a:rPr>
              <a:t> </a:t>
            </a:r>
            <a:r>
              <a:rPr lang="en-US" sz="2200" dirty="0">
                <a:solidFill>
                  <a:srgbClr val="292934"/>
                </a:solidFill>
                <a:latin typeface="Arial"/>
              </a:rPr>
              <a:t>differences at </a:t>
            </a:r>
            <a:r>
              <a:rPr lang="en-US" sz="2200" dirty="0" smtClean="0">
                <a:solidFill>
                  <a:srgbClr val="292934"/>
                </a:solidFill>
                <a:latin typeface="Arial"/>
              </a:rPr>
              <a:t>the </a:t>
            </a:r>
            <a:r>
              <a:rPr lang="en-US" sz="2200" dirty="0" err="1" smtClean="0">
                <a:solidFill>
                  <a:srgbClr val="292934"/>
                </a:solidFill>
                <a:latin typeface="Arial"/>
              </a:rPr>
              <a:t>governmentwide</a:t>
            </a:r>
            <a:r>
              <a:rPr lang="en-US" sz="2200" dirty="0" smtClean="0">
                <a:solidFill>
                  <a:srgbClr val="292934"/>
                </a:solidFill>
                <a:latin typeface="Arial"/>
              </a:rPr>
              <a:t> level for the Consolidated </a:t>
            </a:r>
            <a:r>
              <a:rPr lang="en-US" sz="2200" dirty="0">
                <a:solidFill>
                  <a:srgbClr val="292934"/>
                </a:solidFill>
                <a:latin typeface="Arial"/>
              </a:rPr>
              <a:t>FR.</a:t>
            </a:r>
          </a:p>
        </p:txBody>
      </p:sp>
      <p:sp>
        <p:nvSpPr>
          <p:cNvPr id="4" name="Rectangle 3"/>
          <p:cNvSpPr/>
          <p:nvPr/>
        </p:nvSpPr>
        <p:spPr>
          <a:xfrm>
            <a:off x="0" y="1980218"/>
            <a:ext cx="9144000" cy="3048982"/>
          </a:xfrm>
          <a:prstGeom prst="rect">
            <a:avLst/>
          </a:prstGeom>
          <a:solidFill>
            <a:srgbClr val="9C9EA2"/>
          </a:solidFill>
          <a:ln>
            <a:solidFill>
              <a:srgbClr val="8A8D9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2400" kern="0" dirty="0">
                <a:solidFill>
                  <a:schemeClr val="tx1"/>
                </a:solidFill>
                <a:effectLst>
                  <a:outerShdw blurRad="38100" dist="38100" dir="2700000" algn="tl">
                    <a:srgbClr val="000000">
                      <a:alpha val="43137"/>
                    </a:srgbClr>
                  </a:outerShdw>
                </a:effectLst>
                <a:latin typeface="Arial"/>
              </a:rPr>
              <a:t>“Resolving the intragovernmental transactions problem remains a difficult challenge and will require a </a:t>
            </a:r>
            <a:r>
              <a:rPr lang="en-US" sz="2400" b="1" kern="0" dirty="0">
                <a:solidFill>
                  <a:schemeClr val="tx1"/>
                </a:solidFill>
                <a:effectLst>
                  <a:outerShdw blurRad="38100" dist="38100" dir="2700000" algn="tl">
                    <a:srgbClr val="000000">
                      <a:alpha val="43137"/>
                    </a:srgbClr>
                  </a:outerShdw>
                </a:effectLst>
                <a:latin typeface="Arial"/>
              </a:rPr>
              <a:t>strong and sustained commitment by federal entities </a:t>
            </a:r>
            <a:r>
              <a:rPr lang="en-US" sz="2400" kern="0" dirty="0">
                <a:solidFill>
                  <a:schemeClr val="tx1"/>
                </a:solidFill>
                <a:effectLst>
                  <a:outerShdw blurRad="38100" dist="38100" dir="2700000" algn="tl">
                    <a:srgbClr val="000000">
                      <a:alpha val="43137"/>
                    </a:srgbClr>
                  </a:outerShdw>
                </a:effectLst>
                <a:latin typeface="Arial"/>
              </a:rPr>
              <a:t>to timely resolve differences with their trading </a:t>
            </a:r>
            <a:r>
              <a:rPr lang="en-US" sz="2400" kern="0" dirty="0" smtClean="0">
                <a:solidFill>
                  <a:schemeClr val="tx1"/>
                </a:solidFill>
                <a:effectLst>
                  <a:outerShdw blurRad="38100" dist="38100" dir="2700000" algn="tl">
                    <a:srgbClr val="000000">
                      <a:alpha val="43137"/>
                    </a:srgbClr>
                  </a:outerShdw>
                </a:effectLst>
                <a:latin typeface="Arial"/>
              </a:rPr>
              <a:t>partners”</a:t>
            </a:r>
          </a:p>
          <a:p>
            <a:pPr algn="ctr">
              <a:defRPr/>
            </a:pPr>
            <a:endParaRPr lang="en-US" sz="2000" kern="0" dirty="0" smtClean="0">
              <a:solidFill>
                <a:schemeClr val="tx1"/>
              </a:solidFill>
              <a:effectLst>
                <a:outerShdw blurRad="38100" dist="38100" dir="2700000" algn="tl">
                  <a:srgbClr val="000000">
                    <a:alpha val="43137"/>
                  </a:srgbClr>
                </a:outerShdw>
              </a:effectLst>
              <a:latin typeface="Arial"/>
            </a:endParaRPr>
          </a:p>
          <a:p>
            <a:pPr algn="ctr">
              <a:defRPr/>
            </a:pPr>
            <a:endParaRPr lang="en-US" sz="2000" kern="0" dirty="0">
              <a:solidFill>
                <a:schemeClr val="tx1"/>
              </a:solidFill>
              <a:effectLst>
                <a:outerShdw blurRad="38100" dist="38100" dir="2700000" algn="tl">
                  <a:srgbClr val="000000">
                    <a:alpha val="43137"/>
                  </a:srgbClr>
                </a:outerShdw>
              </a:effectLst>
              <a:latin typeface="Arial"/>
            </a:endParaRPr>
          </a:p>
          <a:p>
            <a:pPr algn="r">
              <a:defRPr/>
            </a:pPr>
            <a:endParaRPr lang="en-US" sz="1200" kern="0" dirty="0" smtClean="0">
              <a:solidFill>
                <a:schemeClr val="tx1"/>
              </a:solidFill>
              <a:latin typeface="Arial"/>
            </a:endParaRPr>
          </a:p>
          <a:p>
            <a:pPr algn="r">
              <a:defRPr/>
            </a:pPr>
            <a:r>
              <a:rPr lang="en-US" sz="1200" kern="0" dirty="0" smtClean="0">
                <a:solidFill>
                  <a:schemeClr val="tx1"/>
                </a:solidFill>
                <a:latin typeface="Arial"/>
              </a:rPr>
              <a:t>- FY 2015 U.S. GOVERNMENT ACCOUNTABILITY OFFICE INDEPENDENT AUDITOR’S REPORT</a:t>
            </a:r>
            <a:endParaRPr lang="en-US" sz="1200" kern="0" dirty="0">
              <a:solidFill>
                <a:schemeClr val="tx1"/>
              </a:solidFill>
              <a:latin typeface="Arial"/>
            </a:endParaRPr>
          </a:p>
        </p:txBody>
      </p:sp>
    </p:spTree>
    <p:extLst>
      <p:ext uri="{BB962C8B-B14F-4D97-AF65-F5344CB8AC3E}">
        <p14:creationId xmlns:p14="http://schemas.microsoft.com/office/powerpoint/2010/main" val="41927512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sz="quarter" idx="11"/>
          </p:nvPr>
        </p:nvSpPr>
        <p:spPr>
          <a:xfrm>
            <a:off x="228600" y="152400"/>
            <a:ext cx="8686800" cy="685800"/>
          </a:xfrm>
        </p:spPr>
        <p:txBody>
          <a:bodyPr/>
          <a:lstStyle/>
          <a:p>
            <a:r>
              <a:rPr lang="en-US" dirty="0" smtClean="0"/>
              <a:t>Questions</a:t>
            </a:r>
            <a:endParaRPr lang="en-US" dirty="0"/>
          </a:p>
        </p:txBody>
      </p:sp>
      <p:pic>
        <p:nvPicPr>
          <p:cNvPr id="5" name="Picture 3" descr="C:\Users\h1jlw02\AppData\Local\Microsoft\Windows\Temporary Internet Files\Content.IE5\0BM76GLX\Questionmark[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1524000"/>
            <a:ext cx="3048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4572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pPr marL="457200" lvl="1" indent="-182880">
              <a:buClr>
                <a:schemeClr val="accent1"/>
              </a:buClr>
              <a:buSzPct val="85000"/>
              <a:buFont typeface="Arial" pitchFamily="34" charset="0"/>
              <a:buChar char="ₒ"/>
            </a:pPr>
            <a:r>
              <a:rPr lang="en-US" dirty="0" smtClean="0"/>
              <a:t>IGT </a:t>
            </a:r>
            <a:r>
              <a:rPr lang="en-US" dirty="0"/>
              <a:t>Material </a:t>
            </a:r>
            <a:r>
              <a:rPr lang="en-US" dirty="0" smtClean="0"/>
              <a:t>Weakness</a:t>
            </a:r>
          </a:p>
          <a:p>
            <a:pPr marL="457200" lvl="1" indent="-182880">
              <a:buClr>
                <a:schemeClr val="accent1"/>
              </a:buClr>
              <a:buSzPct val="85000"/>
              <a:buFont typeface="Arial" pitchFamily="34" charset="0"/>
              <a:buChar char="ₒ"/>
            </a:pPr>
            <a:r>
              <a:rPr lang="en-US" dirty="0" smtClean="0"/>
              <a:t>IGT by the Numbers</a:t>
            </a:r>
          </a:p>
          <a:p>
            <a:pPr marL="457200" lvl="1" indent="-182880">
              <a:buClr>
                <a:schemeClr val="accent1"/>
              </a:buClr>
              <a:buSzPct val="85000"/>
              <a:buFont typeface="Arial" pitchFamily="34" charset="0"/>
              <a:buChar char="ₒ"/>
            </a:pPr>
            <a:r>
              <a:rPr lang="en-US" dirty="0" smtClean="0"/>
              <a:t>G-Invoicing Update</a:t>
            </a:r>
          </a:p>
          <a:p>
            <a:pPr marL="457200" lvl="1" indent="-182880">
              <a:buClr>
                <a:schemeClr val="accent1"/>
              </a:buClr>
              <a:buSzPct val="85000"/>
              <a:buFont typeface="Arial" pitchFamily="34" charset="0"/>
              <a:buChar char="ₒ"/>
            </a:pPr>
            <a:r>
              <a:rPr lang="en-US" dirty="0" smtClean="0"/>
              <a:t>Final Thoughts</a:t>
            </a:r>
          </a:p>
          <a:p>
            <a:pPr marL="457200" lvl="1" indent="-182880">
              <a:buClr>
                <a:schemeClr val="accent1"/>
              </a:buClr>
              <a:buSzPct val="85000"/>
              <a:buFont typeface="Arial" pitchFamily="34" charset="0"/>
              <a:buChar char="ₒ"/>
            </a:pPr>
            <a:r>
              <a:rPr lang="en-US" dirty="0" smtClean="0"/>
              <a:t>Questions</a:t>
            </a:r>
            <a:endParaRPr lang="en-US" dirty="0"/>
          </a:p>
        </p:txBody>
      </p:sp>
      <p:sp>
        <p:nvSpPr>
          <p:cNvPr id="3" name="Content Placeholder 2"/>
          <p:cNvSpPr>
            <a:spLocks noGrp="1"/>
          </p:cNvSpPr>
          <p:nvPr>
            <p:ph sz="quarter" idx="11"/>
          </p:nvPr>
        </p:nvSpPr>
        <p:spPr/>
        <p:txBody>
          <a:bodyPr/>
          <a:lstStyle/>
          <a:p>
            <a:r>
              <a:rPr lang="en-US" dirty="0" smtClean="0"/>
              <a:t>Agenda</a:t>
            </a:r>
            <a:endParaRPr lang="en-US" dirty="0"/>
          </a:p>
        </p:txBody>
      </p:sp>
    </p:spTree>
    <p:extLst>
      <p:ext uri="{BB962C8B-B14F-4D97-AF65-F5344CB8AC3E}">
        <p14:creationId xmlns:p14="http://schemas.microsoft.com/office/powerpoint/2010/main" val="1953808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43101" y="4210777"/>
            <a:ext cx="1061991" cy="836008"/>
          </a:xfrm>
          <a:prstGeom prst="rect">
            <a:avLst/>
          </a:prstGeom>
        </p:spPr>
      </p:pic>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921" y="3769786"/>
            <a:ext cx="2156369" cy="1889764"/>
          </a:xfrm>
          <a:prstGeom prst="rect">
            <a:avLst/>
          </a:prstGeom>
        </p:spPr>
      </p:pic>
      <p:pic>
        <p:nvPicPr>
          <p:cNvPr id="19" name="Picture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25384" y="3769786"/>
            <a:ext cx="2156369" cy="1889764"/>
          </a:xfrm>
          <a:prstGeom prst="rect">
            <a:avLst/>
          </a:prstGeom>
        </p:spPr>
      </p:pic>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64848" y="3769786"/>
            <a:ext cx="2156369" cy="1889764"/>
          </a:xfrm>
          <a:prstGeom prst="rect">
            <a:avLst/>
          </a:prstGeom>
        </p:spPr>
      </p:pic>
      <p:sp>
        <p:nvSpPr>
          <p:cNvPr id="3" name="Content Placeholder 2"/>
          <p:cNvSpPr>
            <a:spLocks noGrp="1"/>
          </p:cNvSpPr>
          <p:nvPr>
            <p:ph sz="quarter" idx="11"/>
          </p:nvPr>
        </p:nvSpPr>
        <p:spPr/>
        <p:txBody>
          <a:bodyPr>
            <a:normAutofit fontScale="92500" lnSpcReduction="20000"/>
          </a:bodyPr>
          <a:lstStyle/>
          <a:p>
            <a:r>
              <a:rPr lang="en-US" sz="2800" dirty="0" smtClean="0"/>
              <a:t>IGT Material Weakness</a:t>
            </a:r>
          </a:p>
          <a:p>
            <a:r>
              <a:rPr lang="en-US" sz="2000" dirty="0" smtClean="0">
                <a:solidFill>
                  <a:srgbClr val="036A37"/>
                </a:solidFill>
              </a:rPr>
              <a:t>History of Material Weakness for the U.S. Government</a:t>
            </a:r>
          </a:p>
          <a:p>
            <a:endParaRPr lang="en-US" dirty="0"/>
          </a:p>
        </p:txBody>
      </p:sp>
      <p:sp>
        <p:nvSpPr>
          <p:cNvPr id="11" name="Content Placeholder 2"/>
          <p:cNvSpPr txBox="1">
            <a:spLocks/>
          </p:cNvSpPr>
          <p:nvPr/>
        </p:nvSpPr>
        <p:spPr>
          <a:xfrm>
            <a:off x="228600" y="1035886"/>
            <a:ext cx="8544799" cy="4878344"/>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R="0" lvl="0" algn="l" defTabSz="914400" rtl="0" eaLnBrk="1" fontAlgn="auto" latinLnBrk="0" hangingPunct="1">
              <a:lnSpc>
                <a:spcPct val="100000"/>
              </a:lnSpc>
              <a:spcBef>
                <a:spcPct val="20000"/>
              </a:spcBef>
              <a:spcAft>
                <a:spcPts val="0"/>
              </a:spcAft>
              <a:buClr>
                <a:srgbClr val="9D9F98"/>
              </a:buClr>
              <a:buSzPct val="85000"/>
              <a:buFont typeface="Courier New" panose="02070309020205020404" pitchFamily="49" charset="0"/>
              <a:buChar char="o"/>
              <a:tabLst/>
              <a:defRPr/>
            </a:pPr>
            <a:r>
              <a:rPr kumimoji="0" lang="en-US" sz="1800" b="0" i="0" u="none" strike="noStrike" kern="1200" cap="none" spc="0" normalizeH="0" baseline="0" noProof="0" dirty="0" smtClean="0">
                <a:ln>
                  <a:noFill/>
                </a:ln>
                <a:solidFill>
                  <a:srgbClr val="292934"/>
                </a:solidFill>
                <a:effectLst/>
                <a:uLnTx/>
                <a:uFillTx/>
                <a:latin typeface="Arial"/>
                <a:ea typeface="+mn-ea"/>
                <a:cs typeface="+mn-cs"/>
              </a:rPr>
              <a:t>As it has for each of the past </a:t>
            </a:r>
            <a:r>
              <a:rPr kumimoji="0" lang="en-US" sz="1800" b="1" i="0" u="none" strike="noStrike" kern="1200" cap="none" spc="0" normalizeH="0" baseline="0" noProof="0" dirty="0" smtClean="0">
                <a:ln>
                  <a:noFill/>
                </a:ln>
                <a:solidFill>
                  <a:srgbClr val="292934"/>
                </a:solidFill>
                <a:effectLst/>
                <a:uLnTx/>
                <a:uFillTx/>
                <a:latin typeface="Arial"/>
                <a:ea typeface="+mn-ea"/>
                <a:cs typeface="+mn-cs"/>
              </a:rPr>
              <a:t>19 fiscal years</a:t>
            </a:r>
            <a:r>
              <a:rPr kumimoji="0" lang="en-US" sz="1800" b="0" i="0" u="none" strike="noStrike" kern="1200" cap="none" spc="0" normalizeH="0" baseline="0" noProof="0" dirty="0" smtClean="0">
                <a:ln>
                  <a:noFill/>
                </a:ln>
                <a:solidFill>
                  <a:srgbClr val="292934"/>
                </a:solidFill>
                <a:effectLst/>
                <a:uLnTx/>
                <a:uFillTx/>
                <a:latin typeface="Arial"/>
                <a:ea typeface="+mn-ea"/>
                <a:cs typeface="+mn-cs"/>
              </a:rPr>
              <a:t>, the U.S. Government Accountability Office (GAO) issued a disclaimer of opinion on the FY 2015 Financial Report of the U.S. Government. In its report, GAO cited the government's difficulty to "</a:t>
            </a:r>
            <a:r>
              <a:rPr kumimoji="0" lang="en-US" sz="1800" b="1" i="1" u="none" strike="noStrike" kern="1200" cap="none" spc="0" normalizeH="0" baseline="0" noProof="0" dirty="0" smtClean="0">
                <a:ln>
                  <a:noFill/>
                </a:ln>
                <a:solidFill>
                  <a:srgbClr val="292934"/>
                </a:solidFill>
                <a:effectLst/>
                <a:uLnTx/>
                <a:uFillTx/>
                <a:latin typeface="Arial"/>
                <a:ea typeface="+mn-ea"/>
                <a:cs typeface="+mn-cs"/>
              </a:rPr>
              <a:t>adequately account for and reconcile intra-governmental activity and balances between federal entities</a:t>
            </a:r>
            <a:r>
              <a:rPr kumimoji="0" lang="en-US" sz="1800" b="0" i="0" u="none" strike="noStrike" kern="1200" cap="none" spc="0" normalizeH="0" baseline="0" noProof="0" dirty="0" smtClean="0">
                <a:ln>
                  <a:noFill/>
                </a:ln>
                <a:solidFill>
                  <a:srgbClr val="292934"/>
                </a:solidFill>
                <a:effectLst/>
                <a:uLnTx/>
                <a:uFillTx/>
                <a:latin typeface="Arial"/>
                <a:ea typeface="+mn-ea"/>
                <a:cs typeface="+mn-cs"/>
              </a:rPr>
              <a:t>"</a:t>
            </a:r>
            <a:r>
              <a:rPr kumimoji="0" lang="en-US" sz="1800" b="1" i="0" u="none" strike="noStrike" kern="1200" cap="none" spc="0" normalizeH="0" baseline="0" noProof="0" dirty="0" smtClean="0">
                <a:ln>
                  <a:noFill/>
                </a:ln>
                <a:solidFill>
                  <a:srgbClr val="292934"/>
                </a:solidFill>
                <a:effectLst/>
                <a:uLnTx/>
                <a:uFillTx/>
                <a:latin typeface="Arial"/>
                <a:ea typeface="+mn-ea"/>
                <a:cs typeface="+mn-cs"/>
              </a:rPr>
              <a:t> </a:t>
            </a:r>
            <a:r>
              <a:rPr kumimoji="0" lang="en-US" sz="1800" b="0" i="0" u="none" strike="noStrike" kern="1200" cap="none" spc="0" normalizeH="0" baseline="0" noProof="0" dirty="0" smtClean="0">
                <a:ln>
                  <a:noFill/>
                </a:ln>
                <a:solidFill>
                  <a:srgbClr val="292934"/>
                </a:solidFill>
                <a:effectLst/>
                <a:uLnTx/>
                <a:uFillTx/>
                <a:latin typeface="Arial"/>
                <a:ea typeface="+mn-ea"/>
                <a:cs typeface="+mn-cs"/>
              </a:rPr>
              <a:t>as a material weakness and a major impediment to expressing an opinion.</a:t>
            </a:r>
          </a:p>
          <a:p>
            <a:pPr marL="182880" marR="0" lvl="0" indent="-182880" algn="l" defTabSz="914400" rtl="0" eaLnBrk="1" fontAlgn="auto" latinLnBrk="0" hangingPunct="1">
              <a:lnSpc>
                <a:spcPct val="100000"/>
              </a:lnSpc>
              <a:spcBef>
                <a:spcPct val="20000"/>
              </a:spcBef>
              <a:spcAft>
                <a:spcPts val="0"/>
              </a:spcAft>
              <a:buClr>
                <a:srgbClr val="9D9F98"/>
              </a:buClr>
              <a:buSzPct val="85000"/>
              <a:buFont typeface="Arial" pitchFamily="34" charset="0"/>
              <a:buChar char="•"/>
              <a:tabLst/>
              <a:defRPr/>
            </a:pPr>
            <a:endParaRPr kumimoji="0" lang="en-US" sz="1600" b="0" i="0" u="none" strike="noStrike" kern="1200" cap="none" spc="0" normalizeH="0" baseline="0" noProof="0" dirty="0" smtClean="0">
              <a:ln>
                <a:noFill/>
              </a:ln>
              <a:solidFill>
                <a:srgbClr val="292934"/>
              </a:solidFill>
              <a:effectLst/>
              <a:uLnTx/>
              <a:uFillTx/>
              <a:latin typeface="Arial"/>
              <a:ea typeface="+mn-ea"/>
              <a:cs typeface="+mn-cs"/>
            </a:endParaRPr>
          </a:p>
          <a:p>
            <a:pPr marL="182880" marR="0" lvl="0" indent="-182880" algn="l" defTabSz="914400" rtl="0" eaLnBrk="1" fontAlgn="auto" latinLnBrk="0" hangingPunct="1">
              <a:lnSpc>
                <a:spcPct val="100000"/>
              </a:lnSpc>
              <a:spcBef>
                <a:spcPct val="20000"/>
              </a:spcBef>
              <a:spcAft>
                <a:spcPts val="0"/>
              </a:spcAft>
              <a:buClr>
                <a:srgbClr val="9D9F98"/>
              </a:buClr>
              <a:buSzPct val="85000"/>
              <a:buFont typeface="Arial" pitchFamily="34" charset="0"/>
              <a:buChar char="•"/>
              <a:tabLst/>
              <a:defRPr/>
            </a:pPr>
            <a:endParaRPr kumimoji="0" lang="en-US" sz="1600" b="0" i="0" u="none" strike="noStrike" kern="1200" cap="none" spc="0" normalizeH="0" baseline="0" noProof="0" dirty="0" smtClean="0">
              <a:ln>
                <a:noFill/>
              </a:ln>
              <a:solidFill>
                <a:srgbClr val="292934"/>
              </a:solidFill>
              <a:effectLst/>
              <a:uLnTx/>
              <a:uFillTx/>
              <a:latin typeface="Arial"/>
              <a:ea typeface="+mn-ea"/>
              <a:cs typeface="+mn-cs"/>
            </a:endParaRPr>
          </a:p>
          <a:p>
            <a:pPr marL="182880" marR="0" lvl="0" indent="-182880" algn="l" defTabSz="914400" rtl="0" eaLnBrk="1" fontAlgn="auto" latinLnBrk="0" hangingPunct="1">
              <a:lnSpc>
                <a:spcPct val="100000"/>
              </a:lnSpc>
              <a:spcBef>
                <a:spcPct val="20000"/>
              </a:spcBef>
              <a:spcAft>
                <a:spcPts val="0"/>
              </a:spcAft>
              <a:buClr>
                <a:srgbClr val="9D9F98"/>
              </a:buClr>
              <a:buSzPct val="85000"/>
              <a:buFont typeface="Arial" pitchFamily="34" charset="0"/>
              <a:buChar char="•"/>
              <a:tabLst/>
              <a:defRPr/>
            </a:pPr>
            <a:endParaRPr kumimoji="0" lang="en-US" sz="1600" b="0" i="0" u="none" strike="noStrike" kern="1200" cap="none" spc="0" normalizeH="0" baseline="0" noProof="0" dirty="0">
              <a:ln>
                <a:noFill/>
              </a:ln>
              <a:solidFill>
                <a:srgbClr val="292934"/>
              </a:solidFill>
              <a:effectLst/>
              <a:uLnTx/>
              <a:uFillTx/>
              <a:latin typeface="Arial"/>
              <a:ea typeface="+mn-ea"/>
              <a:cs typeface="+mn-cs"/>
            </a:endParaRPr>
          </a:p>
        </p:txBody>
      </p:sp>
      <p:sp>
        <p:nvSpPr>
          <p:cNvPr id="14" name="Oval 13"/>
          <p:cNvSpPr/>
          <p:nvPr/>
        </p:nvSpPr>
        <p:spPr bwMode="auto">
          <a:xfrm>
            <a:off x="244182" y="3712657"/>
            <a:ext cx="1849950" cy="690960"/>
          </a:xfrm>
          <a:prstGeom prst="ellipse">
            <a:avLst/>
          </a:prstGeom>
          <a:noFill/>
          <a:ln w="19050" cap="sq" cmpd="sng" algn="ctr">
            <a:noFill/>
            <a:prstDash val="solid"/>
            <a:round/>
            <a:headEnd type="none" w="sm" len="sm"/>
            <a:tailEnd type="none" w="sm" len="sm"/>
          </a:ln>
          <a:effectLst/>
          <a:ex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chemeClr val="bg1"/>
                </a:solidFill>
                <a:effectLst/>
                <a:uLnTx/>
                <a:uFillTx/>
                <a:latin typeface="Albertus Extra Bold" pitchFamily="34" charset="0"/>
              </a:rPr>
              <a:t>DoD</a:t>
            </a:r>
          </a:p>
        </p:txBody>
      </p:sp>
      <p:sp>
        <p:nvSpPr>
          <p:cNvPr id="15" name="Oval 14"/>
          <p:cNvSpPr/>
          <p:nvPr/>
        </p:nvSpPr>
        <p:spPr bwMode="auto">
          <a:xfrm>
            <a:off x="2270593" y="3703869"/>
            <a:ext cx="1849950" cy="669783"/>
          </a:xfrm>
          <a:prstGeom prst="ellipse">
            <a:avLst/>
          </a:prstGeom>
          <a:noFill/>
          <a:ln w="19050" cap="sq" cmpd="sng" algn="ctr">
            <a:noFill/>
            <a:prstDash val="solid"/>
            <a:round/>
            <a:headEnd type="none" w="sm" len="sm"/>
            <a:tailEnd type="none" w="sm" len="sm"/>
          </a:ln>
          <a:effectLst/>
          <a:ex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chemeClr val="bg1"/>
                </a:solidFill>
                <a:effectLst/>
                <a:uLnTx/>
                <a:uFillTx/>
                <a:latin typeface="Albertus Extra Bold" pitchFamily="34" charset="0"/>
              </a:rPr>
              <a:t>Compilation</a:t>
            </a:r>
          </a:p>
        </p:txBody>
      </p:sp>
      <p:sp>
        <p:nvSpPr>
          <p:cNvPr id="17" name="Oval 16"/>
          <p:cNvSpPr/>
          <p:nvPr/>
        </p:nvSpPr>
        <p:spPr bwMode="auto">
          <a:xfrm>
            <a:off x="4334263" y="3846540"/>
            <a:ext cx="1849950" cy="408937"/>
          </a:xfrm>
          <a:prstGeom prst="ellipse">
            <a:avLst/>
          </a:prstGeom>
          <a:noFill/>
          <a:ln w="19050" cap="sq" cmpd="sng" algn="ctr">
            <a:noFill/>
            <a:prstDash val="solid"/>
            <a:round/>
            <a:headEnd type="none" w="sm" len="sm"/>
            <a:tailEnd type="none" w="sm" len="sm"/>
          </a:ln>
          <a:effectLst/>
          <a:ex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chemeClr val="bg1"/>
                </a:solidFill>
                <a:effectLst/>
                <a:uLnTx/>
                <a:uFillTx/>
                <a:latin typeface="Albertus Extra Bold" pitchFamily="34" charset="0"/>
              </a:rPr>
              <a:t>IGT</a:t>
            </a:r>
          </a:p>
        </p:txBody>
      </p:sp>
      <p:sp>
        <p:nvSpPr>
          <p:cNvPr id="18" name="Content Placeholder 2"/>
          <p:cNvSpPr txBox="1">
            <a:spLocks/>
          </p:cNvSpPr>
          <p:nvPr/>
        </p:nvSpPr>
        <p:spPr>
          <a:xfrm>
            <a:off x="363494" y="2913464"/>
            <a:ext cx="5459792" cy="685800"/>
          </a:xfrm>
          <a:prstGeom prst="rect">
            <a:avLst/>
          </a:prstGeom>
        </p:spPr>
        <p:txBody>
          <a:bodyPr vert="horz" lIns="91440" tIns="45720" rIns="91440" bIns="45720" rtlCol="0" anchor="ctr">
            <a:normAutofit/>
          </a:bodyPr>
          <a:lstStyle>
            <a:defPPr>
              <a:defRPr lang="en-US"/>
            </a:defPPr>
            <a:lvl1pPr marL="0" algn="ctr" defTabSz="457200" rtl="0" eaLnBrk="1" latinLnBrk="0" hangingPunct="1">
              <a:defRPr sz="12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u="sng" dirty="0" smtClean="0">
                <a:solidFill>
                  <a:srgbClr val="292934"/>
                </a:solidFill>
                <a:effectLst>
                  <a:outerShdw blurRad="38100" dist="38100" dir="2700000" algn="tl">
                    <a:srgbClr val="000000">
                      <a:alpha val="43137"/>
                    </a:srgbClr>
                  </a:outerShdw>
                </a:effectLst>
                <a:latin typeface="Arial"/>
              </a:rPr>
              <a:t>Three Primary Impediments</a:t>
            </a:r>
            <a:endParaRPr lang="en-US" sz="2800" b="1" u="sng" dirty="0">
              <a:solidFill>
                <a:srgbClr val="292934"/>
              </a:solidFill>
              <a:effectLst>
                <a:outerShdw blurRad="38100" dist="38100" dir="2700000" algn="tl">
                  <a:srgbClr val="000000">
                    <a:alpha val="43137"/>
                  </a:srgbClr>
                </a:outerShdw>
              </a:effectLst>
              <a:latin typeface="Arial"/>
            </a:endParaRPr>
          </a:p>
        </p:txBody>
      </p:sp>
      <p:grpSp>
        <p:nvGrpSpPr>
          <p:cNvPr id="16" name="Group 15"/>
          <p:cNvGrpSpPr/>
          <p:nvPr/>
        </p:nvGrpSpPr>
        <p:grpSpPr>
          <a:xfrm>
            <a:off x="6567169" y="3276600"/>
            <a:ext cx="3095823" cy="2494666"/>
            <a:chOff x="6164794" y="2055738"/>
            <a:chExt cx="3095823" cy="2494666"/>
          </a:xfrm>
        </p:grpSpPr>
        <p:pic>
          <p:nvPicPr>
            <p:cNvPr id="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52669" y="2055738"/>
              <a:ext cx="1940296" cy="249466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3" name="TextBox 22"/>
            <p:cNvSpPr txBox="1"/>
            <p:nvPr/>
          </p:nvSpPr>
          <p:spPr>
            <a:xfrm rot="2568956">
              <a:off x="6164794" y="2903479"/>
              <a:ext cx="3095823" cy="646331"/>
            </a:xfrm>
            <a:prstGeom prst="rect">
              <a:avLst/>
            </a:prstGeom>
            <a:noFill/>
          </p:spPr>
          <p:txBody>
            <a:bodyPr wrap="square" rtlCol="0">
              <a:spAutoFit/>
            </a:bodyPr>
            <a:lstStyle/>
            <a:p>
              <a:pPr algn="ctr"/>
              <a:r>
                <a:rPr lang="en-US" sz="3600" b="1" dirty="0" smtClean="0">
                  <a:solidFill>
                    <a:srgbClr val="FF0000"/>
                  </a:solidFill>
                </a:rPr>
                <a:t>Disclaimer</a:t>
              </a:r>
              <a:endParaRPr lang="en-US" sz="3200" b="1" dirty="0">
                <a:solidFill>
                  <a:srgbClr val="FF0000"/>
                </a:solidFill>
              </a:endParaRPr>
            </a:p>
          </p:txBody>
        </p:sp>
      </p:grpSp>
    </p:spTree>
    <p:extLst>
      <p:ext uri="{BB962C8B-B14F-4D97-AF65-F5344CB8AC3E}">
        <p14:creationId xmlns:p14="http://schemas.microsoft.com/office/powerpoint/2010/main" val="39972346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p:txBody>
          <a:bodyPr>
            <a:normAutofit fontScale="55000" lnSpcReduction="20000"/>
          </a:bodyPr>
          <a:lstStyle/>
          <a:p>
            <a:r>
              <a:rPr lang="en-US" sz="4400" dirty="0"/>
              <a:t>IGT Material Weakness</a:t>
            </a:r>
          </a:p>
          <a:p>
            <a:r>
              <a:rPr lang="en-US" dirty="0" smtClean="0">
                <a:solidFill>
                  <a:srgbClr val="036A37"/>
                </a:solidFill>
              </a:rPr>
              <a:t>The Issue</a:t>
            </a:r>
            <a:endParaRPr lang="en-US" dirty="0">
              <a:solidFill>
                <a:srgbClr val="036A37"/>
              </a:solidFill>
            </a:endParaRPr>
          </a:p>
          <a:p>
            <a:endParaRPr lang="en-US" dirty="0"/>
          </a:p>
        </p:txBody>
      </p:sp>
      <p:sp>
        <p:nvSpPr>
          <p:cNvPr id="7" name="Vertical Scroll 6"/>
          <p:cNvSpPr/>
          <p:nvPr/>
        </p:nvSpPr>
        <p:spPr>
          <a:xfrm>
            <a:off x="1066800" y="1447800"/>
            <a:ext cx="6781800" cy="4191000"/>
          </a:xfrm>
          <a:prstGeom prst="verticalScroll">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dirty="0" smtClean="0"/>
              <a:t/>
            </a:r>
            <a:br>
              <a:rPr lang="en-US" sz="2400" dirty="0" smtClean="0"/>
            </a:br>
            <a:r>
              <a:rPr lang="en-US" sz="2400" dirty="0" smtClean="0"/>
              <a:t>“If </a:t>
            </a:r>
            <a:r>
              <a:rPr lang="en-US" sz="2400" dirty="0"/>
              <a:t>two federal entities engaged in an intragovernmental transaction do not both record the same intragovernmental transaction in the same year and for the same amount, the intragovernmental transactions will not be in agreement, resulting in errors in the consolidated financial statements</a:t>
            </a:r>
            <a:r>
              <a:rPr lang="en-US" sz="2400" dirty="0" smtClean="0"/>
              <a:t>.”</a:t>
            </a:r>
          </a:p>
          <a:p>
            <a:pPr algn="ctr"/>
            <a:endParaRPr lang="en-US" sz="1400" dirty="0" smtClean="0"/>
          </a:p>
          <a:p>
            <a:pPr algn="r"/>
            <a:r>
              <a:rPr lang="en-US" sz="1100" dirty="0" smtClean="0"/>
              <a:t> -  FY 2015 U.S</a:t>
            </a:r>
            <a:r>
              <a:rPr lang="en-US" sz="1100" dirty="0"/>
              <a:t>. GOVERNMENT ACCOUNTABILITY OFFICE INDEPENDENT AUDITOR’S REPORT</a:t>
            </a:r>
          </a:p>
        </p:txBody>
      </p:sp>
      <p:sp>
        <p:nvSpPr>
          <p:cNvPr id="6" name="Content Placeholder 2"/>
          <p:cNvSpPr txBox="1">
            <a:spLocks/>
          </p:cNvSpPr>
          <p:nvPr/>
        </p:nvSpPr>
        <p:spPr>
          <a:xfrm>
            <a:off x="1981200" y="1295400"/>
            <a:ext cx="5459792" cy="685800"/>
          </a:xfrm>
          <a:prstGeom prst="rect">
            <a:avLst/>
          </a:prstGeom>
        </p:spPr>
        <p:txBody>
          <a:bodyPr vert="horz" lIns="91440" tIns="45720" rIns="91440" bIns="45720" rtlCol="0" anchor="ctr">
            <a:normAutofit fontScale="92500"/>
          </a:bodyPr>
          <a:lstStyle>
            <a:defPPr>
              <a:defRPr lang="en-US"/>
            </a:defPPr>
            <a:lvl1pPr marL="0" algn="ctr" defTabSz="457200" rtl="0" eaLnBrk="1" latinLnBrk="0" hangingPunct="1">
              <a:defRPr sz="12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u="sng" dirty="0" smtClean="0">
                <a:solidFill>
                  <a:srgbClr val="292934"/>
                </a:solidFill>
                <a:effectLst>
                  <a:outerShdw blurRad="38100" dist="38100" dir="2700000" algn="tl">
                    <a:srgbClr val="000000">
                      <a:alpha val="43137"/>
                    </a:srgbClr>
                  </a:outerShdw>
                </a:effectLst>
                <a:latin typeface="Arial"/>
              </a:rPr>
              <a:t>The Simplicity of the IGT Issue:</a:t>
            </a:r>
            <a:endParaRPr lang="en-US" sz="2800" b="1" u="sng" dirty="0">
              <a:solidFill>
                <a:srgbClr val="292934"/>
              </a:solidFill>
              <a:effectLst>
                <a:outerShdw blurRad="38100" dist="38100" dir="2700000" algn="tl">
                  <a:srgbClr val="000000">
                    <a:alpha val="43137"/>
                  </a:srgbClr>
                </a:outerShdw>
              </a:effectLst>
              <a:latin typeface="Arial"/>
            </a:endParaRPr>
          </a:p>
        </p:txBody>
      </p:sp>
    </p:spTree>
    <p:extLst>
      <p:ext uri="{BB962C8B-B14F-4D97-AF65-F5344CB8AC3E}">
        <p14:creationId xmlns:p14="http://schemas.microsoft.com/office/powerpoint/2010/main" val="3761435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p:txBody>
          <a:bodyPr>
            <a:normAutofit fontScale="92500" lnSpcReduction="20000"/>
          </a:bodyPr>
          <a:lstStyle/>
          <a:p>
            <a:r>
              <a:rPr lang="en-US" sz="2800" dirty="0" smtClean="0"/>
              <a:t>Buy/Sell by the Numbers</a:t>
            </a:r>
          </a:p>
          <a:p>
            <a:r>
              <a:rPr lang="en-US" sz="2000" dirty="0" smtClean="0">
                <a:solidFill>
                  <a:srgbClr val="036A37"/>
                </a:solidFill>
              </a:rPr>
              <a:t>Total IGT Differences– FY2015 (Year End)</a:t>
            </a:r>
            <a:endParaRPr lang="en-US" sz="2000" b="1" dirty="0" smtClean="0">
              <a:solidFill>
                <a:srgbClr val="036A37"/>
              </a:solidFill>
            </a:endParaRPr>
          </a:p>
          <a:p>
            <a:endParaRPr lang="en-US" dirty="0"/>
          </a:p>
        </p:txBody>
      </p:sp>
      <p:pic>
        <p:nvPicPr>
          <p:cNvPr id="4112" name="Picture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850" y="925513"/>
            <a:ext cx="8496300" cy="501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25029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p:txBody>
          <a:bodyPr>
            <a:normAutofit fontScale="55000" lnSpcReduction="20000"/>
          </a:bodyPr>
          <a:lstStyle/>
          <a:p>
            <a:r>
              <a:rPr lang="en-US" sz="4400" dirty="0">
                <a:solidFill>
                  <a:srgbClr val="043253"/>
                </a:solidFill>
              </a:rPr>
              <a:t>Buy/Sell by the Numbers</a:t>
            </a:r>
          </a:p>
          <a:p>
            <a:r>
              <a:rPr lang="en-US" dirty="0" smtClean="0">
                <a:solidFill>
                  <a:srgbClr val="036A37"/>
                </a:solidFill>
              </a:rPr>
              <a:t>Agency </a:t>
            </a:r>
            <a:r>
              <a:rPr lang="en-US" dirty="0" err="1" smtClean="0">
                <a:solidFill>
                  <a:srgbClr val="036A37"/>
                </a:solidFill>
              </a:rPr>
              <a:t>IGT</a:t>
            </a:r>
            <a:r>
              <a:rPr lang="en-US" dirty="0" smtClean="0">
                <a:solidFill>
                  <a:srgbClr val="036A37"/>
                </a:solidFill>
              </a:rPr>
              <a:t> Scorecard and Metrics</a:t>
            </a:r>
            <a:endParaRPr lang="en-US" b="1" dirty="0">
              <a:solidFill>
                <a:srgbClr val="036A37"/>
              </a:solidFill>
            </a:endParaRPr>
          </a:p>
          <a:p>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85725"/>
            <a:ext cx="8686800" cy="6162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045906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pPr>
              <a:buClr>
                <a:srgbClr val="9D9F98"/>
              </a:buClr>
              <a:buSzPct val="85000"/>
              <a:buFont typeface="Courier New" panose="02070309020205020404" pitchFamily="49" charset="0"/>
              <a:buChar char="o"/>
              <a:defRPr/>
            </a:pPr>
            <a:r>
              <a:rPr lang="en-US" sz="2000" dirty="0">
                <a:solidFill>
                  <a:srgbClr val="292934"/>
                </a:solidFill>
                <a:latin typeface="Arial"/>
              </a:rPr>
              <a:t>Accurate reporting of buy/sell balances and proper elimination of buy/sell activity </a:t>
            </a:r>
            <a:r>
              <a:rPr lang="en-US" sz="2000" dirty="0" smtClean="0">
                <a:solidFill>
                  <a:srgbClr val="292934"/>
                </a:solidFill>
                <a:latin typeface="Arial"/>
              </a:rPr>
              <a:t>depends largely upon….</a:t>
            </a:r>
            <a:endParaRPr lang="en-US" sz="2000" dirty="0">
              <a:solidFill>
                <a:srgbClr val="292934"/>
              </a:solidFill>
              <a:latin typeface="Arial"/>
            </a:endParaRPr>
          </a:p>
          <a:p>
            <a:endParaRPr lang="en-US" dirty="0"/>
          </a:p>
        </p:txBody>
      </p:sp>
      <p:sp>
        <p:nvSpPr>
          <p:cNvPr id="3" name="Content Placeholder 2"/>
          <p:cNvSpPr>
            <a:spLocks noGrp="1"/>
          </p:cNvSpPr>
          <p:nvPr>
            <p:ph sz="quarter" idx="11"/>
          </p:nvPr>
        </p:nvSpPr>
        <p:spPr/>
        <p:txBody>
          <a:bodyPr>
            <a:normAutofit/>
          </a:bodyPr>
          <a:lstStyle/>
          <a:p>
            <a:pPr lvl="0"/>
            <a:r>
              <a:rPr lang="en-US" dirty="0" smtClean="0"/>
              <a:t>Buy/Sell Fundamentals</a:t>
            </a:r>
            <a:endParaRPr lang="en-US" dirty="0"/>
          </a:p>
          <a:p>
            <a:endParaRPr lang="en-US" dirty="0"/>
          </a:p>
        </p:txBody>
      </p:sp>
      <p:grpSp>
        <p:nvGrpSpPr>
          <p:cNvPr id="4" name="Group 3"/>
          <p:cNvGrpSpPr/>
          <p:nvPr/>
        </p:nvGrpSpPr>
        <p:grpSpPr>
          <a:xfrm>
            <a:off x="1447800" y="1834117"/>
            <a:ext cx="6666443" cy="3200400"/>
            <a:chOff x="1448614" y="3761929"/>
            <a:chExt cx="6282825" cy="1857123"/>
          </a:xfrm>
        </p:grpSpPr>
        <p:sp>
          <p:nvSpPr>
            <p:cNvPr id="5" name="Explosion 2 4"/>
            <p:cNvSpPr/>
            <p:nvPr/>
          </p:nvSpPr>
          <p:spPr>
            <a:xfrm>
              <a:off x="1448614" y="3761929"/>
              <a:ext cx="6090801" cy="1857123"/>
            </a:xfrm>
            <a:prstGeom prst="irregularSeal2">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sz="3200" b="1" dirty="0">
                <a:solidFill>
                  <a:srgbClr val="FFFF00"/>
                </a:solidFill>
              </a:endParaRPr>
            </a:p>
          </p:txBody>
        </p:sp>
        <p:sp>
          <p:nvSpPr>
            <p:cNvPr id="6" name="TextBox 5"/>
            <p:cNvSpPr txBox="1"/>
            <p:nvPr/>
          </p:nvSpPr>
          <p:spPr>
            <a:xfrm rot="21013258">
              <a:off x="2420038" y="4522019"/>
              <a:ext cx="5311401" cy="553998"/>
            </a:xfrm>
            <a:prstGeom prst="rect">
              <a:avLst/>
            </a:prstGeom>
            <a:noFill/>
          </p:spPr>
          <p:txBody>
            <a:bodyPr wrap="square" rtlCol="0">
              <a:spAutoFit/>
            </a:bodyPr>
            <a:lstStyle/>
            <a:p>
              <a:r>
                <a:rPr lang="en-US" sz="2900" b="1" dirty="0" smtClean="0">
                  <a:solidFill>
                    <a:schemeClr val="bg1"/>
                  </a:solidFill>
                  <a:latin typeface="Arial Black" panose="020B0A04020102020204" pitchFamily="34" charset="0"/>
                </a:rPr>
                <a:t>COMMUNICATION</a:t>
              </a:r>
              <a:endParaRPr lang="en-US" sz="2900" b="1" dirty="0">
                <a:solidFill>
                  <a:schemeClr val="bg1"/>
                </a:solidFill>
                <a:latin typeface="Arial Black" panose="020B0A04020102020204" pitchFamily="34" charset="0"/>
              </a:endParaRPr>
            </a:p>
          </p:txBody>
        </p:sp>
      </p:grpSp>
    </p:spTree>
    <p:extLst>
      <p:ext uri="{BB962C8B-B14F-4D97-AF65-F5344CB8AC3E}">
        <p14:creationId xmlns:p14="http://schemas.microsoft.com/office/powerpoint/2010/main" val="1376145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1219200"/>
            <a:ext cx="8686800" cy="4572000"/>
          </a:xfrm>
        </p:spPr>
        <p:txBody>
          <a:bodyPr/>
          <a:lstStyle/>
          <a:p>
            <a:pPr>
              <a:spcAft>
                <a:spcPts val="600"/>
              </a:spcAft>
            </a:pPr>
            <a:r>
              <a:rPr lang="en-US" sz="2800" dirty="0" smtClean="0"/>
              <a:t>G-Invoicing is an application which supports the brokering of Intragovernmental Buy/Sell Transactions by Federal Trading Partners</a:t>
            </a:r>
          </a:p>
          <a:p>
            <a:pPr>
              <a:spcAft>
                <a:spcPts val="600"/>
              </a:spcAft>
            </a:pPr>
            <a:r>
              <a:rPr lang="en-US" sz="2800" dirty="0" smtClean="0"/>
              <a:t>The application will enable users to manage the processing and approval of General Terms and Conditions, Orders and Invoices</a:t>
            </a:r>
          </a:p>
          <a:p>
            <a:pPr>
              <a:spcAft>
                <a:spcPts val="600"/>
              </a:spcAft>
            </a:pPr>
            <a:r>
              <a:rPr lang="en-US" sz="2800" dirty="0" smtClean="0"/>
              <a:t>Data collected through workflow activities will initiate IPAC transactions to perform fund settlement</a:t>
            </a:r>
          </a:p>
          <a:p>
            <a:endParaRPr lang="en-US" sz="2800" dirty="0" smtClean="0"/>
          </a:p>
          <a:p>
            <a:pPr lvl="1"/>
            <a:endParaRPr lang="en-US" sz="2000" dirty="0" smtClean="0"/>
          </a:p>
          <a:p>
            <a:endParaRPr lang="en-US" dirty="0"/>
          </a:p>
        </p:txBody>
      </p:sp>
      <p:sp>
        <p:nvSpPr>
          <p:cNvPr id="3" name="Content Placeholder 2"/>
          <p:cNvSpPr>
            <a:spLocks noGrp="1"/>
          </p:cNvSpPr>
          <p:nvPr>
            <p:ph sz="quarter" idx="11"/>
          </p:nvPr>
        </p:nvSpPr>
        <p:spPr/>
        <p:txBody>
          <a:bodyPr/>
          <a:lstStyle/>
          <a:p>
            <a:r>
              <a:rPr lang="en-US" dirty="0" smtClean="0"/>
              <a:t>G-Invoicing  --  Fact Sheet</a:t>
            </a:r>
            <a:endParaRPr lang="en-US" dirty="0"/>
          </a:p>
        </p:txBody>
      </p:sp>
    </p:spTree>
    <p:extLst>
      <p:ext uri="{BB962C8B-B14F-4D97-AF65-F5344CB8AC3E}">
        <p14:creationId xmlns:p14="http://schemas.microsoft.com/office/powerpoint/2010/main" val="4426366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p:txBody>
          <a:bodyPr/>
          <a:lstStyle/>
          <a:p>
            <a:r>
              <a:rPr lang="en-US" dirty="0" smtClean="0"/>
              <a:t>IGT Information Flow</a:t>
            </a:r>
            <a:endParaRPr lang="en-US" dirty="0"/>
          </a:p>
        </p:txBody>
      </p:sp>
      <p:pic>
        <p:nvPicPr>
          <p:cNvPr id="1026" name="Picture 2"/>
          <p:cNvPicPr>
            <a:picLocks noGrp="1" noChangeAspect="1" noChangeArrowheads="1"/>
          </p:cNvPicPr>
          <p:nvPr>
            <p:ph sz="quarter" idx="10"/>
          </p:nvPr>
        </p:nvPicPr>
        <p:blipFill>
          <a:blip r:embed="rId3">
            <a:extLst>
              <a:ext uri="{28A0092B-C50C-407E-A947-70E740481C1C}">
                <a14:useLocalDpi xmlns:a14="http://schemas.microsoft.com/office/drawing/2010/main" val="0"/>
              </a:ext>
            </a:extLst>
          </a:blip>
          <a:srcRect/>
          <a:stretch>
            <a:fillRect/>
          </a:stretch>
        </p:blipFill>
        <p:spPr bwMode="auto">
          <a:xfrm>
            <a:off x="69181" y="1066800"/>
            <a:ext cx="8922419" cy="4957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31776" y="2277256"/>
            <a:ext cx="990600" cy="389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267175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8728</TotalTime>
  <Words>850</Words>
  <Application>Microsoft Office PowerPoint</Application>
  <PresentationFormat>On-screen Show (4:3)</PresentationFormat>
  <Paragraphs>178</Paragraphs>
  <Slides>19</Slides>
  <Notes>13</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BPD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Leah Delbaugh</dc:creator>
  <cp:lastModifiedBy>Keith A. Jarboe</cp:lastModifiedBy>
  <cp:revision>73</cp:revision>
  <cp:lastPrinted>2016-04-04T20:00:36Z</cp:lastPrinted>
  <dcterms:created xsi:type="dcterms:W3CDTF">2016-03-16T15:34:42Z</dcterms:created>
  <dcterms:modified xsi:type="dcterms:W3CDTF">2016-05-04T17:48:09Z</dcterms:modified>
</cp:coreProperties>
</file>