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7"/>
  </p:sldMasterIdLst>
  <p:notesMasterIdLst>
    <p:notesMasterId r:id="rId22"/>
  </p:notesMasterIdLst>
  <p:handoutMasterIdLst>
    <p:handoutMasterId r:id="rId23"/>
  </p:handoutMasterIdLst>
  <p:sldIdLst>
    <p:sldId id="256" r:id="rId8"/>
    <p:sldId id="276" r:id="rId9"/>
    <p:sldId id="277" r:id="rId10"/>
    <p:sldId id="262" r:id="rId11"/>
    <p:sldId id="267" r:id="rId12"/>
    <p:sldId id="272" r:id="rId13"/>
    <p:sldId id="271" r:id="rId14"/>
    <p:sldId id="266" r:id="rId15"/>
    <p:sldId id="268" r:id="rId16"/>
    <p:sldId id="273" r:id="rId17"/>
    <p:sldId id="274" r:id="rId18"/>
    <p:sldId id="275" r:id="rId19"/>
    <p:sldId id="269" r:id="rId20"/>
    <p:sldId id="27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30" autoAdjust="0"/>
    <p:restoredTop sz="94660"/>
  </p:normalViewPr>
  <p:slideViewPr>
    <p:cSldViewPr>
      <p:cViewPr>
        <p:scale>
          <a:sx n="100" d="100"/>
          <a:sy n="100" d="100"/>
        </p:scale>
        <p:origin x="-269" y="23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8" d="100"/>
          <a:sy n="88" d="100"/>
        </p:scale>
        <p:origin x="-3870"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24"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handoutMaster" Target="handoutMasters/handoutMaster1.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8B72C4B-9D2E-48EF-B63D-9EC6DE19A3C8}" type="datetimeFigureOut">
              <a:rPr lang="en-US" smtClean="0"/>
              <a:t>5/12/2015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948DC64-BE8D-464E-916C-2D0985625559}" type="slidenum">
              <a:rPr lang="en-US" smtClean="0"/>
              <a:t>‹#›</a:t>
            </a:fld>
            <a:endParaRPr lang="en-US" dirty="0"/>
          </a:p>
        </p:txBody>
      </p:sp>
    </p:spTree>
    <p:extLst>
      <p:ext uri="{BB962C8B-B14F-4D97-AF65-F5344CB8AC3E}">
        <p14:creationId xmlns:p14="http://schemas.microsoft.com/office/powerpoint/2010/main" val="10191046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E45C4A-76D3-4E86-ADC8-C599867EC4DB}" type="datetimeFigureOut">
              <a:rPr lang="en-US" smtClean="0"/>
              <a:t>5/12/2015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4A17C7-C699-4286-8B95-0D2EA1AEB026}" type="slidenum">
              <a:rPr lang="en-US" smtClean="0"/>
              <a:t>‹#›</a:t>
            </a:fld>
            <a:endParaRPr lang="en-US" dirty="0"/>
          </a:p>
        </p:txBody>
      </p:sp>
    </p:spTree>
    <p:extLst>
      <p:ext uri="{BB962C8B-B14F-4D97-AF65-F5344CB8AC3E}">
        <p14:creationId xmlns:p14="http://schemas.microsoft.com/office/powerpoint/2010/main" val="2081347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12856"/>
              </a:solidFill>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8322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 Logo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12856"/>
              </a:solidFill>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3683"/>
          <a:stretch/>
        </p:blipFill>
        <p:spPr>
          <a:xfrm>
            <a:off x="7040492" y="6212133"/>
            <a:ext cx="1821992" cy="554935"/>
          </a:xfrm>
          <a:prstGeom prst="rect">
            <a:avLst/>
          </a:prstGeom>
        </p:spPr>
      </p:pic>
      <p:sp>
        <p:nvSpPr>
          <p:cNvPr id="4" name="Picture Placeholder 3"/>
          <p:cNvSpPr>
            <a:spLocks noGrp="1"/>
          </p:cNvSpPr>
          <p:nvPr>
            <p:ph type="pic" sz="quarter" idx="10" hasCustomPrompt="1"/>
          </p:nvPr>
        </p:nvSpPr>
        <p:spPr>
          <a:xfrm>
            <a:off x="228600" y="335280"/>
            <a:ext cx="5212080" cy="1645920"/>
          </a:xfrm>
          <a:prstGeom prst="rect">
            <a:avLst/>
          </a:prstGeom>
        </p:spPr>
        <p:txBody>
          <a:bodyPr/>
          <a:lstStyle>
            <a:lvl1pPr marL="0" indent="0" algn="ctr">
              <a:buNone/>
              <a:defRPr sz="2200" baseline="0">
                <a:latin typeface="Arial" panose="020B0604020202020204" pitchFamily="34" charset="0"/>
                <a:cs typeface="Arial" panose="020B0604020202020204" pitchFamily="34" charset="0"/>
              </a:defRPr>
            </a:lvl1pPr>
          </a:lstStyle>
          <a:p>
            <a:r>
              <a:rPr lang="en-US" dirty="0" smtClean="0"/>
              <a:t>Click picture to add business line or product/ service sub logo</a:t>
            </a:r>
          </a:p>
        </p:txBody>
      </p:sp>
    </p:spTree>
    <p:extLst>
      <p:ext uri="{BB962C8B-B14F-4D97-AF65-F5344CB8AC3E}">
        <p14:creationId xmlns:p14="http://schemas.microsoft.com/office/powerpoint/2010/main" val="956289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dirty="0" smtClean="0">
              <a:latin typeface="Arial" panose="020B0604020202020204" pitchFamily="34" charset="0"/>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smtClean="0">
                <a:latin typeface="Arial" panose="020B0604020202020204" pitchFamily="34" charset="0"/>
                <a:cs typeface="Arial" panose="020B0604020202020204" pitchFamily="34" charset="0"/>
              </a:rPr>
              <a:t>L</a:t>
            </a:r>
            <a:r>
              <a:rPr lang="en-US" sz="1200" b="1" spc="300" dirty="0" smtClean="0">
                <a:latin typeface="Arial" panose="020B0604020202020204" pitchFamily="34" charset="0"/>
                <a:cs typeface="Arial" panose="020B0604020202020204" pitchFamily="34" charset="0"/>
              </a:rPr>
              <a:t>EAD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T</a:t>
            </a:r>
            <a:r>
              <a:rPr lang="en-US" sz="1200" b="1" spc="300" dirty="0" smtClean="0">
                <a:latin typeface="Arial" panose="020B0604020202020204" pitchFamily="34" charset="0"/>
                <a:cs typeface="Arial" panose="020B0604020202020204" pitchFamily="34" charset="0"/>
              </a:rPr>
              <a:t>RANSFORM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D</a:t>
            </a:r>
            <a:r>
              <a:rPr lang="en-US" sz="1200" b="1" spc="300" dirty="0" smtClean="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latin typeface="Arial" panose="020B0604020202020204" pitchFamily="34" charset="0"/>
                <a:cs typeface="Arial" panose="020B0604020202020204" pitchFamily="34" charset="0"/>
              </a:rPr>
              <a:t>Page</a:t>
            </a:r>
            <a:r>
              <a:rPr lang="en-US" sz="1400" baseline="0" dirty="0" smtClean="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text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text</a:t>
            </a:r>
            <a:endParaRPr lang="en-US" dirty="0"/>
          </a:p>
        </p:txBody>
      </p:sp>
    </p:spTree>
    <p:extLst>
      <p:ext uri="{BB962C8B-B14F-4D97-AF65-F5344CB8AC3E}">
        <p14:creationId xmlns:p14="http://schemas.microsoft.com/office/powerpoint/2010/main" val="3586152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0" name="Straight Connector 9"/>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smtClean="0">
                <a:latin typeface="Arial" panose="020B0604020202020204" pitchFamily="34" charset="0"/>
                <a:cs typeface="Arial" panose="020B0604020202020204" pitchFamily="34" charset="0"/>
              </a:rPr>
              <a:t>L</a:t>
            </a:r>
            <a:r>
              <a:rPr lang="en-US" sz="1200" b="1" spc="300" dirty="0" smtClean="0">
                <a:latin typeface="Arial" panose="020B0604020202020204" pitchFamily="34" charset="0"/>
                <a:cs typeface="Arial" panose="020B0604020202020204" pitchFamily="34" charset="0"/>
              </a:rPr>
              <a:t>EAD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T</a:t>
            </a:r>
            <a:r>
              <a:rPr lang="en-US" sz="1200" b="1" spc="300" dirty="0" smtClean="0">
                <a:latin typeface="Arial" panose="020B0604020202020204" pitchFamily="34" charset="0"/>
                <a:cs typeface="Arial" panose="020B0604020202020204" pitchFamily="34" charset="0"/>
              </a:rPr>
              <a:t>RANSFORM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D</a:t>
            </a:r>
            <a:r>
              <a:rPr lang="en-US" sz="1200" b="1" spc="300" dirty="0" smtClean="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5"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text</a:t>
            </a:r>
            <a:endParaRPr lang="en-US" dirty="0"/>
          </a:p>
        </p:txBody>
      </p:sp>
      <p:sp>
        <p:nvSpPr>
          <p:cNvPr id="22"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latin typeface="Arial" panose="020B0604020202020204" pitchFamily="34" charset="0"/>
                <a:cs typeface="Arial" panose="020B0604020202020204" pitchFamily="34" charset="0"/>
              </a:rPr>
              <a:t>Page</a:t>
            </a:r>
            <a:r>
              <a:rPr lang="en-US" sz="1400" baseline="0" dirty="0" smtClean="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1042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990600"/>
            <a:ext cx="4270811"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28600" y="1676400"/>
            <a:ext cx="4268788"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048" y="990600"/>
            <a:ext cx="4238007"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4" y="1676400"/>
            <a:ext cx="4242816"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8" name="Straight Connector 1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smtClean="0">
                <a:latin typeface="Arial" panose="020B0604020202020204" pitchFamily="34" charset="0"/>
                <a:cs typeface="Arial" panose="020B0604020202020204" pitchFamily="34" charset="0"/>
              </a:rPr>
              <a:t>L</a:t>
            </a:r>
            <a:r>
              <a:rPr lang="en-US" sz="1200" b="1" spc="300" dirty="0" smtClean="0">
                <a:latin typeface="Arial" panose="020B0604020202020204" pitchFamily="34" charset="0"/>
                <a:cs typeface="Arial" panose="020B0604020202020204" pitchFamily="34" charset="0"/>
              </a:rPr>
              <a:t>EAD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T</a:t>
            </a:r>
            <a:r>
              <a:rPr lang="en-US" sz="1200" b="1" spc="300" dirty="0" smtClean="0">
                <a:latin typeface="Arial" panose="020B0604020202020204" pitchFamily="34" charset="0"/>
                <a:cs typeface="Arial" panose="020B0604020202020204" pitchFamily="34" charset="0"/>
              </a:rPr>
              <a:t>RANSFORM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D</a:t>
            </a:r>
            <a:r>
              <a:rPr lang="en-US" sz="1200" b="1" spc="300" dirty="0" smtClean="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20" name="Straight Connector 19"/>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22" name="Picture 21"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3"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text</a:t>
            </a:r>
            <a:endParaRPr lang="en-US" dirty="0"/>
          </a:p>
        </p:txBody>
      </p:sp>
      <p:sp>
        <p:nvSpPr>
          <p:cNvPr id="2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latin typeface="Arial" panose="020B0604020202020204" pitchFamily="34" charset="0"/>
                <a:cs typeface="Arial" panose="020B0604020202020204" pitchFamily="34" charset="0"/>
              </a:rPr>
              <a:t>Page</a:t>
            </a:r>
            <a:r>
              <a:rPr lang="en-US" sz="1400" baseline="0" dirty="0" smtClean="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6432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8" name="Straight Connector 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smtClean="0">
                <a:latin typeface="Arial" panose="020B0604020202020204" pitchFamily="34" charset="0"/>
                <a:cs typeface="Arial" panose="020B0604020202020204" pitchFamily="34" charset="0"/>
              </a:rPr>
              <a:t>L</a:t>
            </a:r>
            <a:r>
              <a:rPr lang="en-US" sz="1200" b="1" spc="300" dirty="0" smtClean="0">
                <a:latin typeface="Arial" panose="020B0604020202020204" pitchFamily="34" charset="0"/>
                <a:cs typeface="Arial" panose="020B0604020202020204" pitchFamily="34" charset="0"/>
              </a:rPr>
              <a:t>EAD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T</a:t>
            </a:r>
            <a:r>
              <a:rPr lang="en-US" sz="1200" b="1" spc="300" dirty="0" smtClean="0">
                <a:latin typeface="Arial" panose="020B0604020202020204" pitchFamily="34" charset="0"/>
                <a:cs typeface="Arial" panose="020B0604020202020204" pitchFamily="34" charset="0"/>
              </a:rPr>
              <a:t>RANSFORM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D</a:t>
            </a:r>
            <a:r>
              <a:rPr lang="en-US" sz="1200" b="1" spc="300" dirty="0" smtClean="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3" name="Picture 12"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latin typeface="Arial" panose="020B0604020202020204" pitchFamily="34" charset="0"/>
                <a:cs typeface="Arial" panose="020B0604020202020204" pitchFamily="34" charset="0"/>
              </a:rPr>
              <a:t>Page</a:t>
            </a:r>
            <a:r>
              <a:rPr lang="en-US" sz="1400" baseline="0" dirty="0" smtClean="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9080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cxnSp>
        <p:nvCxnSpPr>
          <p:cNvPr id="11" name="Straight Connector 10"/>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smtClean="0">
                <a:latin typeface="Arial" panose="020B0604020202020204" pitchFamily="34" charset="0"/>
                <a:cs typeface="Arial" panose="020B0604020202020204" pitchFamily="34" charset="0"/>
              </a:rPr>
              <a:t>L</a:t>
            </a:r>
            <a:r>
              <a:rPr lang="en-US" sz="1200" b="1" spc="300" dirty="0" smtClean="0">
                <a:latin typeface="Arial" panose="020B0604020202020204" pitchFamily="34" charset="0"/>
                <a:cs typeface="Arial" panose="020B0604020202020204" pitchFamily="34" charset="0"/>
              </a:rPr>
              <a:t>EAD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T</a:t>
            </a:r>
            <a:r>
              <a:rPr lang="en-US" sz="1200" b="1" spc="300" dirty="0" smtClean="0">
                <a:latin typeface="Arial" panose="020B0604020202020204" pitchFamily="34" charset="0"/>
                <a:cs typeface="Arial" panose="020B0604020202020204" pitchFamily="34" charset="0"/>
              </a:rPr>
              <a:t>RANSFORM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D</a:t>
            </a:r>
            <a:r>
              <a:rPr lang="en-US" sz="1200" b="1" spc="300" dirty="0" smtClean="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cxnSp>
        <p:nvCxnSpPr>
          <p:cNvPr id="15" name="Straight Connector 14"/>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8"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600" dirty="0" smtClean="0"/>
              <a:t>Contact Information</a:t>
            </a:r>
            <a:endParaRPr lang="en-US" sz="3600" dirty="0"/>
          </a:p>
        </p:txBody>
      </p:sp>
      <p:sp>
        <p:nvSpPr>
          <p:cNvPr id="19" name="Picture Placeholder 3"/>
          <p:cNvSpPr>
            <a:spLocks noGrp="1"/>
          </p:cNvSpPr>
          <p:nvPr>
            <p:ph type="pic" sz="quarter" idx="10" hasCustomPrompt="1"/>
          </p:nvPr>
        </p:nvSpPr>
        <p:spPr>
          <a:xfrm>
            <a:off x="484632" y="1243584"/>
            <a:ext cx="2944368" cy="1042416"/>
          </a:xfrm>
          <a:prstGeom prst="rect">
            <a:avLst/>
          </a:prstGeom>
        </p:spPr>
        <p:txBody>
          <a:bodyPr/>
          <a:lstStyle>
            <a:lvl1pPr marL="0" indent="0" algn="l">
              <a:buNone/>
              <a:defRPr sz="2200" baseline="0">
                <a:latin typeface="Arial" panose="020B0604020202020204" pitchFamily="34" charset="0"/>
                <a:cs typeface="Arial" panose="020B0604020202020204" pitchFamily="34" charset="0"/>
              </a:defRPr>
            </a:lvl1pPr>
          </a:lstStyle>
          <a:p>
            <a:r>
              <a:rPr lang="en-US" dirty="0" smtClean="0"/>
              <a:t>Click picture to add sub logo</a:t>
            </a:r>
          </a:p>
        </p:txBody>
      </p:sp>
      <p:sp>
        <p:nvSpPr>
          <p:cNvPr id="21"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latin typeface="Arial" panose="020B0604020202020204" pitchFamily="34" charset="0"/>
                <a:cs typeface="Arial" panose="020B0604020202020204" pitchFamily="34" charset="0"/>
              </a:rPr>
              <a:t>Page</a:t>
            </a:r>
            <a:r>
              <a:rPr lang="en-US" sz="1400" baseline="0" dirty="0" smtClean="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8811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Usage Guide">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6711"/>
          <a:stretch/>
        </p:blipFill>
        <p:spPr bwMode="auto">
          <a:xfrm>
            <a:off x="1905000" y="3212538"/>
            <a:ext cx="5334000" cy="1054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t="25009"/>
          <a:stretch/>
        </p:blipFill>
        <p:spPr bwMode="auto">
          <a:xfrm>
            <a:off x="1570788" y="2438400"/>
            <a:ext cx="6002424" cy="8394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userDrawn="1"/>
        </p:nvCxnSpPr>
        <p:spPr>
          <a:xfrm>
            <a:off x="228600" y="4267200"/>
            <a:ext cx="8686800" cy="0"/>
          </a:xfrm>
          <a:prstGeom prst="line">
            <a:avLst/>
          </a:prstGeom>
          <a:ln w="28575">
            <a:solidFill>
              <a:srgbClr val="043253"/>
            </a:solidFill>
            <a:prstDash val="dash"/>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533400" y="5827693"/>
            <a:ext cx="3733800" cy="954107"/>
          </a:xfrm>
          <a:prstGeom prst="rect">
            <a:avLst/>
          </a:prstGeom>
          <a:noFill/>
        </p:spPr>
        <p:txBody>
          <a:bodyPr wrap="square" rtlCol="0">
            <a:spAutoFit/>
          </a:bodyPr>
          <a:lstStyle/>
          <a:p>
            <a:pPr algn="ctr"/>
            <a:r>
              <a:rPr lang="en-US" sz="1400" dirty="0" smtClean="0">
                <a:latin typeface="Arial" panose="020B0604020202020204" pitchFamily="34" charset="0"/>
                <a:cs typeface="Arial" panose="020B0604020202020204" pitchFamily="34" charset="0"/>
              </a:rPr>
              <a:t>If you wish to use the</a:t>
            </a:r>
            <a:r>
              <a:rPr lang="en-US" sz="1400" baseline="0" dirty="0" smtClean="0">
                <a:latin typeface="Arial" panose="020B0604020202020204" pitchFamily="34" charset="0"/>
                <a:cs typeface="Arial" panose="020B0604020202020204" pitchFamily="34" charset="0"/>
              </a:rPr>
              <a:t> business line or product/service sub logo title slide, please insert the appropriate sub logo by clicking the picture icon on the “Sub Logo”  title slide.</a:t>
            </a:r>
            <a:endParaRPr lang="en-US" sz="1400" dirty="0">
              <a:latin typeface="Arial" panose="020B0604020202020204" pitchFamily="34" charset="0"/>
              <a:cs typeface="Arial" panose="020B0604020202020204" pitchFamily="34" charset="0"/>
            </a:endParaRPr>
          </a:p>
        </p:txBody>
      </p:sp>
      <p:sp>
        <p:nvSpPr>
          <p:cNvPr id="6" name="Title 2"/>
          <p:cNvSpPr txBox="1">
            <a:spLocks/>
          </p:cNvSpPr>
          <p:nvPr userDrawn="1"/>
        </p:nvSpPr>
        <p:spPr>
          <a:xfrm>
            <a:off x="228600" y="838200"/>
            <a:ext cx="8686800" cy="173237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r>
              <a:rPr lang="en-US" sz="2200" b="1" u="none" dirty="0" smtClean="0"/>
              <a:t>General tips:</a:t>
            </a:r>
          </a:p>
          <a:p>
            <a:pPr marL="285750" indent="-285750">
              <a:buFont typeface="Arial" panose="020B0604020202020204" pitchFamily="34" charset="0"/>
              <a:buChar char="•"/>
            </a:pPr>
            <a:r>
              <a:rPr lang="en-US" sz="1600" dirty="0" smtClean="0"/>
              <a:t>These templates</a:t>
            </a:r>
            <a:r>
              <a:rPr lang="en-US" sz="1600" baseline="0" dirty="0" smtClean="0"/>
              <a:t> </a:t>
            </a:r>
            <a:r>
              <a:rPr lang="en-US" sz="1600" dirty="0" smtClean="0"/>
              <a:t>can </a:t>
            </a:r>
            <a:r>
              <a:rPr lang="en-US" sz="1600" dirty="0"/>
              <a:t>be used for all external and internal </a:t>
            </a:r>
            <a:r>
              <a:rPr lang="en-US" sz="1600" dirty="0" smtClean="0"/>
              <a:t>presentations</a:t>
            </a:r>
            <a:r>
              <a:rPr lang="en-US" sz="1600" baseline="0" dirty="0" smtClean="0"/>
              <a:t> and handouts. </a:t>
            </a:r>
            <a:endParaRPr lang="en-US" sz="1600" dirty="0" smtClean="0"/>
          </a:p>
          <a:p>
            <a:pPr marL="285750" indent="-285750">
              <a:buFont typeface="Arial" panose="020B0604020202020204" pitchFamily="34" charset="0"/>
              <a:buChar char="•"/>
            </a:pPr>
            <a:r>
              <a:rPr lang="en-US" sz="1600" dirty="0" smtClean="0"/>
              <a:t>Insert</a:t>
            </a:r>
            <a:r>
              <a:rPr lang="en-US" sz="1600" baseline="0" dirty="0" smtClean="0"/>
              <a:t> page numbers from the “Insert” tab. </a:t>
            </a:r>
            <a:endParaRPr lang="en-US" sz="1600" dirty="0" smtClean="0"/>
          </a:p>
          <a:p>
            <a:pPr marL="285750" marR="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lang="en-US" sz="1600" dirty="0" smtClean="0"/>
              <a:t>Ensure all text is in “Arial” font.</a:t>
            </a:r>
          </a:p>
          <a:p>
            <a:pPr marL="285750" indent="-285750">
              <a:buFont typeface="Arial" panose="020B0604020202020204" pitchFamily="34" charset="0"/>
              <a:buChar char="•"/>
            </a:pPr>
            <a:r>
              <a:rPr lang="en-US" sz="1600" dirty="0" smtClean="0"/>
              <a:t>If</a:t>
            </a:r>
            <a:r>
              <a:rPr lang="en-US" sz="1600" baseline="0" dirty="0" smtClean="0"/>
              <a:t> color is used</a:t>
            </a:r>
            <a:r>
              <a:rPr lang="en-US" sz="1600" dirty="0" smtClean="0"/>
              <a:t>, ensure color selection is consistent with the template.</a:t>
            </a:r>
            <a:r>
              <a:rPr lang="en-US" sz="1600" baseline="0" dirty="0" smtClean="0"/>
              <a:t> </a:t>
            </a:r>
            <a:r>
              <a:rPr lang="en-US" sz="1600" dirty="0" smtClean="0"/>
              <a:t>For your reference, a few of the Fiscal Service</a:t>
            </a:r>
            <a:r>
              <a:rPr lang="en-US" sz="1600" baseline="0" dirty="0" smtClean="0"/>
              <a:t> </a:t>
            </a:r>
            <a:r>
              <a:rPr lang="en-US" sz="1600" dirty="0" smtClean="0"/>
              <a:t>colors are provided below.</a:t>
            </a: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5"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600" dirty="0" smtClean="0"/>
              <a:t>PowerPoint Usage Guide</a:t>
            </a:r>
            <a:endParaRPr lang="en-US" sz="3600" dirty="0"/>
          </a:p>
        </p:txBody>
      </p:sp>
      <p:pic>
        <p:nvPicPr>
          <p:cNvPr id="13"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485900" y="4424304"/>
            <a:ext cx="1828800" cy="136689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9"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5718571" y="4424303"/>
            <a:ext cx="1821656" cy="13716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0" name="TextBox 19"/>
          <p:cNvSpPr txBox="1"/>
          <p:nvPr userDrawn="1"/>
        </p:nvSpPr>
        <p:spPr>
          <a:xfrm>
            <a:off x="4800599" y="5827693"/>
            <a:ext cx="3657600" cy="954107"/>
          </a:xfrm>
          <a:prstGeom prst="rect">
            <a:avLst/>
          </a:prstGeom>
          <a:noFill/>
        </p:spPr>
        <p:txBody>
          <a:bodyPr wrap="square" rtlCol="0">
            <a:spAutoFit/>
          </a:bodyPr>
          <a:lstStyle/>
          <a:p>
            <a:pPr algn="ctr"/>
            <a:r>
              <a:rPr lang="en-US" sz="1400" dirty="0" smtClean="0">
                <a:latin typeface="Arial" panose="020B0604020202020204" pitchFamily="34" charset="0"/>
                <a:cs typeface="Arial" panose="020B0604020202020204" pitchFamily="34" charset="0"/>
              </a:rPr>
              <a:t>Please insert the appropriate </a:t>
            </a:r>
            <a:r>
              <a:rPr lang="en-US" sz="1400" dirty="0">
                <a:latin typeface="Arial" panose="020B0604020202020204" pitchFamily="34" charset="0"/>
                <a:cs typeface="Arial" panose="020B0604020202020204" pitchFamily="34" charset="0"/>
              </a:rPr>
              <a:t>business </a:t>
            </a:r>
            <a:r>
              <a:rPr lang="en-US" sz="1400" dirty="0" smtClean="0">
                <a:latin typeface="Arial" panose="020B0604020202020204" pitchFamily="34" charset="0"/>
                <a:cs typeface="Arial" panose="020B0604020202020204" pitchFamily="34" charset="0"/>
              </a:rPr>
              <a:t>line </a:t>
            </a:r>
            <a:r>
              <a:rPr lang="en-US" sz="1400" dirty="0">
                <a:latin typeface="Arial" panose="020B0604020202020204" pitchFamily="34" charset="0"/>
                <a:cs typeface="Arial" panose="020B0604020202020204" pitchFamily="34" charset="0"/>
              </a:rPr>
              <a:t>or </a:t>
            </a:r>
            <a:r>
              <a:rPr lang="en-US" sz="1400" dirty="0" smtClean="0">
                <a:latin typeface="Arial" panose="020B0604020202020204" pitchFamily="34" charset="0"/>
                <a:cs typeface="Arial" panose="020B0604020202020204" pitchFamily="34" charset="0"/>
              </a:rPr>
              <a:t>product/service sub </a:t>
            </a:r>
            <a:r>
              <a:rPr lang="en-US" sz="1400" dirty="0">
                <a:latin typeface="Arial" panose="020B0604020202020204" pitchFamily="34" charset="0"/>
                <a:cs typeface="Arial" panose="020B0604020202020204" pitchFamily="34" charset="0"/>
              </a:rPr>
              <a:t>logo </a:t>
            </a:r>
            <a:r>
              <a:rPr lang="en-US" sz="1400" dirty="0" smtClean="0">
                <a:latin typeface="Arial" panose="020B0604020202020204" pitchFamily="34" charset="0"/>
                <a:cs typeface="Arial" panose="020B0604020202020204" pitchFamily="34" charset="0"/>
              </a:rPr>
              <a:t>by clicking the picture</a:t>
            </a:r>
            <a:r>
              <a:rPr lang="en-US" sz="1400" baseline="0" dirty="0" smtClean="0">
                <a:latin typeface="Arial" panose="020B0604020202020204" pitchFamily="34" charset="0"/>
                <a:cs typeface="Arial" panose="020B0604020202020204" pitchFamily="34" charset="0"/>
              </a:rPr>
              <a:t> icon </a:t>
            </a:r>
            <a:r>
              <a:rPr lang="en-US" sz="1400" dirty="0" smtClean="0">
                <a:latin typeface="Arial" panose="020B0604020202020204" pitchFamily="34" charset="0"/>
                <a:cs typeface="Arial" panose="020B0604020202020204" pitchFamily="34" charset="0"/>
              </a:rPr>
              <a:t>on </a:t>
            </a:r>
            <a:r>
              <a:rPr lang="en-US" sz="1400" dirty="0">
                <a:latin typeface="Arial" panose="020B0604020202020204" pitchFamily="34" charset="0"/>
                <a:cs typeface="Arial" panose="020B0604020202020204" pitchFamily="34" charset="0"/>
              </a:rPr>
              <a:t>the </a:t>
            </a:r>
            <a:r>
              <a:rPr lang="en-US" sz="1400" dirty="0" smtClean="0">
                <a:latin typeface="Arial" panose="020B0604020202020204" pitchFamily="34" charset="0"/>
                <a:cs typeface="Arial" panose="020B0604020202020204" pitchFamily="34" charset="0"/>
              </a:rPr>
              <a:t>“Contact Information” slide.</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633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46668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2" r:id="rId4"/>
    <p:sldLayoutId id="2147483653" r:id="rId5"/>
    <p:sldLayoutId id="2147483655" r:id="rId6"/>
    <p:sldLayoutId id="2147483656" r:id="rId7"/>
    <p:sldLayoutId id="2147483657" r:id="rId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219200" y="2667000"/>
            <a:ext cx="7772400" cy="1238250"/>
          </a:xfrm>
          <a:prstGeom prst="rect">
            <a:avLst/>
          </a:prstGeom>
        </p:spPr>
        <p:txBody>
          <a:bodyPr vert="horz" lIns="91440" tIns="45720" rIns="91440" bIns="45720" rtlCol="0" anchor="ctr">
            <a:normAutofit lnSpcReduction="10000"/>
          </a:bodyPr>
          <a:lstStyle>
            <a:lvl1pPr algn="r" defTabSz="914400" rtl="0" eaLnBrk="1" latinLnBrk="0" hangingPunct="1">
              <a:spcBef>
                <a:spcPct val="0"/>
              </a:spcBef>
              <a:buNone/>
              <a:defRPr sz="3200" kern="1200">
                <a:solidFill>
                  <a:srgbClr val="043253"/>
                </a:solidFill>
                <a:latin typeface="Arial" panose="020B0604020202020204" pitchFamily="34" charset="0"/>
                <a:ea typeface="+mj-ea"/>
                <a:cs typeface="Arial" panose="020B0604020202020204" pitchFamily="34" charset="0"/>
              </a:defRPr>
            </a:lvl1pPr>
          </a:lstStyle>
          <a:p>
            <a:pPr marL="0" marR="0" lvl="0" indent="0" algn="r" defTabSz="914400" rtl="0" eaLnBrk="1" fontAlgn="auto" latinLnBrk="0" hangingPunct="1">
              <a:lnSpc>
                <a:spcPct val="100000"/>
              </a:lnSpc>
              <a:spcBef>
                <a:spcPct val="0"/>
              </a:spcBef>
              <a:spcAft>
                <a:spcPts val="0"/>
              </a:spcAft>
              <a:buClrTx/>
              <a:buSzTx/>
              <a:buFontTx/>
              <a:buNone/>
              <a:tabLst/>
              <a:defRPr/>
            </a:pPr>
            <a:r>
              <a:rPr lang="en-US" sz="4800" dirty="0" smtClean="0"/>
              <a:t>USSGL Board Meeting</a:t>
            </a:r>
            <a:r>
              <a:rPr lang="en-US" sz="4800" dirty="0"/>
              <a:t/>
            </a:r>
            <a:br>
              <a:rPr lang="en-US" sz="4800" dirty="0"/>
            </a:br>
            <a:endParaRPr lang="en-US" dirty="0"/>
          </a:p>
        </p:txBody>
      </p:sp>
      <p:sp>
        <p:nvSpPr>
          <p:cNvPr id="7" name="Subtitle 2"/>
          <p:cNvSpPr txBox="1">
            <a:spLocks/>
          </p:cNvSpPr>
          <p:nvPr/>
        </p:nvSpPr>
        <p:spPr>
          <a:xfrm>
            <a:off x="695221" y="4191000"/>
            <a:ext cx="8296379" cy="838200"/>
          </a:xfrm>
          <a:prstGeom prst="rect">
            <a:avLst/>
          </a:prstGeom>
          <a:noFill/>
        </p:spPr>
        <p:txBody>
          <a:bodyPr vert="horz" lIns="91440" tIns="45720" rIns="91440" bIns="45720" rtlCol="0">
            <a:normAutofit/>
          </a:bodyPr>
          <a:lstStyle>
            <a:lvl1pPr marL="0" indent="0" algn="r" defTabSz="914400" rtl="0" eaLnBrk="1" latinLnBrk="0" hangingPunct="1">
              <a:spcBef>
                <a:spcPct val="20000"/>
              </a:spcBef>
              <a:buFont typeface="Arial" panose="020B0604020202020204" pitchFamily="34" charset="0"/>
              <a:buNone/>
              <a:defRPr sz="1800" kern="1200" baseline="0">
                <a:solidFill>
                  <a:srgbClr val="043253"/>
                </a:solidFill>
                <a:latin typeface="Arial" panose="020B0604020202020204" pitchFamily="34" charset="0"/>
                <a:ea typeface="+mn-ea"/>
                <a:cs typeface="Arial" panose="020B0604020202020204" pitchFamily="34" charset="0"/>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Arial" panose="020B0604020202020204" pitchFamily="34" charset="0"/>
                <a:ea typeface="+mn-ea"/>
                <a:cs typeface="Arial" panose="020B0604020202020204" pitchFamily="34" charset="0"/>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Arial" panose="020B0604020202020204" pitchFamily="34" charset="0"/>
                <a:ea typeface="+mn-ea"/>
                <a:cs typeface="Arial" panose="020B0604020202020204" pitchFamily="34" charset="0"/>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0" marR="0" lvl="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May 14, 2015</a:t>
            </a:r>
            <a:endParaRPr lang="en-US" dirty="0"/>
          </a:p>
        </p:txBody>
      </p:sp>
    </p:spTree>
    <p:extLst>
      <p:ext uri="{BB962C8B-B14F-4D97-AF65-F5344CB8AC3E}">
        <p14:creationId xmlns:p14="http://schemas.microsoft.com/office/powerpoint/2010/main" val="28101435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5859" b="5859"/>
          <a:stretch>
            <a:fillRect/>
          </a:stretch>
        </p:blipFill>
        <p:spPr>
          <a:xfrm>
            <a:off x="228600" y="304800"/>
            <a:ext cx="6477000" cy="1646238"/>
          </a:xfrm>
        </p:spPr>
      </p:pic>
      <p:sp>
        <p:nvSpPr>
          <p:cNvPr id="3" name="Title 1"/>
          <p:cNvSpPr txBox="1">
            <a:spLocks/>
          </p:cNvSpPr>
          <p:nvPr/>
        </p:nvSpPr>
        <p:spPr>
          <a:xfrm>
            <a:off x="1219200" y="2667000"/>
            <a:ext cx="7772400" cy="1238250"/>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3200" kern="1200">
                <a:solidFill>
                  <a:srgbClr val="043253"/>
                </a:solidFill>
                <a:latin typeface="Arial" panose="020B0604020202020204" pitchFamily="34" charset="0"/>
                <a:ea typeface="+mj-ea"/>
                <a:cs typeface="Arial" panose="020B0604020202020204" pitchFamily="34" charset="0"/>
              </a:defRPr>
            </a:lvl1pPr>
          </a:lstStyle>
          <a:p>
            <a:pPr marL="0" marR="0" lvl="0" indent="0" algn="r" defTabSz="914400" rtl="0" eaLnBrk="1" fontAlgn="auto" latinLnBrk="0" hangingPunct="1">
              <a:lnSpc>
                <a:spcPct val="100000"/>
              </a:lnSpc>
              <a:spcBef>
                <a:spcPct val="0"/>
              </a:spcBef>
              <a:spcAft>
                <a:spcPts val="0"/>
              </a:spcAft>
              <a:buClrTx/>
              <a:buSzTx/>
              <a:buFontTx/>
              <a:buNone/>
              <a:tabLst/>
              <a:defRPr/>
            </a:pPr>
            <a:r>
              <a:rPr lang="en-US" dirty="0" smtClean="0"/>
              <a:t>Miscellaneous USSGL Account Updates  </a:t>
            </a:r>
            <a:endParaRPr lang="en-US" dirty="0"/>
          </a:p>
        </p:txBody>
      </p:sp>
      <p:sp>
        <p:nvSpPr>
          <p:cNvPr id="4" name="Subtitle 2"/>
          <p:cNvSpPr txBox="1">
            <a:spLocks/>
          </p:cNvSpPr>
          <p:nvPr/>
        </p:nvSpPr>
        <p:spPr>
          <a:xfrm>
            <a:off x="695221" y="4191000"/>
            <a:ext cx="8296379" cy="838200"/>
          </a:xfrm>
          <a:prstGeom prst="rect">
            <a:avLst/>
          </a:prstGeom>
          <a:noFill/>
        </p:spPr>
        <p:txBody>
          <a:bodyPr vert="horz" lIns="91440" tIns="45720" rIns="91440" bIns="45720" rtlCol="0">
            <a:normAutofit/>
          </a:bodyPr>
          <a:lstStyle>
            <a:lvl1pPr marL="0" indent="0" algn="r" defTabSz="914400" rtl="0" eaLnBrk="1" latinLnBrk="0" hangingPunct="1">
              <a:spcBef>
                <a:spcPct val="20000"/>
              </a:spcBef>
              <a:buFont typeface="Arial" panose="020B0604020202020204" pitchFamily="34" charset="0"/>
              <a:buNone/>
              <a:defRPr sz="1800" kern="1200" baseline="0">
                <a:solidFill>
                  <a:srgbClr val="043253"/>
                </a:solidFill>
                <a:latin typeface="Arial" panose="020B0604020202020204" pitchFamily="34" charset="0"/>
                <a:ea typeface="+mn-ea"/>
                <a:cs typeface="Arial" panose="020B0604020202020204" pitchFamily="34" charset="0"/>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Arial" panose="020B0604020202020204" pitchFamily="34" charset="0"/>
                <a:ea typeface="+mn-ea"/>
                <a:cs typeface="Arial" panose="020B0604020202020204" pitchFamily="34" charset="0"/>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Arial" panose="020B0604020202020204" pitchFamily="34" charset="0"/>
                <a:ea typeface="+mn-ea"/>
                <a:cs typeface="Arial" panose="020B0604020202020204" pitchFamily="34" charset="0"/>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0" marR="0" lvl="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Kent Linscott</a:t>
            </a:r>
            <a:endParaRPr lang="en-US" dirty="0"/>
          </a:p>
          <a:p>
            <a:r>
              <a:rPr lang="en-US" dirty="0"/>
              <a:t>kent.linscott@fiscal.treasury.gov</a:t>
            </a:r>
          </a:p>
        </p:txBody>
      </p:sp>
    </p:spTree>
    <p:extLst>
      <p:ext uri="{BB962C8B-B14F-4D97-AF65-F5344CB8AC3E}">
        <p14:creationId xmlns:p14="http://schemas.microsoft.com/office/powerpoint/2010/main" val="15453367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smtClean="0"/>
              <a:t>135100 Capitalized Loan Interest Receivable- Non-Credit Reform (Definition update only)</a:t>
            </a:r>
          </a:p>
          <a:p>
            <a:endParaRPr lang="en-US" dirty="0"/>
          </a:p>
          <a:p>
            <a:r>
              <a:rPr lang="en-US" dirty="0" smtClean="0"/>
              <a:t>251100 Capitalized Loan Interest Payable- Non-Credit Reform (Definition update only)</a:t>
            </a:r>
          </a:p>
          <a:p>
            <a:pPr marL="0" indent="0">
              <a:buNone/>
            </a:pPr>
            <a:endParaRPr lang="en-US" dirty="0" smtClean="0"/>
          </a:p>
          <a:p>
            <a:r>
              <a:rPr lang="en-US" dirty="0" smtClean="0"/>
              <a:t>619000 Contra Bad Debt Expense-Incurred for Others (Definition update only)</a:t>
            </a:r>
          </a:p>
          <a:p>
            <a:endParaRPr lang="en-US" dirty="0"/>
          </a:p>
          <a:p>
            <a:endParaRPr lang="en-US" dirty="0" smtClean="0"/>
          </a:p>
          <a:p>
            <a:endParaRPr lang="en-US" dirty="0"/>
          </a:p>
          <a:p>
            <a:endParaRPr lang="en-US" dirty="0"/>
          </a:p>
        </p:txBody>
      </p:sp>
      <p:sp>
        <p:nvSpPr>
          <p:cNvPr id="3" name="Content Placeholder 2"/>
          <p:cNvSpPr>
            <a:spLocks noGrp="1"/>
          </p:cNvSpPr>
          <p:nvPr>
            <p:ph sz="quarter" idx="11"/>
          </p:nvPr>
        </p:nvSpPr>
        <p:spPr/>
        <p:txBody>
          <a:bodyPr/>
          <a:lstStyle/>
          <a:p>
            <a:r>
              <a:rPr lang="en-US" dirty="0" smtClean="0"/>
              <a:t>Miscellaneous USSGL Account Updates</a:t>
            </a:r>
            <a:endParaRPr lang="en-US" dirty="0"/>
          </a:p>
        </p:txBody>
      </p:sp>
    </p:spTree>
    <p:extLst>
      <p:ext uri="{BB962C8B-B14F-4D97-AF65-F5344CB8AC3E}">
        <p14:creationId xmlns:p14="http://schemas.microsoft.com/office/powerpoint/2010/main" val="21894871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52400" y="914400"/>
            <a:ext cx="8686800" cy="5257800"/>
          </a:xfrm>
        </p:spPr>
        <p:txBody>
          <a:bodyPr/>
          <a:lstStyle/>
          <a:p>
            <a:r>
              <a:rPr lang="en-US" dirty="0" smtClean="0"/>
              <a:t>750000 Distribution of Income – Dividend (</a:t>
            </a:r>
            <a:r>
              <a:rPr lang="en-US" smtClean="0"/>
              <a:t>Definition Update </a:t>
            </a:r>
            <a:r>
              <a:rPr lang="en-US" dirty="0" smtClean="0"/>
              <a:t>only)</a:t>
            </a:r>
          </a:p>
          <a:p>
            <a:endParaRPr lang="en-US" dirty="0" smtClean="0"/>
          </a:p>
          <a:p>
            <a:r>
              <a:rPr lang="en-US" dirty="0" smtClean="0"/>
              <a:t>Effective for Fiscal Year 2016</a:t>
            </a:r>
            <a:endParaRPr lang="en-US" dirty="0"/>
          </a:p>
          <a:p>
            <a:endParaRPr lang="en-US" dirty="0"/>
          </a:p>
        </p:txBody>
      </p:sp>
      <p:sp>
        <p:nvSpPr>
          <p:cNvPr id="3" name="Content Placeholder 2"/>
          <p:cNvSpPr>
            <a:spLocks noGrp="1"/>
          </p:cNvSpPr>
          <p:nvPr>
            <p:ph sz="quarter" idx="11"/>
          </p:nvPr>
        </p:nvSpPr>
        <p:spPr/>
        <p:txBody>
          <a:bodyPr/>
          <a:lstStyle/>
          <a:p>
            <a:r>
              <a:rPr lang="en-US" dirty="0" smtClean="0"/>
              <a:t>Miscellaneous USSGL Account Updates</a:t>
            </a:r>
            <a:endParaRPr lang="en-US" dirty="0"/>
          </a:p>
        </p:txBody>
      </p:sp>
    </p:spTree>
    <p:extLst>
      <p:ext uri="{BB962C8B-B14F-4D97-AF65-F5344CB8AC3E}">
        <p14:creationId xmlns:p14="http://schemas.microsoft.com/office/powerpoint/2010/main" val="41577397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838200" y="2667000"/>
            <a:ext cx="8153400" cy="1238250"/>
          </a:xfrm>
          <a:prstGeom prst="rect">
            <a:avLst/>
          </a:prstGeom>
        </p:spPr>
        <p:txBody>
          <a:bodyPr vert="horz" lIns="91440" tIns="45720" rIns="91440" bIns="45720" rtlCol="0" anchor="ctr">
            <a:normAutofit fontScale="85000" lnSpcReduction="10000"/>
          </a:bodyPr>
          <a:lstStyle>
            <a:lvl1pPr algn="r" defTabSz="914400" rtl="0" eaLnBrk="1" latinLnBrk="0" hangingPunct="1">
              <a:spcBef>
                <a:spcPct val="0"/>
              </a:spcBef>
              <a:buNone/>
              <a:defRPr sz="3200" kern="1200">
                <a:solidFill>
                  <a:srgbClr val="043253"/>
                </a:solidFill>
                <a:latin typeface="Arial" panose="020B0604020202020204" pitchFamily="34" charset="0"/>
                <a:ea typeface="+mj-ea"/>
                <a:cs typeface="Arial" panose="020B0604020202020204" pitchFamily="34" charset="0"/>
              </a:defRPr>
            </a:lvl1pPr>
          </a:lstStyle>
          <a:p>
            <a:pPr marL="0" marR="0" lvl="0" indent="0" algn="r" defTabSz="914400" rtl="0" eaLnBrk="1" fontAlgn="auto" latinLnBrk="0" hangingPunct="1">
              <a:lnSpc>
                <a:spcPct val="100000"/>
              </a:lnSpc>
              <a:spcBef>
                <a:spcPct val="0"/>
              </a:spcBef>
              <a:spcAft>
                <a:spcPts val="0"/>
              </a:spcAft>
              <a:buClrTx/>
              <a:buSzTx/>
              <a:buFontTx/>
              <a:buNone/>
              <a:tabLst/>
              <a:defRPr/>
            </a:pPr>
            <a:r>
              <a:rPr lang="en-US" sz="4800" dirty="0" smtClean="0"/>
              <a:t>USSGL Fiscal Year 2016 Projects</a:t>
            </a:r>
            <a:r>
              <a:rPr lang="en-US" sz="4800" dirty="0"/>
              <a:t/>
            </a:r>
            <a:br>
              <a:rPr lang="en-US" sz="4800" dirty="0"/>
            </a:br>
            <a:endParaRPr lang="en-US" dirty="0"/>
          </a:p>
        </p:txBody>
      </p:sp>
      <p:sp>
        <p:nvSpPr>
          <p:cNvPr id="4" name="Subtitle 2"/>
          <p:cNvSpPr txBox="1">
            <a:spLocks/>
          </p:cNvSpPr>
          <p:nvPr/>
        </p:nvSpPr>
        <p:spPr>
          <a:xfrm>
            <a:off x="695221" y="4191000"/>
            <a:ext cx="8296379" cy="990600"/>
          </a:xfrm>
          <a:prstGeom prst="rect">
            <a:avLst/>
          </a:prstGeom>
          <a:noFill/>
        </p:spPr>
        <p:txBody>
          <a:bodyPr vert="horz" lIns="91440" tIns="45720" rIns="91440" bIns="45720" rtlCol="0">
            <a:normAutofit lnSpcReduction="10000"/>
          </a:bodyPr>
          <a:lstStyle>
            <a:lvl1pPr marL="0" indent="0" algn="r" defTabSz="914400" rtl="0" eaLnBrk="1" latinLnBrk="0" hangingPunct="1">
              <a:spcBef>
                <a:spcPct val="20000"/>
              </a:spcBef>
              <a:buFont typeface="Arial" panose="020B0604020202020204" pitchFamily="34" charset="0"/>
              <a:buNone/>
              <a:defRPr sz="1800" kern="1200" baseline="0">
                <a:solidFill>
                  <a:srgbClr val="043253"/>
                </a:solidFill>
                <a:latin typeface="Arial" panose="020B0604020202020204" pitchFamily="34" charset="0"/>
                <a:ea typeface="+mn-ea"/>
                <a:cs typeface="Arial" panose="020B0604020202020204" pitchFamily="34" charset="0"/>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Arial" panose="020B0604020202020204" pitchFamily="34" charset="0"/>
                <a:ea typeface="+mn-ea"/>
                <a:cs typeface="Arial" panose="020B0604020202020204" pitchFamily="34" charset="0"/>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Arial" panose="020B0604020202020204" pitchFamily="34" charset="0"/>
                <a:ea typeface="+mn-ea"/>
                <a:cs typeface="Arial" panose="020B0604020202020204" pitchFamily="34" charset="0"/>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0" marR="0" lvl="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Valeria Spinner</a:t>
            </a:r>
          </a:p>
          <a:p>
            <a:pPr marL="0" marR="0" lvl="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USSGLAD &amp; BAAS Director</a:t>
            </a:r>
          </a:p>
          <a:p>
            <a:pPr>
              <a:defRPr/>
            </a:pPr>
            <a:r>
              <a:rPr lang="en-US" dirty="0"/>
              <a:t>v</a:t>
            </a:r>
            <a:r>
              <a:rPr lang="en-US" dirty="0" smtClean="0"/>
              <a:t>aleria.spinner@fiscal.treasury.gov</a:t>
            </a:r>
            <a:endParaRPr lang="en-US" dirty="0"/>
          </a:p>
          <a:p>
            <a:pPr marL="0" marR="0" lvl="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dirty="0" smtClean="0"/>
          </a:p>
          <a:p>
            <a:pPr marL="0" marR="0" lvl="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dirty="0"/>
          </a:p>
        </p:txBody>
      </p:sp>
      <p:pic>
        <p:nvPicPr>
          <p:cNvPr id="5" name="Picture Placeholder 6"/>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1273" b="1273"/>
          <a:stretch>
            <a:fillRect/>
          </a:stretch>
        </p:blipFill>
        <p:spPr>
          <a:xfrm>
            <a:off x="228600" y="334963"/>
            <a:ext cx="5867400" cy="1646237"/>
          </a:xfrm>
        </p:spPr>
      </p:pic>
    </p:spTree>
    <p:extLst>
      <p:ext uri="{BB962C8B-B14F-4D97-AF65-F5344CB8AC3E}">
        <p14:creationId xmlns:p14="http://schemas.microsoft.com/office/powerpoint/2010/main" val="1197934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endParaRPr lang="en-US" dirty="0" smtClean="0"/>
          </a:p>
          <a:p>
            <a:r>
              <a:rPr lang="en-US" dirty="0" smtClean="0"/>
              <a:t>Credit Reform Case Studies</a:t>
            </a:r>
          </a:p>
          <a:p>
            <a:r>
              <a:rPr lang="en-US" dirty="0" smtClean="0"/>
              <a:t>General Fund</a:t>
            </a:r>
          </a:p>
          <a:p>
            <a:r>
              <a:rPr lang="en-US" dirty="0" smtClean="0"/>
              <a:t>Contingent &amp; Unfunded Liabilities </a:t>
            </a:r>
          </a:p>
          <a:p>
            <a:r>
              <a:rPr lang="en-US" dirty="0" smtClean="0"/>
              <a:t>Deposit Funds</a:t>
            </a:r>
          </a:p>
          <a:p>
            <a:r>
              <a:rPr lang="en-US" dirty="0" smtClean="0"/>
              <a:t>Data Act</a:t>
            </a:r>
          </a:p>
          <a:p>
            <a:r>
              <a:rPr lang="en-US" dirty="0" smtClean="0"/>
              <a:t>USSGL to BETC Crosswalk</a:t>
            </a:r>
          </a:p>
          <a:p>
            <a:endParaRPr lang="en-US" dirty="0" smtClean="0"/>
          </a:p>
        </p:txBody>
      </p:sp>
      <p:sp>
        <p:nvSpPr>
          <p:cNvPr id="3" name="Content Placeholder 2"/>
          <p:cNvSpPr>
            <a:spLocks noGrp="1"/>
          </p:cNvSpPr>
          <p:nvPr>
            <p:ph sz="quarter" idx="11"/>
          </p:nvPr>
        </p:nvSpPr>
        <p:spPr/>
        <p:txBody>
          <a:bodyPr/>
          <a:lstStyle/>
          <a:p>
            <a:r>
              <a:rPr lang="en-US" dirty="0" smtClean="0"/>
              <a:t>USSGL Projects for Fiscal Year 2016</a:t>
            </a:r>
            <a:endParaRPr lang="en-US" dirty="0"/>
          </a:p>
        </p:txBody>
      </p:sp>
    </p:spTree>
    <p:extLst>
      <p:ext uri="{BB962C8B-B14F-4D97-AF65-F5344CB8AC3E}">
        <p14:creationId xmlns:p14="http://schemas.microsoft.com/office/powerpoint/2010/main" val="31686258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0"/>
          </p:nvPr>
        </p:nvPicPr>
        <p:blipFill>
          <a:blip r:embed="rId2">
            <a:extLst>
              <a:ext uri="{28A0092B-C50C-407E-A947-70E740481C1C}">
                <a14:useLocalDpi xmlns:a14="http://schemas.microsoft.com/office/drawing/2010/main" val="0"/>
              </a:ext>
            </a:extLst>
          </a:blip>
          <a:stretch>
            <a:fillRect/>
          </a:stretch>
        </p:blipFill>
        <p:spPr>
          <a:xfrm>
            <a:off x="52375" y="335277"/>
            <a:ext cx="3980688" cy="1146048"/>
          </a:xfrm>
        </p:spPr>
      </p:pic>
      <p:sp>
        <p:nvSpPr>
          <p:cNvPr id="3" name="Title 1"/>
          <p:cNvSpPr txBox="1">
            <a:spLocks/>
          </p:cNvSpPr>
          <p:nvPr/>
        </p:nvSpPr>
        <p:spPr>
          <a:xfrm>
            <a:off x="1219200" y="2667000"/>
            <a:ext cx="7772400" cy="1238250"/>
          </a:xfrm>
          <a:prstGeom prst="rect">
            <a:avLst/>
          </a:prstGeom>
        </p:spPr>
        <p:txBody>
          <a:bodyPr vert="horz" lIns="91440" tIns="45720" rIns="91440" bIns="45720" rtlCol="0" anchor="ctr">
            <a:normAutofit fontScale="77500" lnSpcReduction="20000"/>
          </a:bodyPr>
          <a:lstStyle>
            <a:lvl1pPr algn="r" defTabSz="914400" rtl="0" eaLnBrk="1" latinLnBrk="0" hangingPunct="1">
              <a:spcBef>
                <a:spcPct val="0"/>
              </a:spcBef>
              <a:buNone/>
              <a:defRPr sz="3200" kern="1200">
                <a:solidFill>
                  <a:srgbClr val="043253"/>
                </a:solidFill>
                <a:latin typeface="Arial" panose="020B0604020202020204" pitchFamily="34" charset="0"/>
                <a:ea typeface="+mj-ea"/>
                <a:cs typeface="Arial" panose="020B0604020202020204" pitchFamily="34" charset="0"/>
              </a:defRPr>
            </a:lvl1pPr>
          </a:lstStyle>
          <a:p>
            <a:pPr marL="0" marR="0" lvl="0" indent="0" algn="r" defTabSz="914400" rtl="0" eaLnBrk="1" fontAlgn="auto" latinLnBrk="0" hangingPunct="1">
              <a:lnSpc>
                <a:spcPct val="100000"/>
              </a:lnSpc>
              <a:spcBef>
                <a:spcPct val="0"/>
              </a:spcBef>
              <a:spcAft>
                <a:spcPts val="0"/>
              </a:spcAft>
              <a:buClrTx/>
              <a:buSzTx/>
              <a:buFontTx/>
              <a:buNone/>
              <a:tabLst/>
              <a:defRPr/>
            </a:pPr>
            <a:r>
              <a:rPr lang="en-US" sz="4800" dirty="0" smtClean="0"/>
              <a:t>USSGL Account 579100</a:t>
            </a:r>
            <a:r>
              <a:rPr lang="en-US" sz="4800" dirty="0"/>
              <a:t/>
            </a:r>
            <a:br>
              <a:rPr lang="en-US" sz="4800" dirty="0"/>
            </a:br>
            <a:r>
              <a:rPr lang="en-US" dirty="0" smtClean="0"/>
              <a:t>Adjustment to Financing Sources – Downward Reestimate or Negative Subsidy</a:t>
            </a:r>
            <a:endParaRPr lang="en-US" dirty="0"/>
          </a:p>
        </p:txBody>
      </p:sp>
      <p:sp>
        <p:nvSpPr>
          <p:cNvPr id="4" name="Subtitle 2"/>
          <p:cNvSpPr txBox="1">
            <a:spLocks/>
          </p:cNvSpPr>
          <p:nvPr/>
        </p:nvSpPr>
        <p:spPr>
          <a:xfrm>
            <a:off x="695221" y="4191000"/>
            <a:ext cx="8296379" cy="838200"/>
          </a:xfrm>
          <a:prstGeom prst="rect">
            <a:avLst/>
          </a:prstGeom>
          <a:noFill/>
        </p:spPr>
        <p:txBody>
          <a:bodyPr vert="horz" lIns="91440" tIns="45720" rIns="91440" bIns="45720" rtlCol="0">
            <a:normAutofit/>
          </a:bodyPr>
          <a:lstStyle>
            <a:lvl1pPr marL="0" indent="0" algn="r" defTabSz="914400" rtl="0" eaLnBrk="1" latinLnBrk="0" hangingPunct="1">
              <a:spcBef>
                <a:spcPct val="20000"/>
              </a:spcBef>
              <a:buFont typeface="Arial" panose="020B0604020202020204" pitchFamily="34" charset="0"/>
              <a:buNone/>
              <a:defRPr sz="1800" kern="1200" baseline="0">
                <a:solidFill>
                  <a:srgbClr val="043253"/>
                </a:solidFill>
                <a:latin typeface="Arial" panose="020B0604020202020204" pitchFamily="34" charset="0"/>
                <a:ea typeface="+mn-ea"/>
                <a:cs typeface="Arial" panose="020B0604020202020204" pitchFamily="34" charset="0"/>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Arial" panose="020B0604020202020204" pitchFamily="34" charset="0"/>
                <a:ea typeface="+mn-ea"/>
                <a:cs typeface="Arial" panose="020B0604020202020204" pitchFamily="34" charset="0"/>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Arial" panose="020B0604020202020204" pitchFamily="34" charset="0"/>
                <a:ea typeface="+mn-ea"/>
                <a:cs typeface="Arial" panose="020B0604020202020204" pitchFamily="34" charset="0"/>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0" marR="0" lvl="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Kathy Wages</a:t>
            </a:r>
            <a:endParaRPr lang="en-US" dirty="0"/>
          </a:p>
          <a:p>
            <a:pPr lvl="0">
              <a:defRPr/>
            </a:pPr>
            <a:r>
              <a:rPr lang="en-US" dirty="0"/>
              <a:t>k</a:t>
            </a:r>
            <a:r>
              <a:rPr lang="en-US" dirty="0" smtClean="0"/>
              <a:t>athy.wages@fiscal.treasury.gov</a:t>
            </a:r>
            <a:endParaRPr lang="en-US" dirty="0"/>
          </a:p>
        </p:txBody>
      </p:sp>
    </p:spTree>
    <p:extLst>
      <p:ext uri="{BB962C8B-B14F-4D97-AF65-F5344CB8AC3E}">
        <p14:creationId xmlns:p14="http://schemas.microsoft.com/office/powerpoint/2010/main" val="42293628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endParaRPr lang="en-US" dirty="0" smtClean="0"/>
          </a:p>
          <a:p>
            <a:r>
              <a:rPr lang="en-US" dirty="0" smtClean="0"/>
              <a:t>USSGL account 579100 (account title and definition update) </a:t>
            </a:r>
          </a:p>
          <a:p>
            <a:endParaRPr lang="en-US" dirty="0" smtClean="0"/>
          </a:p>
          <a:p>
            <a:r>
              <a:rPr lang="en-US" dirty="0" smtClean="0"/>
              <a:t>Effective  Fiscal Year 2015</a:t>
            </a:r>
            <a:endParaRPr lang="en-US" dirty="0"/>
          </a:p>
        </p:txBody>
      </p:sp>
      <p:sp>
        <p:nvSpPr>
          <p:cNvPr id="3" name="Content Placeholder 2"/>
          <p:cNvSpPr>
            <a:spLocks noGrp="1"/>
          </p:cNvSpPr>
          <p:nvPr>
            <p:ph sz="quarter" idx="11"/>
          </p:nvPr>
        </p:nvSpPr>
        <p:spPr/>
        <p:txBody>
          <a:bodyPr/>
          <a:lstStyle/>
          <a:p>
            <a:r>
              <a:rPr lang="en-US" dirty="0" smtClean="0"/>
              <a:t>USSGL account 579100</a:t>
            </a:r>
            <a:endParaRPr lang="en-US" dirty="0"/>
          </a:p>
        </p:txBody>
      </p:sp>
    </p:spTree>
    <p:extLst>
      <p:ext uri="{BB962C8B-B14F-4D97-AF65-F5344CB8AC3E}">
        <p14:creationId xmlns:p14="http://schemas.microsoft.com/office/powerpoint/2010/main" val="5134665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838200" y="2667000"/>
            <a:ext cx="8153400" cy="1238250"/>
          </a:xfrm>
          <a:prstGeom prst="rect">
            <a:avLst/>
          </a:prstGeom>
        </p:spPr>
        <p:txBody>
          <a:bodyPr vert="horz" lIns="91440" tIns="45720" rIns="91440" bIns="45720" rtlCol="0" anchor="ctr">
            <a:normAutofit fontScale="70000" lnSpcReduction="20000"/>
          </a:bodyPr>
          <a:lstStyle>
            <a:lvl1pPr algn="r" defTabSz="914400" rtl="0" eaLnBrk="1" latinLnBrk="0" hangingPunct="1">
              <a:spcBef>
                <a:spcPct val="0"/>
              </a:spcBef>
              <a:buNone/>
              <a:defRPr sz="3200" kern="1200">
                <a:solidFill>
                  <a:srgbClr val="043253"/>
                </a:solidFill>
                <a:latin typeface="Arial" panose="020B0604020202020204" pitchFamily="34" charset="0"/>
                <a:ea typeface="+mj-ea"/>
                <a:cs typeface="Arial" panose="020B0604020202020204" pitchFamily="34" charset="0"/>
              </a:defRPr>
            </a:lvl1pPr>
          </a:lstStyle>
          <a:p>
            <a:pPr marL="0" marR="0" lvl="0" indent="0" algn="r" defTabSz="914400" rtl="0" eaLnBrk="1" fontAlgn="auto" latinLnBrk="0" hangingPunct="1">
              <a:lnSpc>
                <a:spcPct val="100000"/>
              </a:lnSpc>
              <a:spcBef>
                <a:spcPct val="0"/>
              </a:spcBef>
              <a:spcAft>
                <a:spcPts val="0"/>
              </a:spcAft>
              <a:buClrTx/>
              <a:buSzTx/>
              <a:buFontTx/>
              <a:buNone/>
              <a:tabLst/>
              <a:defRPr/>
            </a:pPr>
            <a:r>
              <a:rPr lang="en-US" sz="4800" dirty="0" smtClean="0"/>
              <a:t>General Fund Impact to the USSGL Chart of Accounts</a:t>
            </a:r>
            <a:r>
              <a:rPr lang="en-US" sz="4800" dirty="0"/>
              <a:t/>
            </a:r>
            <a:br>
              <a:rPr lang="en-US" sz="4800" dirty="0"/>
            </a:br>
            <a:endParaRPr lang="en-US" dirty="0"/>
          </a:p>
        </p:txBody>
      </p:sp>
      <p:sp>
        <p:nvSpPr>
          <p:cNvPr id="4" name="Subtitle 2"/>
          <p:cNvSpPr txBox="1">
            <a:spLocks/>
          </p:cNvSpPr>
          <p:nvPr/>
        </p:nvSpPr>
        <p:spPr>
          <a:xfrm>
            <a:off x="695221" y="4191000"/>
            <a:ext cx="8296379" cy="838200"/>
          </a:xfrm>
          <a:prstGeom prst="rect">
            <a:avLst/>
          </a:prstGeom>
          <a:noFill/>
        </p:spPr>
        <p:txBody>
          <a:bodyPr vert="horz" lIns="91440" tIns="45720" rIns="91440" bIns="45720" rtlCol="0">
            <a:normAutofit/>
          </a:bodyPr>
          <a:lstStyle>
            <a:lvl1pPr marL="0" indent="0" algn="r" defTabSz="914400" rtl="0" eaLnBrk="1" latinLnBrk="0" hangingPunct="1">
              <a:spcBef>
                <a:spcPct val="20000"/>
              </a:spcBef>
              <a:buFont typeface="Arial" panose="020B0604020202020204" pitchFamily="34" charset="0"/>
              <a:buNone/>
              <a:defRPr sz="1800" kern="1200" baseline="0">
                <a:solidFill>
                  <a:srgbClr val="043253"/>
                </a:solidFill>
                <a:latin typeface="Arial" panose="020B0604020202020204" pitchFamily="34" charset="0"/>
                <a:ea typeface="+mn-ea"/>
                <a:cs typeface="Arial" panose="020B0604020202020204" pitchFamily="34" charset="0"/>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Arial" panose="020B0604020202020204" pitchFamily="34" charset="0"/>
                <a:ea typeface="+mn-ea"/>
                <a:cs typeface="Arial" panose="020B0604020202020204" pitchFamily="34" charset="0"/>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Arial" panose="020B0604020202020204" pitchFamily="34" charset="0"/>
                <a:ea typeface="+mn-ea"/>
                <a:cs typeface="Arial" panose="020B0604020202020204" pitchFamily="34" charset="0"/>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0" marR="0" lvl="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Michele Crosco</a:t>
            </a:r>
          </a:p>
          <a:p>
            <a:pPr lvl="0">
              <a:defRPr/>
            </a:pPr>
            <a:r>
              <a:rPr lang="en-US" dirty="0"/>
              <a:t>michele.crosco@fiscal.treasury.gov</a:t>
            </a:r>
          </a:p>
        </p:txBody>
      </p:sp>
      <p:pic>
        <p:nvPicPr>
          <p:cNvPr id="6" name="Picture Placeholder 6"/>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1273" b="1273"/>
          <a:stretch>
            <a:fillRect/>
          </a:stretch>
        </p:blipFill>
        <p:spPr>
          <a:xfrm>
            <a:off x="228600" y="334963"/>
            <a:ext cx="5867400" cy="1646237"/>
          </a:xfrm>
        </p:spPr>
      </p:pic>
    </p:spTree>
    <p:extLst>
      <p:ext uri="{BB962C8B-B14F-4D97-AF65-F5344CB8AC3E}">
        <p14:creationId xmlns:p14="http://schemas.microsoft.com/office/powerpoint/2010/main" val="15649578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smtClean="0"/>
              <a:t>320700 Appropriations Outstanding - Used</a:t>
            </a:r>
          </a:p>
          <a:p>
            <a:pPr marL="0" indent="0">
              <a:buNone/>
            </a:pPr>
            <a:endParaRPr lang="en-US" dirty="0" smtClean="0"/>
          </a:p>
          <a:p>
            <a:r>
              <a:rPr lang="en-US" dirty="0" smtClean="0"/>
              <a:t>General Fund’s offset to 310700 Unexpended Appropriations – Used</a:t>
            </a:r>
          </a:p>
          <a:p>
            <a:endParaRPr lang="en-US" dirty="0"/>
          </a:p>
          <a:p>
            <a:r>
              <a:rPr lang="en-US" dirty="0" smtClean="0"/>
              <a:t>Reciprocal Category 42 “Appropriations Used”</a:t>
            </a:r>
          </a:p>
          <a:p>
            <a:endParaRPr lang="en-US" dirty="0" smtClean="0"/>
          </a:p>
          <a:p>
            <a:r>
              <a:rPr lang="en-US" dirty="0" smtClean="0"/>
              <a:t>Effective for Fiscal Year 2015</a:t>
            </a:r>
            <a:endParaRPr lang="en-US" dirty="0"/>
          </a:p>
        </p:txBody>
      </p:sp>
      <p:sp>
        <p:nvSpPr>
          <p:cNvPr id="3" name="Content Placeholder 2"/>
          <p:cNvSpPr>
            <a:spLocks noGrp="1"/>
          </p:cNvSpPr>
          <p:nvPr>
            <p:ph sz="quarter" idx="11"/>
          </p:nvPr>
        </p:nvSpPr>
        <p:spPr/>
        <p:txBody>
          <a:bodyPr/>
          <a:lstStyle/>
          <a:p>
            <a:r>
              <a:rPr lang="en-US" dirty="0" smtClean="0"/>
              <a:t>Appropriations – Used </a:t>
            </a:r>
            <a:endParaRPr lang="en-US" dirty="0"/>
          </a:p>
        </p:txBody>
      </p:sp>
    </p:spTree>
    <p:extLst>
      <p:ext uri="{BB962C8B-B14F-4D97-AF65-F5344CB8AC3E}">
        <p14:creationId xmlns:p14="http://schemas.microsoft.com/office/powerpoint/2010/main" val="42166735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5859" b="5859"/>
          <a:stretch>
            <a:fillRect/>
          </a:stretch>
        </p:blipFill>
        <p:spPr>
          <a:xfrm>
            <a:off x="228600" y="304800"/>
            <a:ext cx="6477000" cy="1646238"/>
          </a:xfrm>
        </p:spPr>
      </p:pic>
      <p:sp>
        <p:nvSpPr>
          <p:cNvPr id="3" name="Title 1"/>
          <p:cNvSpPr txBox="1">
            <a:spLocks/>
          </p:cNvSpPr>
          <p:nvPr/>
        </p:nvSpPr>
        <p:spPr>
          <a:xfrm>
            <a:off x="1219200" y="2667000"/>
            <a:ext cx="7772400" cy="1238250"/>
          </a:xfrm>
          <a:prstGeom prst="rect">
            <a:avLst/>
          </a:prstGeom>
        </p:spPr>
        <p:txBody>
          <a:bodyPr vert="horz" lIns="91440" tIns="45720" rIns="91440" bIns="45720" rtlCol="0" anchor="ctr">
            <a:normAutofit fontScale="62500" lnSpcReduction="20000"/>
          </a:bodyPr>
          <a:lstStyle>
            <a:lvl1pPr algn="r" defTabSz="914400" rtl="0" eaLnBrk="1" latinLnBrk="0" hangingPunct="1">
              <a:spcBef>
                <a:spcPct val="0"/>
              </a:spcBef>
              <a:buNone/>
              <a:defRPr sz="3200" kern="1200">
                <a:solidFill>
                  <a:srgbClr val="043253"/>
                </a:solidFill>
                <a:latin typeface="Arial" panose="020B0604020202020204" pitchFamily="34" charset="0"/>
                <a:ea typeface="+mj-ea"/>
                <a:cs typeface="Arial" panose="020B0604020202020204" pitchFamily="34" charset="0"/>
              </a:defRPr>
            </a:lvl1pPr>
          </a:lstStyle>
          <a:p>
            <a:pPr>
              <a:defRPr/>
            </a:pPr>
            <a:r>
              <a:rPr lang="en-US" sz="4800" dirty="0" smtClean="0"/>
              <a:t>Non-Budgetary Funds Held Outside of Treasury (FHOT) Impact to USSGL Chart of Accounts</a:t>
            </a:r>
            <a:endParaRPr lang="en-US" dirty="0"/>
          </a:p>
        </p:txBody>
      </p:sp>
      <p:sp>
        <p:nvSpPr>
          <p:cNvPr id="4" name="Subtitle 2"/>
          <p:cNvSpPr txBox="1">
            <a:spLocks/>
          </p:cNvSpPr>
          <p:nvPr/>
        </p:nvSpPr>
        <p:spPr>
          <a:xfrm>
            <a:off x="695221" y="4191000"/>
            <a:ext cx="8296379" cy="838200"/>
          </a:xfrm>
          <a:prstGeom prst="rect">
            <a:avLst/>
          </a:prstGeom>
          <a:noFill/>
        </p:spPr>
        <p:txBody>
          <a:bodyPr vert="horz" lIns="91440" tIns="45720" rIns="91440" bIns="45720" rtlCol="0">
            <a:normAutofit/>
          </a:bodyPr>
          <a:lstStyle>
            <a:lvl1pPr marL="0" indent="0" algn="r" defTabSz="914400" rtl="0" eaLnBrk="1" latinLnBrk="0" hangingPunct="1">
              <a:spcBef>
                <a:spcPct val="20000"/>
              </a:spcBef>
              <a:buFont typeface="Arial" panose="020B0604020202020204" pitchFamily="34" charset="0"/>
              <a:buNone/>
              <a:defRPr sz="1800" kern="1200" baseline="0">
                <a:solidFill>
                  <a:srgbClr val="043253"/>
                </a:solidFill>
                <a:latin typeface="Arial" panose="020B0604020202020204" pitchFamily="34" charset="0"/>
                <a:ea typeface="+mn-ea"/>
                <a:cs typeface="Arial" panose="020B0604020202020204" pitchFamily="34" charset="0"/>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Arial" panose="020B0604020202020204" pitchFamily="34" charset="0"/>
                <a:ea typeface="+mn-ea"/>
                <a:cs typeface="Arial" panose="020B0604020202020204" pitchFamily="34" charset="0"/>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Arial" panose="020B0604020202020204" pitchFamily="34" charset="0"/>
                <a:ea typeface="+mn-ea"/>
                <a:cs typeface="Arial" panose="020B0604020202020204" pitchFamily="34" charset="0"/>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defRPr/>
            </a:pPr>
            <a:r>
              <a:rPr lang="en-US" dirty="0" smtClean="0"/>
              <a:t>Jeff Taberner</a:t>
            </a:r>
          </a:p>
          <a:p>
            <a:pPr>
              <a:defRPr/>
            </a:pPr>
            <a:r>
              <a:rPr lang="en-US" dirty="0"/>
              <a:t>jeff.taberner@fiscal.treasury.gov</a:t>
            </a:r>
          </a:p>
          <a:p>
            <a:pPr>
              <a:defRPr/>
            </a:pPr>
            <a:endParaRPr lang="en-US" dirty="0"/>
          </a:p>
        </p:txBody>
      </p:sp>
    </p:spTree>
    <p:extLst>
      <p:ext uri="{BB962C8B-B14F-4D97-AF65-F5344CB8AC3E}">
        <p14:creationId xmlns:p14="http://schemas.microsoft.com/office/powerpoint/2010/main" val="39116254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smtClean="0"/>
              <a:t>113500 Funds Held by the Public – Non-Budgetary</a:t>
            </a:r>
          </a:p>
          <a:p>
            <a:endParaRPr lang="en-US" dirty="0"/>
          </a:p>
          <a:p>
            <a:r>
              <a:rPr lang="en-US" dirty="0" smtClean="0"/>
              <a:t>113000 Funds Held by the Public – Budgetary (Account title change only)</a:t>
            </a:r>
          </a:p>
          <a:p>
            <a:endParaRPr lang="en-US" dirty="0"/>
          </a:p>
          <a:p>
            <a:r>
              <a:rPr lang="en-US" dirty="0" smtClean="0"/>
              <a:t>Effective for Fiscal Year 2016</a:t>
            </a:r>
            <a:endParaRPr lang="en-US" dirty="0"/>
          </a:p>
        </p:txBody>
      </p:sp>
      <p:sp>
        <p:nvSpPr>
          <p:cNvPr id="3" name="Content Placeholder 2"/>
          <p:cNvSpPr>
            <a:spLocks noGrp="1"/>
          </p:cNvSpPr>
          <p:nvPr>
            <p:ph sz="quarter" idx="11"/>
          </p:nvPr>
        </p:nvSpPr>
        <p:spPr/>
        <p:txBody>
          <a:bodyPr/>
          <a:lstStyle/>
          <a:p>
            <a:r>
              <a:rPr lang="en-US" dirty="0" smtClean="0"/>
              <a:t>Non-Budgetary FHOT USSGL Account</a:t>
            </a:r>
            <a:endParaRPr lang="en-US" dirty="0"/>
          </a:p>
        </p:txBody>
      </p:sp>
    </p:spTree>
    <p:extLst>
      <p:ext uri="{BB962C8B-B14F-4D97-AF65-F5344CB8AC3E}">
        <p14:creationId xmlns:p14="http://schemas.microsoft.com/office/powerpoint/2010/main" val="2656690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838200" y="2667000"/>
            <a:ext cx="8153400" cy="1238250"/>
          </a:xfrm>
          <a:prstGeom prst="rect">
            <a:avLst/>
          </a:prstGeom>
        </p:spPr>
        <p:txBody>
          <a:bodyPr vert="horz" lIns="91440" tIns="45720" rIns="91440" bIns="45720" rtlCol="0" anchor="ctr">
            <a:normAutofit fontScale="70000" lnSpcReduction="20000"/>
          </a:bodyPr>
          <a:lstStyle>
            <a:lvl1pPr algn="r" defTabSz="914400" rtl="0" eaLnBrk="1" latinLnBrk="0" hangingPunct="1">
              <a:spcBef>
                <a:spcPct val="0"/>
              </a:spcBef>
              <a:buNone/>
              <a:defRPr sz="3200" kern="1200">
                <a:solidFill>
                  <a:srgbClr val="043253"/>
                </a:solidFill>
                <a:latin typeface="Arial" panose="020B0604020202020204" pitchFamily="34" charset="0"/>
                <a:ea typeface="+mj-ea"/>
                <a:cs typeface="Arial" panose="020B0604020202020204" pitchFamily="34" charset="0"/>
              </a:defRPr>
            </a:lvl1pPr>
          </a:lstStyle>
          <a:p>
            <a:pPr marL="0" marR="0" lvl="0" indent="0" algn="r" defTabSz="914400" rtl="0" eaLnBrk="1" fontAlgn="auto" latinLnBrk="0" hangingPunct="1">
              <a:lnSpc>
                <a:spcPct val="100000"/>
              </a:lnSpc>
              <a:spcBef>
                <a:spcPct val="0"/>
              </a:spcBef>
              <a:spcAft>
                <a:spcPts val="0"/>
              </a:spcAft>
              <a:buClrTx/>
              <a:buSzTx/>
              <a:buFontTx/>
              <a:buNone/>
              <a:tabLst/>
              <a:defRPr/>
            </a:pPr>
            <a:r>
              <a:rPr lang="en-US" sz="4800" dirty="0" smtClean="0"/>
              <a:t>Accrued Interest Payable &amp; Interest Receivable</a:t>
            </a:r>
            <a:r>
              <a:rPr lang="en-US" sz="4800" dirty="0"/>
              <a:t/>
            </a:r>
            <a:br>
              <a:rPr lang="en-US" sz="4800" dirty="0"/>
            </a:br>
            <a:endParaRPr lang="en-US" dirty="0"/>
          </a:p>
        </p:txBody>
      </p:sp>
      <p:sp>
        <p:nvSpPr>
          <p:cNvPr id="4" name="Subtitle 2"/>
          <p:cNvSpPr txBox="1">
            <a:spLocks/>
          </p:cNvSpPr>
          <p:nvPr/>
        </p:nvSpPr>
        <p:spPr>
          <a:xfrm>
            <a:off x="695221" y="4191000"/>
            <a:ext cx="8296379" cy="838200"/>
          </a:xfrm>
          <a:prstGeom prst="rect">
            <a:avLst/>
          </a:prstGeom>
          <a:noFill/>
        </p:spPr>
        <p:txBody>
          <a:bodyPr vert="horz" lIns="91440" tIns="45720" rIns="91440" bIns="45720" rtlCol="0">
            <a:normAutofit/>
          </a:bodyPr>
          <a:lstStyle>
            <a:lvl1pPr marL="0" indent="0" algn="r" defTabSz="914400" rtl="0" eaLnBrk="1" latinLnBrk="0" hangingPunct="1">
              <a:spcBef>
                <a:spcPct val="20000"/>
              </a:spcBef>
              <a:buFont typeface="Arial" panose="020B0604020202020204" pitchFamily="34" charset="0"/>
              <a:buNone/>
              <a:defRPr sz="1800" kern="1200" baseline="0">
                <a:solidFill>
                  <a:srgbClr val="043253"/>
                </a:solidFill>
                <a:latin typeface="Arial" panose="020B0604020202020204" pitchFamily="34" charset="0"/>
                <a:ea typeface="+mn-ea"/>
                <a:cs typeface="Arial" panose="020B0604020202020204" pitchFamily="34" charset="0"/>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Arial" panose="020B0604020202020204" pitchFamily="34" charset="0"/>
                <a:ea typeface="+mn-ea"/>
                <a:cs typeface="Arial" panose="020B0604020202020204" pitchFamily="34" charset="0"/>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Arial" panose="020B0604020202020204" pitchFamily="34" charset="0"/>
                <a:ea typeface="+mn-ea"/>
                <a:cs typeface="Arial" panose="020B0604020202020204" pitchFamily="34" charset="0"/>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0" marR="0" lvl="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Michele Crosco</a:t>
            </a:r>
          </a:p>
          <a:p>
            <a:pPr>
              <a:defRPr/>
            </a:pPr>
            <a:r>
              <a:rPr lang="en-US" dirty="0"/>
              <a:t>m</a:t>
            </a:r>
            <a:r>
              <a:rPr lang="en-US" dirty="0" smtClean="0"/>
              <a:t>ichele.crosco@fiscal.treasury.gov</a:t>
            </a:r>
            <a:endParaRPr lang="en-US" dirty="0"/>
          </a:p>
        </p:txBody>
      </p:sp>
      <p:pic>
        <p:nvPicPr>
          <p:cNvPr id="5" name="Picture Placeholder 6"/>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2506" b="2506"/>
          <a:stretch>
            <a:fillRect/>
          </a:stretch>
        </p:blipFill>
        <p:spPr>
          <a:xfrm>
            <a:off x="228600" y="334963"/>
            <a:ext cx="6019800" cy="1646237"/>
          </a:xfrm>
        </p:spPr>
      </p:pic>
    </p:spTree>
    <p:extLst>
      <p:ext uri="{BB962C8B-B14F-4D97-AF65-F5344CB8AC3E}">
        <p14:creationId xmlns:p14="http://schemas.microsoft.com/office/powerpoint/2010/main" val="25284399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3657600"/>
            <a:ext cx="8686800" cy="2514600"/>
          </a:xfrm>
        </p:spPr>
        <p:txBody>
          <a:bodyPr/>
          <a:lstStyle/>
          <a:p>
            <a:r>
              <a:rPr lang="en-US" dirty="0" smtClean="0"/>
              <a:t>Resolve Intragovernmental Reporting Issues</a:t>
            </a:r>
          </a:p>
          <a:p>
            <a:r>
              <a:rPr lang="en-US" dirty="0" smtClean="0"/>
              <a:t>Effective for Fiscal Year 2016</a:t>
            </a:r>
          </a:p>
        </p:txBody>
      </p:sp>
      <p:sp>
        <p:nvSpPr>
          <p:cNvPr id="3" name="Content Placeholder 2"/>
          <p:cNvSpPr>
            <a:spLocks noGrp="1"/>
          </p:cNvSpPr>
          <p:nvPr>
            <p:ph sz="quarter" idx="11"/>
          </p:nvPr>
        </p:nvSpPr>
        <p:spPr/>
        <p:txBody>
          <a:bodyPr/>
          <a:lstStyle/>
          <a:p>
            <a:r>
              <a:rPr lang="en-US" sz="2800" dirty="0"/>
              <a:t>Accrued Interest Payable &amp; Interest Receivable</a:t>
            </a:r>
          </a:p>
        </p:txBody>
      </p:sp>
      <p:graphicFrame>
        <p:nvGraphicFramePr>
          <p:cNvPr id="4" name="Content Placeholder 5"/>
          <p:cNvGraphicFramePr>
            <a:graphicFrameLocks/>
          </p:cNvGraphicFramePr>
          <p:nvPr>
            <p:extLst>
              <p:ext uri="{D42A27DB-BD31-4B8C-83A1-F6EECF244321}">
                <p14:modId xmlns:p14="http://schemas.microsoft.com/office/powerpoint/2010/main" val="2260975598"/>
              </p:ext>
            </p:extLst>
          </p:nvPr>
        </p:nvGraphicFramePr>
        <p:xfrm>
          <a:off x="228600" y="1143000"/>
          <a:ext cx="8686800" cy="1788160"/>
        </p:xfrm>
        <a:graphic>
          <a:graphicData uri="http://schemas.openxmlformats.org/drawingml/2006/table">
            <a:tbl>
              <a:tblPr firstRow="1" bandRow="1">
                <a:tableStyleId>{5C22544A-7EE6-4342-B048-85BDC9FD1C3A}</a:tableStyleId>
              </a:tblPr>
              <a:tblGrid>
                <a:gridCol w="4343400"/>
                <a:gridCol w="4343400"/>
              </a:tblGrid>
              <a:tr h="406400">
                <a:tc>
                  <a:txBody>
                    <a:bodyPr/>
                    <a:lstStyle/>
                    <a:p>
                      <a:r>
                        <a:rPr lang="en-US" dirty="0" smtClean="0"/>
                        <a:t>Accrued Interest Payable</a:t>
                      </a:r>
                      <a:endParaRPr lang="en-US" dirty="0"/>
                    </a:p>
                  </a:txBody>
                  <a:tcPr/>
                </a:tc>
                <a:tc>
                  <a:txBody>
                    <a:bodyPr/>
                    <a:lstStyle/>
                    <a:p>
                      <a:r>
                        <a:rPr lang="en-US" dirty="0" smtClean="0"/>
                        <a:t> Interest Receivable</a:t>
                      </a:r>
                      <a:endParaRPr lang="en-US" dirty="0"/>
                    </a:p>
                  </a:txBody>
                  <a:tcPr/>
                </a:tc>
              </a:tr>
              <a:tr h="370840">
                <a:tc>
                  <a:txBody>
                    <a:bodyPr/>
                    <a:lstStyle/>
                    <a:p>
                      <a:r>
                        <a:rPr lang="en-US" dirty="0" smtClean="0"/>
                        <a:t>214000 Accrued Interest Payable Not Otherwise</a:t>
                      </a:r>
                      <a:r>
                        <a:rPr lang="en-US" baseline="0" dirty="0" smtClean="0"/>
                        <a:t> Classified</a:t>
                      </a:r>
                      <a:endParaRPr lang="en-US" dirty="0"/>
                    </a:p>
                  </a:txBody>
                  <a:tcPr/>
                </a:tc>
                <a:tc>
                  <a:txBody>
                    <a:bodyPr/>
                    <a:lstStyle/>
                    <a:p>
                      <a:r>
                        <a:rPr lang="en-US" dirty="0" smtClean="0"/>
                        <a:t>134000 Interest Receivable – Not Otherwise</a:t>
                      </a:r>
                      <a:r>
                        <a:rPr lang="en-US" baseline="0" dirty="0" smtClean="0"/>
                        <a:t> Classified</a:t>
                      </a:r>
                      <a:endParaRPr lang="en-US" dirty="0"/>
                    </a:p>
                  </a:txBody>
                  <a:tcPr/>
                </a:tc>
              </a:tr>
              <a:tr h="370840">
                <a:tc>
                  <a:txBody>
                    <a:bodyPr/>
                    <a:lstStyle/>
                    <a:p>
                      <a:r>
                        <a:rPr lang="en-US" dirty="0" smtClean="0"/>
                        <a:t>214100 Accrued Interest Payable </a:t>
                      </a:r>
                      <a:r>
                        <a:rPr lang="en-US" b="1" i="1" baseline="0" dirty="0" smtClean="0"/>
                        <a:t>- Loans</a:t>
                      </a:r>
                      <a:endParaRPr lang="en-US" b="1" i="1" baseline="0" dirty="0"/>
                    </a:p>
                  </a:txBody>
                  <a:tcPr/>
                </a:tc>
                <a:tc>
                  <a:txBody>
                    <a:bodyPr/>
                    <a:lstStyle/>
                    <a:p>
                      <a:r>
                        <a:rPr lang="en-US" dirty="0" smtClean="0"/>
                        <a:t>134100 Interest Receivable</a:t>
                      </a:r>
                      <a:r>
                        <a:rPr lang="en-US" baseline="0" dirty="0" smtClean="0"/>
                        <a:t> - Loans</a:t>
                      </a:r>
                      <a:endParaRPr lang="en-US" dirty="0"/>
                    </a:p>
                  </a:txBody>
                  <a:tcPr/>
                </a:tc>
              </a:tr>
              <a:tr h="370840">
                <a:tc>
                  <a:txBody>
                    <a:bodyPr/>
                    <a:lstStyle/>
                    <a:p>
                      <a:r>
                        <a:rPr lang="en-US" b="1" i="1" dirty="0" smtClean="0"/>
                        <a:t>214200 Accrued</a:t>
                      </a:r>
                      <a:r>
                        <a:rPr lang="en-US" b="1" i="1" baseline="0" dirty="0" smtClean="0"/>
                        <a:t> Interest Payable - Debt</a:t>
                      </a:r>
                      <a:endParaRPr lang="en-US" b="1" i="1" dirty="0"/>
                    </a:p>
                  </a:txBody>
                  <a:tcPr/>
                </a:tc>
                <a:tc>
                  <a:txBody>
                    <a:bodyPr/>
                    <a:lstStyle/>
                    <a:p>
                      <a:r>
                        <a:rPr lang="en-US" dirty="0" smtClean="0"/>
                        <a:t>134200 Interest Receivable - Investments</a:t>
                      </a:r>
                      <a:endParaRPr lang="en-US" dirty="0"/>
                    </a:p>
                  </a:txBody>
                  <a:tcPr/>
                </a:tc>
              </a:tr>
            </a:tbl>
          </a:graphicData>
        </a:graphic>
      </p:graphicFrame>
    </p:spTree>
    <p:extLst>
      <p:ext uri="{BB962C8B-B14F-4D97-AF65-F5344CB8AC3E}">
        <p14:creationId xmlns:p14="http://schemas.microsoft.com/office/powerpoint/2010/main" val="2165996928"/>
      </p:ext>
    </p:extLst>
  </p:cSld>
  <p:clrMapOvr>
    <a:masterClrMapping/>
  </p:clrMapOvr>
  <p:timing>
    <p:tnLst>
      <p:par>
        <p:cTn id="1" dur="indefinite" restart="never" nodeType="tmRoot"/>
      </p:par>
    </p:tnLst>
  </p:timing>
</p:sld>
</file>

<file path=ppt/theme/theme1.xml><?xml version="1.0" encoding="utf-8"?>
<a:theme xmlns:a="http://schemas.openxmlformats.org/drawingml/2006/main" name="Bureau of the Fiscal Service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p:properties xmlns:p="http://schemas.microsoft.com/office/2006/metadata/properties" xmlns:xsi="http://www.w3.org/2001/XMLSchema-instance" xmlns:pc="http://schemas.microsoft.com/office/infopath/2007/PartnerControls">
  <documentManagement>
    <CutOffDate xmlns="077ee27c-cd7f-49ea-bbed-c40511799fe1" xsi:nil="true"/>
    <DocStatus xmlns="077ee27c-cd7f-49ea-bbed-c40511799fe1">Active</DocStatus>
    <CorrespondenceAddressees xmlns="077ee27c-cd7f-49ea-bbed-c40511799fe1" xsi:nil="true"/>
    <Color xmlns="bfb7484d-b799-46f8-90dd-63a753cb605c" xsi:nil="true"/>
    <DocInactiveDate xmlns="077ee27c-cd7f-49ea-bbed-c40511799fe1" xsi:nil="true"/>
    <ActivityDate xmlns="077ee27c-cd7f-49ea-bbed-c40511799fe1">2014-06-05T04:00:00+00:00</ActivityDate>
    <DateDeclaredAsRecord xmlns="077ee27c-cd7f-49ea-bbed-c40511799fe1" xsi:nil="true"/>
    <_dlc_DocId xmlns="52222ef0-b167-44f5-92f7-438fda0857cd">FSSPT-576-208</_dlc_DocId>
    <_dlc_DocIdUrl xmlns="52222ef0-b167-44f5-92f7-438fda0857cd">
      <Url>http://fiscalservice.treasuryecm.gov/fs/support/GAC/_layouts/DocIdRedir.aspx?ID=FSSPT-576-208</Url>
      <Description>FSSPT-576-208</Description>
    </_dlc_DocIdUrl>
    <Audience xmlns="bfb7484d-b799-46f8-90dd-63a753cb605c" xsi:nil="true"/>
    <FileType xmlns="bfb7484d-b799-46f8-90dd-63a753cb605c">Style Guide</FileType>
    <DeleteDate xmlns="077ee27c-cd7f-49ea-bbed-c40511799fe1" xsi:nil="true"/>
    <_dlc_ExpireDateSaved xmlns="http://schemas.microsoft.com/sharepoint/v3" xsi:nil="true"/>
    <_dlc_ExpireDate xmlns="http://schemas.microsoft.com/sharepoint/v3">2014-06-20T17:24:49+00:00</_dlc_ExpireDate>
  </documentManagement>
</p:properties>
</file>

<file path=customXml/item2.xml><?xml version="1.0" encoding="utf-8"?>
<?mso-contentType ?>
<SharedContentType xmlns="Microsoft.SharePoint.Taxonomy.ContentTypeSync" SourceId="d708172b-2ced-4d43-bfa0-d4568dce9ba6" ContentTypeId="0x010100F2A49D9997933B479E73B45BD20EE2CECD"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p:Policy xmlns:p="office.server.policy" id="" local="true">
  <p:Name>Word Processing, Spreadsheets, Access Data Tables, and Electronic Working Files - 7215.01</p:Name>
  <p:Description/>
  <p:Statement/>
  <p:PolicyItems>
    <p:PolicyItem featureId="Microsoft.Office.RecordsManagement.PolicyFeatures.Expiration" staticId="0x010100F2A49D9997933B479E73B45BD20EE2CECD|-941506551" UniqueId="d2bd333f-68b6-41df-a6a5-aa28c40b5cd4">
      <p:Name>Retention</p:Name>
      <p:Description>Automatic scheduling of content for processing, and performing a retention action on content that has reached its due date.</p:Description>
      <p:CustomData>
        <Schedules nextStageId="4" default="false">
          <Schedule type="Default">
            <stages>
              <data stageId="1">
                <formula id="Microsoft.Office.RecordsManagement.PolicyFeatures.Expiration.Formula.BuiltIn">
                  <number>0</number>
                  <property>Modified</property>
                  <propertyId>28cf69c5-fa48-462a-b5cd-27b6f9d2bd5f</propertyId>
                  <period>days</period>
                </formula>
                <action type="workflow" id="bc2ce0a3-2ac6-4dec-821d-10114aa96235"/>
              </data>
            </stages>
          </Schedule>
          <Schedule type="Record">
            <stages>
              <data stageId="2">
                <formula id="Microsoft.Office.RecordsManagement.PolicyFeatures.Expiration.Formula.BuiltIn">
                  <number>0</number>
                  <property>DateDeclaredAsRecord</property>
                  <propertyId>2e647766-aaf5-4aca-a666-93211ca77118</propertyId>
                  <period>days</period>
                </formula>
                <action type="workflow" id="4424af61-fbcc-4909-af17-dbf67e9af050"/>
              </data>
              <data stageId="3">
                <formula id="Microsoft.Office.RecordsManagement.PolicyFeatures.Expiration.Formula.BuiltIn">
                  <number>0</number>
                  <property>DeleteDate</property>
                  <propertyId>7f5f5ef3-dbe1-4f20-9a7f-9f4a912a2624</propertyId>
                  <period>days</period>
                </formula>
                <action type="action" id="Microsoft.Office.RecordsManagement.PolicyFeatures.Expiration.Action.Delete"/>
              </data>
            </stages>
          </Schedule>
        </Schedules>
      </p:CustomData>
    </p:PolicyItem>
  </p:PolicyItems>
</p:Policy>
</file>

<file path=customXml/item5.xml><?xml version="1.0" encoding="utf-8"?>
<?mso-contentType ?>
<spe:Receivers xmlns:spe="http://schemas.microsoft.com/sharepoint/events">
  <Receiver>
    <Name>Microsoft.Office.RecordsManagement.PolicyFeatures.ExpirationEventReceiver</Name>
    <Synchronization>Synchronous</Synchronization>
    <Type>10001</Type>
    <SequenceNumber>101</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Assembly>Microsoft.Office.Policy, Version=14.0.0.0, Culture=neutral, PublicKeyToken=71e9bce111e9429c</Assembly>
    <Class>Microsoft.Office.RecordsManagement.Internal.UpdateExpireDate</Class>
    <Data/>
    <Filter/>
  </Receiver>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6.xml><?xml version="1.0" encoding="utf-8"?>
<ct:contentTypeSchema xmlns:ct="http://schemas.microsoft.com/office/2006/metadata/contentType" xmlns:ma="http://schemas.microsoft.com/office/2006/metadata/properties/metaAttributes" ct:_="" ma:_="" ma:contentTypeName="Word Processing, Spreadsheets, Access Data Tables, and Electronic Working Files - 7215.01" ma:contentTypeID="0x010100F2A49D9997933B479E73B45BD20EE2CECD001116EB1E15AA1F4BB832B3E0300E04E0" ma:contentTypeVersion="115" ma:contentTypeDescription="Documents such as letters, memoranda, reports, handbooks, directives, templates, forms, and manuals recorded on electronic media such as style libraries in SharePoint, hard disks or floppy diskettes after they have been copied to an electronic record keeping system, paper, or microform for record keeping purposes.&#10;&#10;Cutoff when created. Destroy when superseded, obsolete, data transferred to masterfile, or no longer needed for business, administrative or legal purposes." ma:contentTypeScope="" ma:versionID="920910c1b8bffdb2b658ddecd9275ee1">
  <xsd:schema xmlns:xsd="http://www.w3.org/2001/XMLSchema" xmlns:xs="http://www.w3.org/2001/XMLSchema" xmlns:p="http://schemas.microsoft.com/office/2006/metadata/properties" xmlns:ns1="http://schemas.microsoft.com/sharepoint/v3" xmlns:ns2="077ee27c-cd7f-49ea-bbed-c40511799fe1" xmlns:ns3="52222ef0-b167-44f5-92f7-438fda0857cd" xmlns:ns4="bfb7484d-b799-46f8-90dd-63a753cb605c" targetNamespace="http://schemas.microsoft.com/office/2006/metadata/properties" ma:root="true" ma:fieldsID="e8b27441b7cf02fa85e7613685758d4e" ns1:_="" ns2:_="" ns3:_="" ns4:_="">
    <xsd:import namespace="http://schemas.microsoft.com/sharepoint/v3"/>
    <xsd:import namespace="077ee27c-cd7f-49ea-bbed-c40511799fe1"/>
    <xsd:import namespace="52222ef0-b167-44f5-92f7-438fda0857cd"/>
    <xsd:import namespace="bfb7484d-b799-46f8-90dd-63a753cb605c"/>
    <xsd:element name="properties">
      <xsd:complexType>
        <xsd:sequence>
          <xsd:element name="documentManagement">
            <xsd:complexType>
              <xsd:all>
                <xsd:element ref="ns2:ActivityDate" minOccurs="0"/>
                <xsd:element ref="ns2:DocStatus"/>
                <xsd:element ref="ns2:DateDeclaredAsRecord" minOccurs="0"/>
                <xsd:element ref="ns2:DocInactiveDate" minOccurs="0"/>
                <xsd:element ref="ns2:CorrespondenceAddressees" minOccurs="0"/>
                <xsd:element ref="ns3:_dlc_DocIdUrl" minOccurs="0"/>
                <xsd:element ref="ns3:_dlc_DocIdPersistId" minOccurs="0"/>
                <xsd:element ref="ns3:_dlc_DocId" minOccurs="0"/>
                <xsd:element ref="ns2:CutOffDate" minOccurs="0"/>
                <xsd:element ref="ns2:DeleteDate" minOccurs="0"/>
                <xsd:element ref="ns1:_dlc_ExpireDateSaved" minOccurs="0"/>
                <xsd:element ref="ns1:_dlc_ExpireDate" minOccurs="0"/>
                <xsd:element ref="ns1:_dlc_Exempt" minOccurs="0"/>
                <xsd:element ref="ns4:Audience" minOccurs="0"/>
                <xsd:element ref="ns4:FileType" minOccurs="0"/>
                <xsd:element ref="ns4:Colo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pireDateSaved" ma:index="19" nillable="true" ma:displayName="Original Expiration Date" ma:hidden="true" ma:internalName="_dlc_ExpireDateSaved" ma:readOnly="true">
      <xsd:simpleType>
        <xsd:restriction base="dms:DateTime"/>
      </xsd:simpleType>
    </xsd:element>
    <xsd:element name="_dlc_ExpireDate" ma:index="20" nillable="true" ma:displayName="Expiration Date" ma:description="" ma:hidden="true" ma:indexed="true" ma:internalName="_dlc_ExpireDate" ma:readOnly="true">
      <xsd:simpleType>
        <xsd:restriction base="dms:DateTime"/>
      </xsd:simpleType>
    </xsd:element>
    <xsd:element name="_dlc_Exempt" ma:index="2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77ee27c-cd7f-49ea-bbed-c40511799fe1" elementFormDefault="qualified">
    <xsd:import namespace="http://schemas.microsoft.com/office/2006/documentManagement/types"/>
    <xsd:import namespace="http://schemas.microsoft.com/office/infopath/2007/PartnerControls"/>
    <xsd:element name="ActivityDate" ma:index="2" nillable="true" ma:displayName="Activity Date" ma:format="DateOnly" ma:internalName="ActivityDate">
      <xsd:simpleType>
        <xsd:restriction base="dms:DateTime"/>
      </xsd:simpleType>
    </xsd:element>
    <xsd:element name="DocStatus" ma:index="3" ma:displayName="Doc Status" ma:default="Active" ma:description="Doc can be set to active (default) or inactive based on disposition rules set forth in file plan for relevant content type" ma:format="Dropdown" ma:internalName="DocStatus">
      <xsd:simpleType>
        <xsd:restriction base="dms:Choice">
          <xsd:enumeration value="Active"/>
          <xsd:enumeration value="Inactive"/>
          <xsd:enumeration value="Published"/>
          <xsd:enumeration value="On Hold"/>
          <xsd:enumeration value="Waiting on Approval for Distruction"/>
          <xsd:enumeration value="Approved for Destruction"/>
          <xsd:enumeration value="Transfer to NARA"/>
        </xsd:restriction>
      </xsd:simpleType>
    </xsd:element>
    <xsd:element name="DateDeclaredAsRecord" ma:index="4" nillable="true" ma:displayName="Date Declared As Record" ma:description="Date doc is declared as a record" ma:format="DateOnly" ma:internalName="DateDeclaredAsRecord">
      <xsd:simpleType>
        <xsd:restriction base="dms:DateTime"/>
      </xsd:simpleType>
    </xsd:element>
    <xsd:element name="DocInactiveDate" ma:index="5" nillable="true" ma:displayName="Doc Inactive Date" ma:description="Date doc is set to inactive based on disposition rules set forth in file plan for relevant content type" ma:format="DateOnly" ma:internalName="DocInactiveDate">
      <xsd:simpleType>
        <xsd:restriction base="dms:DateTime"/>
      </xsd:simpleType>
    </xsd:element>
    <xsd:element name="CorrespondenceAddressees" ma:index="7" nillable="true" ma:displayName="Correspondence Addressees" ma:description="For correspondence, the people/organizations to whom the document was addressed" ma:internalName="CorrespondenceAddressees">
      <xsd:simpleType>
        <xsd:restriction base="dms:Note">
          <xsd:maxLength value="255"/>
        </xsd:restriction>
      </xsd:simpleType>
    </xsd:element>
    <xsd:element name="CutOffDate" ma:index="17" nillable="true" ma:displayName="Cut Off Date" ma:format="DateOnly" ma:hidden="true" ma:internalName="CutOffDate" ma:readOnly="false">
      <xsd:simpleType>
        <xsd:restriction base="dms:DateTime"/>
      </xsd:simpleType>
    </xsd:element>
    <xsd:element name="DeleteDate" ma:index="18" nillable="true" ma:displayName="Delete Date" ma:format="DateOnly" ma:internalName="DeleteDate"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2222ef0-b167-44f5-92f7-438fda0857cd" elementFormDefault="qualified">
    <xsd:import namespace="http://schemas.microsoft.com/office/2006/documentManagement/types"/>
    <xsd:import namespace="http://schemas.microsoft.com/office/infopath/2007/PartnerControls"/>
    <xsd:element name="_dlc_DocIdUrl" ma:index="8"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9" nillable="true" ma:displayName="Persist ID" ma:description="Keep ID on add." ma:hidden="true" ma:internalName="_dlc_DocIdPersistId" ma:readOnly="true">
      <xsd:simpleType>
        <xsd:restriction base="dms:Boolean"/>
      </xsd:simpleType>
    </xsd:element>
    <xsd:element name="_dlc_DocId" ma:index="15" nillable="true" ma:displayName="Document ID Value" ma:description="The value of the document ID assigned to this item." ma:internalName="_dlc_DocId"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fb7484d-b799-46f8-90dd-63a753cb605c" elementFormDefault="qualified">
    <xsd:import namespace="http://schemas.microsoft.com/office/2006/documentManagement/types"/>
    <xsd:import namespace="http://schemas.microsoft.com/office/infopath/2007/PartnerControls"/>
    <xsd:element name="Audience" ma:index="22" nillable="true" ma:displayName="Audience" ma:format="Dropdown" ma:internalName="Audience">
      <xsd:simpleType>
        <xsd:restriction base="dms:Choice">
          <xsd:enumeration value="Internal"/>
          <xsd:enumeration value="External"/>
        </xsd:restriction>
      </xsd:simpleType>
    </xsd:element>
    <xsd:element name="FileType" ma:index="23" nillable="true" ma:displayName="FileType" ma:format="Dropdown" ma:internalName="FileType">
      <xsd:simpleType>
        <xsd:restriction base="dms:Choice">
          <xsd:enumeration value="Style Guide"/>
          <xsd:enumeration value="Logo"/>
          <xsd:enumeration value="Seal"/>
          <xsd:enumeration value="SubLogo"/>
        </xsd:restriction>
      </xsd:simpleType>
    </xsd:element>
    <xsd:element name="Color" ma:index="24" nillable="true" ma:displayName="Color" ma:format="Dropdown" ma:internalName="Color">
      <xsd:simpleType>
        <xsd:restriction base="dms:Choice">
          <xsd:enumeration value="Color"/>
          <xsd:enumeration value="Black &amp; Whit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7614194-65B4-4975-B73C-5B2B7065A0A0}">
  <ds:schemaRefs>
    <ds:schemaRef ds:uri="http://purl.org/dc/terms/"/>
    <ds:schemaRef ds:uri="http://schemas.microsoft.com/office/2006/metadata/properties"/>
    <ds:schemaRef ds:uri="52222ef0-b167-44f5-92f7-438fda0857cd"/>
    <ds:schemaRef ds:uri="077ee27c-cd7f-49ea-bbed-c40511799fe1"/>
    <ds:schemaRef ds:uri="http://schemas.microsoft.com/office/2006/documentManagement/types"/>
    <ds:schemaRef ds:uri="http://schemas.microsoft.com/sharepoint/v3"/>
    <ds:schemaRef ds:uri="http://schemas.openxmlformats.org/package/2006/metadata/core-properties"/>
    <ds:schemaRef ds:uri="http://purl.org/dc/dcmitype/"/>
    <ds:schemaRef ds:uri="http://schemas.microsoft.com/office/infopath/2007/PartnerControls"/>
    <ds:schemaRef ds:uri="bfb7484d-b799-46f8-90dd-63a753cb605c"/>
    <ds:schemaRef ds:uri="http://www.w3.org/XML/1998/namespace"/>
    <ds:schemaRef ds:uri="http://purl.org/dc/elements/1.1/"/>
  </ds:schemaRefs>
</ds:datastoreItem>
</file>

<file path=customXml/itemProps2.xml><?xml version="1.0" encoding="utf-8"?>
<ds:datastoreItem xmlns:ds="http://schemas.openxmlformats.org/officeDocument/2006/customXml" ds:itemID="{78A54A5B-C0CF-479F-96E9-38C7C0C688E2}">
  <ds:schemaRefs>
    <ds:schemaRef ds:uri="Microsoft.SharePoint.Taxonomy.ContentTypeSync"/>
  </ds:schemaRefs>
</ds:datastoreItem>
</file>

<file path=customXml/itemProps3.xml><?xml version="1.0" encoding="utf-8"?>
<ds:datastoreItem xmlns:ds="http://schemas.openxmlformats.org/officeDocument/2006/customXml" ds:itemID="{90F1A206-462C-4E19-A065-65B85FB8812C}">
  <ds:schemaRefs>
    <ds:schemaRef ds:uri="http://schemas.microsoft.com/sharepoint/v3/contenttype/forms"/>
  </ds:schemaRefs>
</ds:datastoreItem>
</file>

<file path=customXml/itemProps4.xml><?xml version="1.0" encoding="utf-8"?>
<ds:datastoreItem xmlns:ds="http://schemas.openxmlformats.org/officeDocument/2006/customXml" ds:itemID="{84FC51A9-12CD-4754-BABF-3F8E413D30D7}">
  <ds:schemaRefs>
    <ds:schemaRef ds:uri="office.server.policy"/>
  </ds:schemaRefs>
</ds:datastoreItem>
</file>

<file path=customXml/itemProps5.xml><?xml version="1.0" encoding="utf-8"?>
<ds:datastoreItem xmlns:ds="http://schemas.openxmlformats.org/officeDocument/2006/customXml" ds:itemID="{3A2E1160-6AE6-4CC1-8CFA-6604C8A82712}">
  <ds:schemaRefs>
    <ds:schemaRef ds:uri="http://schemas.microsoft.com/sharepoint/events"/>
  </ds:schemaRefs>
</ds:datastoreItem>
</file>

<file path=customXml/itemProps6.xml><?xml version="1.0" encoding="utf-8"?>
<ds:datastoreItem xmlns:ds="http://schemas.openxmlformats.org/officeDocument/2006/customXml" ds:itemID="{D7D55FE1-5DC8-4340-8DAF-7D4265415F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77ee27c-cd7f-49ea-bbed-c40511799fe1"/>
    <ds:schemaRef ds:uri="52222ef0-b167-44f5-92f7-438fda0857cd"/>
    <ds:schemaRef ds:uri="bfb7484d-b799-46f8-90dd-63a753cb60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Bureau of the Fiscal Service PPT Template</Template>
  <TotalTime>326</TotalTime>
  <Words>289</Words>
  <Application>Microsoft Office PowerPoint</Application>
  <PresentationFormat>On-screen Show (4:3)</PresentationFormat>
  <Paragraphs>71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Bureau of the Fiscal Service PPT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Dept. of the Treasury, FMS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April D. Battle</dc:creator>
  <cp:lastModifiedBy>Michele Crisman </cp:lastModifiedBy>
  <cp:revision>22</cp:revision>
  <dcterms:created xsi:type="dcterms:W3CDTF">2014-06-05T14:12:22Z</dcterms:created>
  <dcterms:modified xsi:type="dcterms:W3CDTF">2015-05-12T13:16:01Z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96ae1424-2645-4f5b-88c4-f91665cf5260</vt:lpwstr>
  </property>
  <property fmtid="{D5CDD505-2E9C-101B-9397-08002B2CF9AE}" pid="3" name="ContentTypeId">
    <vt:lpwstr>0x010100F2A49D9997933B479E73B45BD20EE2CECD001116EB1E15AA1F4BB832B3E0300E04E0</vt:lpwstr>
  </property>
  <property fmtid="{D5CDD505-2E9C-101B-9397-08002B2CF9AE}" pid="4" name="_dlc_policyId">
    <vt:lpwstr>0x010100F2A49D9997933B479E73B45BD20EE2CECD|-941506551</vt:lpwstr>
  </property>
  <property fmtid="{D5CDD505-2E9C-101B-9397-08002B2CF9AE}" pid="5" name="ItemRetentionFormula">
    <vt:lpwstr>&lt;formula id="Microsoft.Office.RecordsManagement.PolicyFeatures.Expiration.Formula.BuiltIn"&gt;&lt;number&gt;0&lt;/number&gt;&lt;property&gt;Modified&lt;/property&gt;&lt;propertyId&gt;28cf69c5-fa48-462a-b5cd-27b6f9d2bd5f&lt;/propertyId&gt;&lt;period&gt;days&lt;/period&gt;&lt;/formula&gt;</vt:lpwstr>
  </property>
</Properties>
</file>