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1" r:id="rId2"/>
    <p:sldMasterId id="2147483663" r:id="rId3"/>
    <p:sldMasterId id="2147483677" r:id="rId4"/>
  </p:sldMasterIdLst>
  <p:notesMasterIdLst>
    <p:notesMasterId r:id="rId18"/>
  </p:notesMasterIdLst>
  <p:handoutMasterIdLst>
    <p:handoutMasterId r:id="rId19"/>
  </p:handoutMasterIdLst>
  <p:sldIdLst>
    <p:sldId id="256" r:id="rId5"/>
    <p:sldId id="336" r:id="rId6"/>
    <p:sldId id="337" r:id="rId7"/>
    <p:sldId id="338" r:id="rId8"/>
    <p:sldId id="339" r:id="rId9"/>
    <p:sldId id="357" r:id="rId10"/>
    <p:sldId id="358" r:id="rId11"/>
    <p:sldId id="366" r:id="rId12"/>
    <p:sldId id="359" r:id="rId13"/>
    <p:sldId id="360" r:id="rId14"/>
    <p:sldId id="367" r:id="rId15"/>
    <p:sldId id="361" r:id="rId16"/>
    <p:sldId id="353" r:id="rId17"/>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4C8"/>
    <a:srgbClr val="2954D3"/>
    <a:srgbClr val="FFFFC9"/>
    <a:srgbClr val="0066CC"/>
    <a:srgbClr val="B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autoAdjust="0"/>
  </p:normalViewPr>
  <p:slideViewPr>
    <p:cSldViewPr>
      <p:cViewPr>
        <p:scale>
          <a:sx n="70" d="100"/>
          <a:sy n="70" d="100"/>
        </p:scale>
        <p:origin x="-68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2" d="100"/>
          <a:sy n="72" d="100"/>
        </p:scale>
        <p:origin x="-2117" y="-101"/>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0645" cy="468792"/>
          </a:xfrm>
          <a:prstGeom prst="rect">
            <a:avLst/>
          </a:prstGeom>
        </p:spPr>
        <p:txBody>
          <a:bodyPr vert="horz" lIns="92962" tIns="46480" rIns="92962" bIns="46480" rtlCol="0"/>
          <a:lstStyle>
            <a:lvl1pPr algn="l">
              <a:defRPr sz="1200"/>
            </a:lvl1pPr>
          </a:lstStyle>
          <a:p>
            <a:endParaRPr lang="en-US" dirty="0"/>
          </a:p>
        </p:txBody>
      </p:sp>
      <p:sp>
        <p:nvSpPr>
          <p:cNvPr id="3" name="Date Placeholder 2"/>
          <p:cNvSpPr>
            <a:spLocks noGrp="1"/>
          </p:cNvSpPr>
          <p:nvPr>
            <p:ph type="dt" sz="quarter" idx="1"/>
          </p:nvPr>
        </p:nvSpPr>
        <p:spPr>
          <a:xfrm>
            <a:off x="4014338" y="0"/>
            <a:ext cx="3070645" cy="468792"/>
          </a:xfrm>
          <a:prstGeom prst="rect">
            <a:avLst/>
          </a:prstGeom>
        </p:spPr>
        <p:txBody>
          <a:bodyPr vert="horz" lIns="92962" tIns="46480" rIns="92962" bIns="46480" rtlCol="0"/>
          <a:lstStyle>
            <a:lvl1pPr algn="r">
              <a:defRPr sz="1200"/>
            </a:lvl1pPr>
          </a:lstStyle>
          <a:p>
            <a:fld id="{28BE8E2E-A305-457D-ACA9-6029C4363FEE}" type="datetimeFigureOut">
              <a:rPr lang="en-US" smtClean="0"/>
              <a:t>6/12/2013</a:t>
            </a:fld>
            <a:endParaRPr lang="en-US" dirty="0"/>
          </a:p>
        </p:txBody>
      </p:sp>
      <p:sp>
        <p:nvSpPr>
          <p:cNvPr id="4" name="Footer Placeholder 3"/>
          <p:cNvSpPr>
            <a:spLocks noGrp="1"/>
          </p:cNvSpPr>
          <p:nvPr>
            <p:ph type="ftr" sz="quarter" idx="2"/>
          </p:nvPr>
        </p:nvSpPr>
        <p:spPr>
          <a:xfrm>
            <a:off x="2" y="8902198"/>
            <a:ext cx="3070645" cy="468792"/>
          </a:xfrm>
          <a:prstGeom prst="rect">
            <a:avLst/>
          </a:prstGeom>
        </p:spPr>
        <p:txBody>
          <a:bodyPr vert="horz" lIns="92962" tIns="46480" rIns="92962" bIns="464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338" y="8902198"/>
            <a:ext cx="3070645" cy="468792"/>
          </a:xfrm>
          <a:prstGeom prst="rect">
            <a:avLst/>
          </a:prstGeom>
        </p:spPr>
        <p:txBody>
          <a:bodyPr vert="horz" lIns="92962" tIns="46480" rIns="92962" bIns="46480" rtlCol="0" anchor="b"/>
          <a:lstStyle>
            <a:lvl1pPr algn="r">
              <a:defRPr sz="1200"/>
            </a:lvl1pPr>
          </a:lstStyle>
          <a:p>
            <a:fld id="{0342BBD7-8498-4208-A5C1-F65B095F5F67}" type="slidenum">
              <a:rPr lang="en-US" smtClean="0"/>
              <a:t>‹#›</a:t>
            </a:fld>
            <a:endParaRPr lang="en-US" dirty="0"/>
          </a:p>
        </p:txBody>
      </p:sp>
    </p:spTree>
    <p:extLst>
      <p:ext uri="{BB962C8B-B14F-4D97-AF65-F5344CB8AC3E}">
        <p14:creationId xmlns:p14="http://schemas.microsoft.com/office/powerpoint/2010/main" val="2637045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32" tIns="47015" rIns="94032" bIns="47015" rtlCol="0"/>
          <a:lstStyle>
            <a:lvl1pPr algn="l">
              <a:defRPr sz="1200"/>
            </a:lvl1pPr>
          </a:lstStyle>
          <a:p>
            <a:endParaRPr lang="en-US" dirty="0"/>
          </a:p>
        </p:txBody>
      </p:sp>
      <p:sp>
        <p:nvSpPr>
          <p:cNvPr id="3" name="Date Placeholder 2"/>
          <p:cNvSpPr>
            <a:spLocks noGrp="1"/>
          </p:cNvSpPr>
          <p:nvPr>
            <p:ph type="dt" idx="1"/>
          </p:nvPr>
        </p:nvSpPr>
        <p:spPr>
          <a:xfrm>
            <a:off x="4014101" y="0"/>
            <a:ext cx="3070860" cy="468630"/>
          </a:xfrm>
          <a:prstGeom prst="rect">
            <a:avLst/>
          </a:prstGeom>
        </p:spPr>
        <p:txBody>
          <a:bodyPr vert="horz" lIns="94032" tIns="47015" rIns="94032" bIns="47015" rtlCol="0"/>
          <a:lstStyle>
            <a:lvl1pPr algn="r">
              <a:defRPr sz="1200"/>
            </a:lvl1pPr>
          </a:lstStyle>
          <a:p>
            <a:fld id="{2927B614-CCBD-499F-B2E2-FCA60E9CD02B}" type="datetimeFigureOut">
              <a:rPr lang="en-US" smtClean="0"/>
              <a:t>6/12/2013</a:t>
            </a:fld>
            <a:endParaRPr lang="en-US" dirty="0"/>
          </a:p>
        </p:txBody>
      </p:sp>
      <p:sp>
        <p:nvSpPr>
          <p:cNvPr id="4" name="Slide Image Placeholder 3"/>
          <p:cNvSpPr>
            <a:spLocks noGrp="1" noRot="1" noChangeAspect="1"/>
          </p:cNvSpPr>
          <p:nvPr>
            <p:ph type="sldImg" idx="2"/>
          </p:nvPr>
        </p:nvSpPr>
        <p:spPr>
          <a:xfrm>
            <a:off x="1198563" y="701675"/>
            <a:ext cx="4689475" cy="3516313"/>
          </a:xfrm>
          <a:prstGeom prst="rect">
            <a:avLst/>
          </a:prstGeom>
          <a:noFill/>
          <a:ln w="12700">
            <a:solidFill>
              <a:prstClr val="black"/>
            </a:solidFill>
          </a:ln>
        </p:spPr>
        <p:txBody>
          <a:bodyPr vert="horz" lIns="94032" tIns="47015" rIns="94032" bIns="47015" rtlCol="0" anchor="ctr"/>
          <a:lstStyle/>
          <a:p>
            <a:endParaRPr lang="en-US" dirty="0"/>
          </a:p>
        </p:txBody>
      </p:sp>
      <p:sp>
        <p:nvSpPr>
          <p:cNvPr id="5" name="Notes Placeholder 4"/>
          <p:cNvSpPr>
            <a:spLocks noGrp="1"/>
          </p:cNvSpPr>
          <p:nvPr>
            <p:ph type="body" sz="quarter" idx="3"/>
          </p:nvPr>
        </p:nvSpPr>
        <p:spPr>
          <a:xfrm>
            <a:off x="708661" y="4451986"/>
            <a:ext cx="5669280" cy="4217670"/>
          </a:xfrm>
          <a:prstGeom prst="rect">
            <a:avLst/>
          </a:prstGeom>
        </p:spPr>
        <p:txBody>
          <a:bodyPr vert="horz" lIns="94032" tIns="47015" rIns="94032" bIns="470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32" tIns="47015" rIns="94032" bIns="470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1" y="8902343"/>
            <a:ext cx="3070860" cy="468630"/>
          </a:xfrm>
          <a:prstGeom prst="rect">
            <a:avLst/>
          </a:prstGeom>
        </p:spPr>
        <p:txBody>
          <a:bodyPr vert="horz" lIns="94032" tIns="47015" rIns="94032" bIns="47015" rtlCol="0" anchor="b"/>
          <a:lstStyle>
            <a:lvl1pPr algn="r">
              <a:defRPr sz="1200"/>
            </a:lvl1pPr>
          </a:lstStyle>
          <a:p>
            <a:fld id="{E8E8B9DB-B50C-4668-A435-2946B17EBB4A}" type="slidenum">
              <a:rPr lang="en-US" smtClean="0"/>
              <a:t>‹#›</a:t>
            </a:fld>
            <a:endParaRPr lang="en-US" dirty="0"/>
          </a:p>
        </p:txBody>
      </p:sp>
    </p:spTree>
    <p:extLst>
      <p:ext uri="{BB962C8B-B14F-4D97-AF65-F5344CB8AC3E}">
        <p14:creationId xmlns:p14="http://schemas.microsoft.com/office/powerpoint/2010/main" val="2857663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8B9DB-B50C-4668-A435-2946B17EBB4A}" type="slidenum">
              <a:rPr lang="en-US" smtClean="0"/>
              <a:t>1</a:t>
            </a:fld>
            <a:endParaRPr lang="en-US" dirty="0"/>
          </a:p>
        </p:txBody>
      </p:sp>
    </p:spTree>
    <p:extLst>
      <p:ext uri="{BB962C8B-B14F-4D97-AF65-F5344CB8AC3E}">
        <p14:creationId xmlns:p14="http://schemas.microsoft.com/office/powerpoint/2010/main" val="139984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8B9DB-B50C-4668-A435-2946B17EBB4A}" type="slidenum">
              <a:rPr lang="en-US" smtClean="0"/>
              <a:t>2</a:t>
            </a:fld>
            <a:endParaRPr lang="en-US" dirty="0"/>
          </a:p>
        </p:txBody>
      </p:sp>
    </p:spTree>
    <p:extLst>
      <p:ext uri="{BB962C8B-B14F-4D97-AF65-F5344CB8AC3E}">
        <p14:creationId xmlns:p14="http://schemas.microsoft.com/office/powerpoint/2010/main" val="198278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8B9DB-B50C-4668-A435-2946B17EBB4A}" type="slidenum">
              <a:rPr lang="en-US" smtClean="0"/>
              <a:t>3</a:t>
            </a:fld>
            <a:endParaRPr lang="en-US" dirty="0"/>
          </a:p>
        </p:txBody>
      </p:sp>
    </p:spTree>
    <p:extLst>
      <p:ext uri="{BB962C8B-B14F-4D97-AF65-F5344CB8AC3E}">
        <p14:creationId xmlns:p14="http://schemas.microsoft.com/office/powerpoint/2010/main" val="2976976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8B9DB-B50C-4668-A435-2946B17EBB4A}" type="slidenum">
              <a:rPr lang="en-US" smtClean="0"/>
              <a:t>4</a:t>
            </a:fld>
            <a:endParaRPr lang="en-US" dirty="0"/>
          </a:p>
        </p:txBody>
      </p:sp>
    </p:spTree>
    <p:extLst>
      <p:ext uri="{BB962C8B-B14F-4D97-AF65-F5344CB8AC3E}">
        <p14:creationId xmlns:p14="http://schemas.microsoft.com/office/powerpoint/2010/main" val="3652698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8B9DB-B50C-4668-A435-2946B17EBB4A}" type="slidenum">
              <a:rPr lang="en-US" smtClean="0"/>
              <a:t>5</a:t>
            </a:fld>
            <a:endParaRPr lang="en-US" dirty="0"/>
          </a:p>
        </p:txBody>
      </p:sp>
    </p:spTree>
    <p:extLst>
      <p:ext uri="{BB962C8B-B14F-4D97-AF65-F5344CB8AC3E}">
        <p14:creationId xmlns:p14="http://schemas.microsoft.com/office/powerpoint/2010/main" val="272073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8B9DB-B50C-4668-A435-2946B17EBB4A}" type="slidenum">
              <a:rPr lang="en-US" smtClean="0"/>
              <a:t>13</a:t>
            </a:fld>
            <a:endParaRPr lang="en-US" dirty="0"/>
          </a:p>
        </p:txBody>
      </p:sp>
    </p:spTree>
    <p:extLst>
      <p:ext uri="{BB962C8B-B14F-4D97-AF65-F5344CB8AC3E}">
        <p14:creationId xmlns:p14="http://schemas.microsoft.com/office/powerpoint/2010/main" val="33752110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6" y="0"/>
            <a:ext cx="9153525" cy="6858000"/>
          </a:xfrm>
          <a:prstGeom prst="rect">
            <a:avLst/>
          </a:prstGeom>
        </p:spPr>
      </p:pic>
      <p:sp>
        <p:nvSpPr>
          <p:cNvPr id="3" name="Title 1"/>
          <p:cNvSpPr>
            <a:spLocks noGrp="1"/>
          </p:cNvSpPr>
          <p:nvPr>
            <p:ph type="title" hasCustomPrompt="1"/>
          </p:nvPr>
        </p:nvSpPr>
        <p:spPr>
          <a:xfrm>
            <a:off x="1219200" y="914400"/>
            <a:ext cx="6705600" cy="1066800"/>
          </a:xfrm>
        </p:spPr>
        <p:txBody>
          <a:bodyPr/>
          <a:lstStyle>
            <a:lvl1pPr>
              <a:defRPr sz="4400"/>
            </a:lvl1pPr>
          </a:lstStyle>
          <a:p>
            <a:r>
              <a:rPr lang="en-US" sz="4800" b="1" dirty="0" smtClean="0">
                <a:latin typeface="Franklin Gothic Medium" pitchFamily="34" charset="0"/>
                <a:cs typeface="Arial" pitchFamily="34" charset="0"/>
              </a:rPr>
              <a:t>Insert Title Here</a:t>
            </a:r>
            <a:endParaRPr lang="en-US" sz="4800" b="1" dirty="0">
              <a:latin typeface="Franklin Gothic Medium" pitchFamily="34" charset="0"/>
              <a:cs typeface="Arial" pitchFamily="34" charset="0"/>
            </a:endParaRPr>
          </a:p>
        </p:txBody>
      </p:sp>
    </p:spTree>
    <p:extLst>
      <p:ext uri="{BB962C8B-B14F-4D97-AF65-F5344CB8AC3E}">
        <p14:creationId xmlns:p14="http://schemas.microsoft.com/office/powerpoint/2010/main" val="683447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F6984F1-07B5-41E8-AF98-E673A9710EA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0209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0A51C04-8CE9-4D09-829C-ACB55E7AEDDC}"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272936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CE2D0F33-7F14-48A4-A15C-E43E8CC0604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116449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381000"/>
            <a:ext cx="180975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381000"/>
            <a:ext cx="527685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A75F35CE-5C60-4FF6-B0C7-3C3FD3887923}"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281731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a:defRPr/>
            </a:pPr>
            <a:fld id="{8A85E7D7-109E-4E2F-ADC5-3BE0A6A26BB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92617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C757022E-3BFC-40B3-AFDA-E5E1ACC318F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77058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20A88D1D-9A20-42C7-A9FF-AA7F9A071FA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376531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5433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600200"/>
            <a:ext cx="35433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D8718566-B879-4C61-A65C-4E2B9BC7015E}"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46888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8C5564DB-F534-4AF1-9DF4-E31A4F132F6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9543072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1BA459C2-A717-4FAD-A2F5-C3CF052BA1A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19392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1905000" y="1219200"/>
            <a:ext cx="6705600" cy="1066800"/>
          </a:xfrm>
        </p:spPr>
        <p:txBody>
          <a:bodyPr/>
          <a:lstStyle>
            <a:lvl1pPr>
              <a:defRPr sz="4400"/>
            </a:lvl1pPr>
          </a:lstStyle>
          <a:p>
            <a:r>
              <a:rPr lang="en-US" sz="4800" b="1" dirty="0" smtClean="0">
                <a:latin typeface="Franklin Gothic Medium" pitchFamily="34" charset="0"/>
                <a:cs typeface="Arial" pitchFamily="34" charset="0"/>
              </a:rPr>
              <a:t>Insert Title Here</a:t>
            </a:r>
            <a:endParaRPr lang="en-US" sz="4800" b="1" dirty="0">
              <a:latin typeface="Franklin Gothic Medium" pitchFamily="34" charset="0"/>
              <a:cs typeface="Arial" pitchFamily="34" charset="0"/>
            </a:endParaRPr>
          </a:p>
        </p:txBody>
      </p:sp>
      <p:sp>
        <p:nvSpPr>
          <p:cNvPr id="3" name="Content Placeholder 2"/>
          <p:cNvSpPr>
            <a:spLocks noGrp="1"/>
          </p:cNvSpPr>
          <p:nvPr>
            <p:ph idx="1" hasCustomPrompt="1"/>
          </p:nvPr>
        </p:nvSpPr>
        <p:spPr>
          <a:xfrm>
            <a:off x="1905000" y="2590800"/>
            <a:ext cx="6781800" cy="3459163"/>
          </a:xfrm>
        </p:spPr>
        <p:txBody>
          <a:bodyPr/>
          <a:lstStyle>
            <a:lvl1pPr marL="571500" indent="-571500">
              <a:buFont typeface="Arial" pitchFamily="34" charset="0"/>
              <a:buChar char="•"/>
              <a:defRPr/>
            </a:lvl1pPr>
          </a:lstStyle>
          <a:p>
            <a:pPr marL="571500" indent="-571500">
              <a:buFont typeface="Arial" pitchFamily="34" charset="0"/>
              <a:buChar char="•"/>
            </a:pPr>
            <a:r>
              <a:rPr lang="en-US" sz="3200" dirty="0" smtClean="0">
                <a:latin typeface="Franklin Gothic Medium" pitchFamily="34" charset="0"/>
              </a:rPr>
              <a:t>Insert Text Here</a:t>
            </a:r>
            <a:endParaRPr lang="en-US" sz="3200" dirty="0">
              <a:latin typeface="Franklin Gothic Medium" pitchFamily="34" charset="0"/>
            </a:endParaRPr>
          </a:p>
        </p:txBody>
      </p:sp>
      <p:sp>
        <p:nvSpPr>
          <p:cNvPr id="8" name="Slide Number Placeholder 5"/>
          <p:cNvSpPr>
            <a:spLocks noGrp="1"/>
          </p:cNvSpPr>
          <p:nvPr>
            <p:ph type="sldNum" sz="quarter" idx="12"/>
          </p:nvPr>
        </p:nvSpPr>
        <p:spPr>
          <a:xfrm>
            <a:off x="7696200" y="6553200"/>
            <a:ext cx="1295400" cy="304800"/>
          </a:xfrm>
        </p:spPr>
        <p:txBody>
          <a:bodyPr/>
          <a:lstStyle/>
          <a:p>
            <a:fld id="{6F781853-63FE-4A1B-838C-F8B9C9AD7E9B}" type="slidenum">
              <a:rPr lang="en-US" b="1" smtClean="0">
                <a:solidFill>
                  <a:schemeClr val="bg1"/>
                </a:solidFill>
              </a:rPr>
              <a:t>‹#›</a:t>
            </a:fld>
            <a:endParaRPr lang="en-US" b="1" dirty="0">
              <a:solidFill>
                <a:schemeClr val="bg1"/>
              </a:solidFill>
            </a:endParaRPr>
          </a:p>
        </p:txBody>
      </p:sp>
    </p:spTree>
    <p:extLst>
      <p:ext uri="{BB962C8B-B14F-4D97-AF65-F5344CB8AC3E}">
        <p14:creationId xmlns:p14="http://schemas.microsoft.com/office/powerpoint/2010/main" val="103748176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B829BAC9-D8DE-447B-AA3F-FE4AC413FC5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603468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F6984F1-07B5-41E8-AF98-E673A9710EA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4276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0A51C04-8CE9-4D09-829C-ACB55E7AEDDC}"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29534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CE2D0F33-7F14-48A4-A15C-E43E8CC0604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115242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381000"/>
            <a:ext cx="180975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381000"/>
            <a:ext cx="527685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A75F35CE-5C60-4FF6-B0C7-3C3FD3887923}"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4491097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6" y="0"/>
            <a:ext cx="9153525" cy="6858000"/>
          </a:xfrm>
          <a:prstGeom prst="rect">
            <a:avLst/>
          </a:prstGeom>
        </p:spPr>
      </p:pic>
      <p:sp>
        <p:nvSpPr>
          <p:cNvPr id="3" name="Title 1"/>
          <p:cNvSpPr>
            <a:spLocks noGrp="1"/>
          </p:cNvSpPr>
          <p:nvPr>
            <p:ph type="title" hasCustomPrompt="1"/>
          </p:nvPr>
        </p:nvSpPr>
        <p:spPr>
          <a:xfrm>
            <a:off x="1219200" y="914400"/>
            <a:ext cx="6705600" cy="1066800"/>
          </a:xfrm>
        </p:spPr>
        <p:txBody>
          <a:bodyPr/>
          <a:lstStyle>
            <a:lvl1pPr>
              <a:defRPr sz="4400"/>
            </a:lvl1pPr>
          </a:lstStyle>
          <a:p>
            <a:r>
              <a:rPr lang="en-US" sz="4800" b="1" dirty="0" smtClean="0">
                <a:latin typeface="Franklin Gothic Medium" pitchFamily="34" charset="0"/>
                <a:cs typeface="Arial" pitchFamily="34" charset="0"/>
              </a:rPr>
              <a:t>Insert Title Here</a:t>
            </a:r>
            <a:endParaRPr lang="en-US" sz="4800" b="1" dirty="0">
              <a:latin typeface="Franklin Gothic Medium" pitchFamily="34" charset="0"/>
              <a:cs typeface="Arial" pitchFamily="34" charset="0"/>
            </a:endParaRPr>
          </a:p>
        </p:txBody>
      </p:sp>
    </p:spTree>
    <p:extLst>
      <p:ext uri="{BB962C8B-B14F-4D97-AF65-F5344CB8AC3E}">
        <p14:creationId xmlns:p14="http://schemas.microsoft.com/office/powerpoint/2010/main" val="401325608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1905000" y="1219200"/>
            <a:ext cx="6705600" cy="1066800"/>
          </a:xfrm>
        </p:spPr>
        <p:txBody>
          <a:bodyPr/>
          <a:lstStyle>
            <a:lvl1pPr>
              <a:defRPr sz="4400"/>
            </a:lvl1pPr>
          </a:lstStyle>
          <a:p>
            <a:r>
              <a:rPr lang="en-US" sz="4800" b="1" dirty="0" smtClean="0">
                <a:latin typeface="Franklin Gothic Medium" pitchFamily="34" charset="0"/>
                <a:cs typeface="Arial" pitchFamily="34" charset="0"/>
              </a:rPr>
              <a:t>Insert Title Here</a:t>
            </a:r>
            <a:endParaRPr lang="en-US" sz="4800" b="1" dirty="0">
              <a:latin typeface="Franklin Gothic Medium" pitchFamily="34" charset="0"/>
              <a:cs typeface="Arial" pitchFamily="34" charset="0"/>
            </a:endParaRPr>
          </a:p>
        </p:txBody>
      </p:sp>
      <p:sp>
        <p:nvSpPr>
          <p:cNvPr id="3" name="Content Placeholder 2"/>
          <p:cNvSpPr>
            <a:spLocks noGrp="1"/>
          </p:cNvSpPr>
          <p:nvPr>
            <p:ph idx="1" hasCustomPrompt="1"/>
          </p:nvPr>
        </p:nvSpPr>
        <p:spPr>
          <a:xfrm>
            <a:off x="1905000" y="2590800"/>
            <a:ext cx="6781800" cy="3459163"/>
          </a:xfrm>
        </p:spPr>
        <p:txBody>
          <a:bodyPr/>
          <a:lstStyle>
            <a:lvl1pPr marL="571500" indent="-571500">
              <a:buFont typeface="Arial" pitchFamily="34" charset="0"/>
              <a:buChar char="•"/>
              <a:defRPr/>
            </a:lvl1pPr>
          </a:lstStyle>
          <a:p>
            <a:pPr marL="571500" indent="-571500">
              <a:buFont typeface="Arial" pitchFamily="34" charset="0"/>
              <a:buChar char="•"/>
            </a:pPr>
            <a:r>
              <a:rPr lang="en-US" sz="3200" dirty="0" smtClean="0">
                <a:latin typeface="Franklin Gothic Medium" pitchFamily="34" charset="0"/>
              </a:rPr>
              <a:t>Insert Text Here</a:t>
            </a:r>
            <a:endParaRPr lang="en-US" sz="3200" dirty="0">
              <a:latin typeface="Franklin Gothic Medium" pitchFamily="34" charset="0"/>
            </a:endParaRPr>
          </a:p>
        </p:txBody>
      </p:sp>
      <p:sp>
        <p:nvSpPr>
          <p:cNvPr id="8" name="Slide Number Placeholder 5"/>
          <p:cNvSpPr>
            <a:spLocks noGrp="1"/>
          </p:cNvSpPr>
          <p:nvPr>
            <p:ph type="sldNum" sz="quarter" idx="12"/>
          </p:nvPr>
        </p:nvSpPr>
        <p:spPr>
          <a:xfrm>
            <a:off x="7696200" y="6553200"/>
            <a:ext cx="1295400" cy="304800"/>
          </a:xfrm>
        </p:spPr>
        <p:txBody>
          <a:bodyPr/>
          <a:lstStyle/>
          <a:p>
            <a:fld id="{6F781853-63FE-4A1B-838C-F8B9C9AD7E9B}"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02223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a:defRPr/>
            </a:pPr>
            <a:fld id="{8A85E7D7-109E-4E2F-ADC5-3BE0A6A26BB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82574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C757022E-3BFC-40B3-AFDA-E5E1ACC318F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95313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20A88D1D-9A20-42C7-A9FF-AA7F9A071FA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06724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600200"/>
            <a:ext cx="35433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600200"/>
            <a:ext cx="3543300" cy="429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D8718566-B879-4C61-A65C-4E2B9BC7015E}"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111303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8C5564DB-F534-4AF1-9DF4-E31A4F132F6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0242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1BA459C2-A717-4FAD-A2F5-C3CF052BA1A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08898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B829BAC9-D8DE-447B-AA3F-FE4AC413FC5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828621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marL="571500" indent="-571500">
              <a:buFont typeface="Arial" pitchFamily="34" charset="0"/>
              <a:buChar char="•"/>
            </a:pPr>
            <a:r>
              <a:rPr lang="en-US" sz="3200" dirty="0" smtClean="0">
                <a:latin typeface="Franklin Gothic Medium" pitchFamily="34" charset="0"/>
              </a:rPr>
              <a:t>Insert Text Here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8BE98-60CD-4A88-BBA0-CBA107DC355A}" type="datetime1">
              <a:rPr lang="en-US" smtClean="0"/>
              <a:t>6/12/2013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81853-63FE-4A1B-838C-F8B9C9AD7E9B}" type="slidenum">
              <a:rPr lang="en-US" smtClean="0"/>
              <a:t>‹#›</a:t>
            </a:fld>
            <a:endParaRPr lang="en-US" dirty="0"/>
          </a:p>
        </p:txBody>
      </p:sp>
    </p:spTree>
    <p:extLst>
      <p:ext uri="{BB962C8B-B14F-4D97-AF65-F5344CB8AC3E}">
        <p14:creationId xmlns:p14="http://schemas.microsoft.com/office/powerpoint/2010/main" val="71405608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tx1"/>
          </a:solidFill>
          <a:latin typeface="Franklin Gothic Medium" pitchFamily="34" charset="0"/>
          <a:ea typeface="+mj-ea"/>
          <a:cs typeface="+mj-cs"/>
        </a:defRPr>
      </a:lvl1pPr>
    </p:titleStyle>
    <p:bodyStyle>
      <a:lvl1pPr marL="571500" indent="-571500" algn="l" defTabSz="914400" rtl="0" eaLnBrk="1" latinLnBrk="0" hangingPunct="1">
        <a:spcBef>
          <a:spcPct val="20000"/>
        </a:spcBef>
        <a:buFont typeface="Arial" pitchFamily="34" charset="0"/>
        <a:buChar char="•"/>
        <a:defRPr sz="3200" kern="1200">
          <a:solidFill>
            <a:schemeClr val="tx1"/>
          </a:solidFill>
          <a:latin typeface="Franklin Gothic Medium"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Placeholder 1"/>
          <p:cNvSpPr>
            <a:spLocks noGrp="1"/>
          </p:cNvSpPr>
          <p:nvPr>
            <p:ph type="title"/>
          </p:nvPr>
        </p:nvSpPr>
        <p:spPr bwMode="auto">
          <a:xfrm>
            <a:off x="1447800" y="381000"/>
            <a:ext cx="579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2" name="Text Placeholder 2"/>
          <p:cNvSpPr>
            <a:spLocks noGrp="1"/>
          </p:cNvSpPr>
          <p:nvPr>
            <p:ph type="body" idx="1"/>
          </p:nvPr>
        </p:nvSpPr>
        <p:spPr bwMode="auto">
          <a:xfrm>
            <a:off x="1447800" y="1600200"/>
            <a:ext cx="72390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Insert Text Here</a:t>
            </a:r>
          </a:p>
        </p:txBody>
      </p:sp>
      <p:sp>
        <p:nvSpPr>
          <p:cNvPr id="8" name="Slide Number Placeholder 5"/>
          <p:cNvSpPr>
            <a:spLocks noGrp="1"/>
          </p:cNvSpPr>
          <p:nvPr>
            <p:ph type="sldNum" sz="quarter" idx="4"/>
          </p:nvPr>
        </p:nvSpPr>
        <p:spPr>
          <a:xfrm>
            <a:off x="7696200" y="6553200"/>
            <a:ext cx="1295400" cy="304800"/>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defRPr>
            </a:lvl1pPr>
          </a:lstStyle>
          <a:p>
            <a:pPr>
              <a:defRPr/>
            </a:pPr>
            <a:fld id="{5BB40700-BBC4-4E6E-87D0-0A42F69D211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244262607"/>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ctr" rtl="0" fontAlgn="base">
        <a:spcBef>
          <a:spcPct val="0"/>
        </a:spcBef>
        <a:spcAft>
          <a:spcPct val="0"/>
        </a:spcAft>
        <a:defRPr sz="3200" b="1">
          <a:solidFill>
            <a:schemeClr val="tx1"/>
          </a:solidFill>
          <a:latin typeface="+mj-lt"/>
          <a:ea typeface="+mj-ea"/>
          <a:cs typeface="+mj-cs"/>
        </a:defRPr>
      </a:lvl1pPr>
      <a:lvl2pPr algn="ctr" rtl="0" fontAlgn="base">
        <a:spcBef>
          <a:spcPct val="0"/>
        </a:spcBef>
        <a:spcAft>
          <a:spcPct val="0"/>
        </a:spcAft>
        <a:defRPr sz="3200" b="1">
          <a:solidFill>
            <a:schemeClr val="tx1"/>
          </a:solidFill>
          <a:latin typeface="Franklin Gothic Medium" pitchFamily="34" charset="0"/>
        </a:defRPr>
      </a:lvl2pPr>
      <a:lvl3pPr algn="ctr" rtl="0" fontAlgn="base">
        <a:spcBef>
          <a:spcPct val="0"/>
        </a:spcBef>
        <a:spcAft>
          <a:spcPct val="0"/>
        </a:spcAft>
        <a:defRPr sz="3200" b="1">
          <a:solidFill>
            <a:schemeClr val="tx1"/>
          </a:solidFill>
          <a:latin typeface="Franklin Gothic Medium" pitchFamily="34" charset="0"/>
        </a:defRPr>
      </a:lvl3pPr>
      <a:lvl4pPr algn="ctr" rtl="0" fontAlgn="base">
        <a:spcBef>
          <a:spcPct val="0"/>
        </a:spcBef>
        <a:spcAft>
          <a:spcPct val="0"/>
        </a:spcAft>
        <a:defRPr sz="3200" b="1">
          <a:solidFill>
            <a:schemeClr val="tx1"/>
          </a:solidFill>
          <a:latin typeface="Franklin Gothic Medium" pitchFamily="34" charset="0"/>
        </a:defRPr>
      </a:lvl4pPr>
      <a:lvl5pPr algn="ctr" rtl="0" fontAlgn="base">
        <a:spcBef>
          <a:spcPct val="0"/>
        </a:spcBef>
        <a:spcAft>
          <a:spcPct val="0"/>
        </a:spcAft>
        <a:defRPr sz="3200" b="1">
          <a:solidFill>
            <a:schemeClr val="tx1"/>
          </a:solidFill>
          <a:latin typeface="Franklin Gothic Medium" pitchFamily="34" charset="0"/>
        </a:defRPr>
      </a:lvl5pPr>
      <a:lvl6pPr marL="457200" algn="ctr" rtl="0" fontAlgn="base">
        <a:spcBef>
          <a:spcPct val="0"/>
        </a:spcBef>
        <a:spcAft>
          <a:spcPct val="0"/>
        </a:spcAft>
        <a:defRPr sz="3200" b="1">
          <a:solidFill>
            <a:schemeClr val="tx1"/>
          </a:solidFill>
          <a:latin typeface="Franklin Gothic Medium" pitchFamily="34" charset="0"/>
        </a:defRPr>
      </a:lvl6pPr>
      <a:lvl7pPr marL="914400" algn="ctr" rtl="0" fontAlgn="base">
        <a:spcBef>
          <a:spcPct val="0"/>
        </a:spcBef>
        <a:spcAft>
          <a:spcPct val="0"/>
        </a:spcAft>
        <a:defRPr sz="3200" b="1">
          <a:solidFill>
            <a:schemeClr val="tx1"/>
          </a:solidFill>
          <a:latin typeface="Franklin Gothic Medium" pitchFamily="34" charset="0"/>
        </a:defRPr>
      </a:lvl7pPr>
      <a:lvl8pPr marL="1371600" algn="ctr" rtl="0" fontAlgn="base">
        <a:spcBef>
          <a:spcPct val="0"/>
        </a:spcBef>
        <a:spcAft>
          <a:spcPct val="0"/>
        </a:spcAft>
        <a:defRPr sz="3200" b="1">
          <a:solidFill>
            <a:schemeClr val="tx1"/>
          </a:solidFill>
          <a:latin typeface="Franklin Gothic Medium" pitchFamily="34" charset="0"/>
        </a:defRPr>
      </a:lvl8pPr>
      <a:lvl9pPr marL="1828800" algn="ctr" rtl="0" fontAlgn="base">
        <a:spcBef>
          <a:spcPct val="0"/>
        </a:spcBef>
        <a:spcAft>
          <a:spcPct val="0"/>
        </a:spcAft>
        <a:defRPr sz="3200" b="1">
          <a:solidFill>
            <a:schemeClr val="tx1"/>
          </a:solidFill>
          <a:latin typeface="Franklin Gothic Medium" pitchFamily="34" charset="0"/>
        </a:defRPr>
      </a:lvl9pPr>
    </p:titleStyle>
    <p:bodyStyle>
      <a:lvl1pPr marL="571500" indent="-571500" algn="l" rtl="0" fontAlgn="base">
        <a:spcBef>
          <a:spcPct val="20000"/>
        </a:spcBef>
        <a:spcAft>
          <a:spcPct val="0"/>
        </a:spcAft>
        <a:buFont typeface="Arial"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a:solidFill>
            <a:schemeClr val="tx1"/>
          </a:solidFill>
          <a:latin typeface="Calibri" pitchFamily="34" charset="0"/>
        </a:defRPr>
      </a:lvl2pPr>
      <a:lvl3pPr marL="1143000" indent="-228600" algn="l" rtl="0" fontAlgn="base">
        <a:spcBef>
          <a:spcPct val="20000"/>
        </a:spcBef>
        <a:spcAft>
          <a:spcPct val="0"/>
        </a:spcAft>
        <a:buFont typeface="Arial" charset="0"/>
        <a:buChar char="•"/>
        <a:defRPr sz="2400">
          <a:solidFill>
            <a:schemeClr val="tx1"/>
          </a:solidFill>
          <a:latin typeface="Calibri" pitchFamily="34" charset="0"/>
        </a:defRPr>
      </a:lvl3pPr>
      <a:lvl4pPr marL="1600200" indent="-228600" algn="l" rtl="0" fontAlgn="base">
        <a:spcBef>
          <a:spcPct val="20000"/>
        </a:spcBef>
        <a:spcAft>
          <a:spcPct val="0"/>
        </a:spcAft>
        <a:buFont typeface="Arial" charset="0"/>
        <a:buChar char="–"/>
        <a:defRPr sz="2000">
          <a:solidFill>
            <a:schemeClr val="tx1"/>
          </a:solidFill>
          <a:latin typeface="Calibri" pitchFamily="34" charset="0"/>
        </a:defRPr>
      </a:lvl4pPr>
      <a:lvl5pPr marL="2057400" indent="-228600" algn="l" rtl="0" fontAlgn="base">
        <a:spcBef>
          <a:spcPct val="20000"/>
        </a:spcBef>
        <a:spcAft>
          <a:spcPct val="0"/>
        </a:spcAft>
        <a:buFont typeface="Arial" charset="0"/>
        <a:buChar char="»"/>
        <a:defRPr sz="2000">
          <a:solidFill>
            <a:schemeClr val="tx1"/>
          </a:solidFill>
          <a:latin typeface="Calibri" pitchFamily="34" charset="0"/>
        </a:defRPr>
      </a:lvl5pPr>
      <a:lvl6pPr marL="2514600" indent="-228600" algn="l" rtl="0" fontAlgn="base">
        <a:spcBef>
          <a:spcPct val="20000"/>
        </a:spcBef>
        <a:spcAft>
          <a:spcPct val="0"/>
        </a:spcAft>
        <a:buFont typeface="Arial" charset="0"/>
        <a:buChar char="»"/>
        <a:defRPr sz="2000">
          <a:solidFill>
            <a:schemeClr val="tx1"/>
          </a:solidFill>
          <a:latin typeface="Calibri" pitchFamily="34" charset="0"/>
        </a:defRPr>
      </a:lvl6pPr>
      <a:lvl7pPr marL="2971800" indent="-228600" algn="l" rtl="0" fontAlgn="base">
        <a:spcBef>
          <a:spcPct val="20000"/>
        </a:spcBef>
        <a:spcAft>
          <a:spcPct val="0"/>
        </a:spcAft>
        <a:buFont typeface="Arial" charset="0"/>
        <a:buChar char="»"/>
        <a:defRPr sz="2000">
          <a:solidFill>
            <a:schemeClr val="tx1"/>
          </a:solidFill>
          <a:latin typeface="Calibri" pitchFamily="34" charset="0"/>
        </a:defRPr>
      </a:lvl7pPr>
      <a:lvl8pPr marL="3429000" indent="-228600" algn="l" rtl="0" fontAlgn="base">
        <a:spcBef>
          <a:spcPct val="20000"/>
        </a:spcBef>
        <a:spcAft>
          <a:spcPct val="0"/>
        </a:spcAft>
        <a:buFont typeface="Arial" charset="0"/>
        <a:buChar char="»"/>
        <a:defRPr sz="2000">
          <a:solidFill>
            <a:schemeClr val="tx1"/>
          </a:solidFill>
          <a:latin typeface="Calibri" pitchFamily="34" charset="0"/>
        </a:defRPr>
      </a:lvl8pPr>
      <a:lvl9pPr marL="3886200" indent="-228600" algn="l" rtl="0" fontAlgn="base">
        <a:spcBef>
          <a:spcPct val="20000"/>
        </a:spcBef>
        <a:spcAft>
          <a:spcPct val="0"/>
        </a:spcAft>
        <a:buFont typeface="Arial" charset="0"/>
        <a:buChar char="»"/>
        <a:defRPr sz="2000">
          <a:solidFill>
            <a:schemeClr val="tx1"/>
          </a:solidFill>
          <a:latin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Placeholder 1"/>
          <p:cNvSpPr>
            <a:spLocks noGrp="1"/>
          </p:cNvSpPr>
          <p:nvPr>
            <p:ph type="title"/>
          </p:nvPr>
        </p:nvSpPr>
        <p:spPr bwMode="auto">
          <a:xfrm>
            <a:off x="1447800" y="381000"/>
            <a:ext cx="5791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2" name="Text Placeholder 2"/>
          <p:cNvSpPr>
            <a:spLocks noGrp="1"/>
          </p:cNvSpPr>
          <p:nvPr>
            <p:ph type="body" idx="1"/>
          </p:nvPr>
        </p:nvSpPr>
        <p:spPr bwMode="auto">
          <a:xfrm>
            <a:off x="1447800" y="1600200"/>
            <a:ext cx="72390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Insert Text Here</a:t>
            </a:r>
          </a:p>
        </p:txBody>
      </p:sp>
      <p:sp>
        <p:nvSpPr>
          <p:cNvPr id="8" name="Slide Number Placeholder 5"/>
          <p:cNvSpPr>
            <a:spLocks noGrp="1"/>
          </p:cNvSpPr>
          <p:nvPr>
            <p:ph type="sldNum" sz="quarter" idx="4"/>
          </p:nvPr>
        </p:nvSpPr>
        <p:spPr>
          <a:xfrm>
            <a:off x="7696200" y="6553200"/>
            <a:ext cx="1295400" cy="304800"/>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defRPr>
            </a:lvl1pPr>
          </a:lstStyle>
          <a:p>
            <a:pPr>
              <a:defRPr/>
            </a:pPr>
            <a:fld id="{5BB40700-BBC4-4E6E-87D0-0A42F69D211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40042828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rtl="0" fontAlgn="base">
        <a:spcBef>
          <a:spcPct val="0"/>
        </a:spcBef>
        <a:spcAft>
          <a:spcPct val="0"/>
        </a:spcAft>
        <a:defRPr sz="3200" b="1">
          <a:solidFill>
            <a:schemeClr val="tx1"/>
          </a:solidFill>
          <a:latin typeface="+mj-lt"/>
          <a:ea typeface="+mj-ea"/>
          <a:cs typeface="+mj-cs"/>
        </a:defRPr>
      </a:lvl1pPr>
      <a:lvl2pPr algn="ctr" rtl="0" fontAlgn="base">
        <a:spcBef>
          <a:spcPct val="0"/>
        </a:spcBef>
        <a:spcAft>
          <a:spcPct val="0"/>
        </a:spcAft>
        <a:defRPr sz="3200" b="1">
          <a:solidFill>
            <a:schemeClr val="tx1"/>
          </a:solidFill>
          <a:latin typeface="Franklin Gothic Medium" pitchFamily="34" charset="0"/>
        </a:defRPr>
      </a:lvl2pPr>
      <a:lvl3pPr algn="ctr" rtl="0" fontAlgn="base">
        <a:spcBef>
          <a:spcPct val="0"/>
        </a:spcBef>
        <a:spcAft>
          <a:spcPct val="0"/>
        </a:spcAft>
        <a:defRPr sz="3200" b="1">
          <a:solidFill>
            <a:schemeClr val="tx1"/>
          </a:solidFill>
          <a:latin typeface="Franklin Gothic Medium" pitchFamily="34" charset="0"/>
        </a:defRPr>
      </a:lvl3pPr>
      <a:lvl4pPr algn="ctr" rtl="0" fontAlgn="base">
        <a:spcBef>
          <a:spcPct val="0"/>
        </a:spcBef>
        <a:spcAft>
          <a:spcPct val="0"/>
        </a:spcAft>
        <a:defRPr sz="3200" b="1">
          <a:solidFill>
            <a:schemeClr val="tx1"/>
          </a:solidFill>
          <a:latin typeface="Franklin Gothic Medium" pitchFamily="34" charset="0"/>
        </a:defRPr>
      </a:lvl4pPr>
      <a:lvl5pPr algn="ctr" rtl="0" fontAlgn="base">
        <a:spcBef>
          <a:spcPct val="0"/>
        </a:spcBef>
        <a:spcAft>
          <a:spcPct val="0"/>
        </a:spcAft>
        <a:defRPr sz="3200" b="1">
          <a:solidFill>
            <a:schemeClr val="tx1"/>
          </a:solidFill>
          <a:latin typeface="Franklin Gothic Medium" pitchFamily="34" charset="0"/>
        </a:defRPr>
      </a:lvl5pPr>
      <a:lvl6pPr marL="457200" algn="ctr" rtl="0" fontAlgn="base">
        <a:spcBef>
          <a:spcPct val="0"/>
        </a:spcBef>
        <a:spcAft>
          <a:spcPct val="0"/>
        </a:spcAft>
        <a:defRPr sz="3200" b="1">
          <a:solidFill>
            <a:schemeClr val="tx1"/>
          </a:solidFill>
          <a:latin typeface="Franklin Gothic Medium" pitchFamily="34" charset="0"/>
        </a:defRPr>
      </a:lvl6pPr>
      <a:lvl7pPr marL="914400" algn="ctr" rtl="0" fontAlgn="base">
        <a:spcBef>
          <a:spcPct val="0"/>
        </a:spcBef>
        <a:spcAft>
          <a:spcPct val="0"/>
        </a:spcAft>
        <a:defRPr sz="3200" b="1">
          <a:solidFill>
            <a:schemeClr val="tx1"/>
          </a:solidFill>
          <a:latin typeface="Franklin Gothic Medium" pitchFamily="34" charset="0"/>
        </a:defRPr>
      </a:lvl7pPr>
      <a:lvl8pPr marL="1371600" algn="ctr" rtl="0" fontAlgn="base">
        <a:spcBef>
          <a:spcPct val="0"/>
        </a:spcBef>
        <a:spcAft>
          <a:spcPct val="0"/>
        </a:spcAft>
        <a:defRPr sz="3200" b="1">
          <a:solidFill>
            <a:schemeClr val="tx1"/>
          </a:solidFill>
          <a:latin typeface="Franklin Gothic Medium" pitchFamily="34" charset="0"/>
        </a:defRPr>
      </a:lvl8pPr>
      <a:lvl9pPr marL="1828800" algn="ctr" rtl="0" fontAlgn="base">
        <a:spcBef>
          <a:spcPct val="0"/>
        </a:spcBef>
        <a:spcAft>
          <a:spcPct val="0"/>
        </a:spcAft>
        <a:defRPr sz="3200" b="1">
          <a:solidFill>
            <a:schemeClr val="tx1"/>
          </a:solidFill>
          <a:latin typeface="Franklin Gothic Medium" pitchFamily="34" charset="0"/>
        </a:defRPr>
      </a:lvl9pPr>
    </p:titleStyle>
    <p:bodyStyle>
      <a:lvl1pPr marL="571500" indent="-571500" algn="l" rtl="0" fontAlgn="base">
        <a:spcBef>
          <a:spcPct val="20000"/>
        </a:spcBef>
        <a:spcAft>
          <a:spcPct val="0"/>
        </a:spcAft>
        <a:buFont typeface="Arial"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a:solidFill>
            <a:schemeClr val="tx1"/>
          </a:solidFill>
          <a:latin typeface="Calibri" pitchFamily="34" charset="0"/>
        </a:defRPr>
      </a:lvl2pPr>
      <a:lvl3pPr marL="1143000" indent="-228600" algn="l" rtl="0" fontAlgn="base">
        <a:spcBef>
          <a:spcPct val="20000"/>
        </a:spcBef>
        <a:spcAft>
          <a:spcPct val="0"/>
        </a:spcAft>
        <a:buFont typeface="Arial" charset="0"/>
        <a:buChar char="•"/>
        <a:defRPr sz="2400">
          <a:solidFill>
            <a:schemeClr val="tx1"/>
          </a:solidFill>
          <a:latin typeface="Calibri" pitchFamily="34" charset="0"/>
        </a:defRPr>
      </a:lvl3pPr>
      <a:lvl4pPr marL="1600200" indent="-228600" algn="l" rtl="0" fontAlgn="base">
        <a:spcBef>
          <a:spcPct val="20000"/>
        </a:spcBef>
        <a:spcAft>
          <a:spcPct val="0"/>
        </a:spcAft>
        <a:buFont typeface="Arial" charset="0"/>
        <a:buChar char="–"/>
        <a:defRPr sz="2000">
          <a:solidFill>
            <a:schemeClr val="tx1"/>
          </a:solidFill>
          <a:latin typeface="Calibri" pitchFamily="34" charset="0"/>
        </a:defRPr>
      </a:lvl4pPr>
      <a:lvl5pPr marL="2057400" indent="-228600" algn="l" rtl="0" fontAlgn="base">
        <a:spcBef>
          <a:spcPct val="20000"/>
        </a:spcBef>
        <a:spcAft>
          <a:spcPct val="0"/>
        </a:spcAft>
        <a:buFont typeface="Arial" charset="0"/>
        <a:buChar char="»"/>
        <a:defRPr sz="2000">
          <a:solidFill>
            <a:schemeClr val="tx1"/>
          </a:solidFill>
          <a:latin typeface="Calibri" pitchFamily="34" charset="0"/>
        </a:defRPr>
      </a:lvl5pPr>
      <a:lvl6pPr marL="2514600" indent="-228600" algn="l" rtl="0" fontAlgn="base">
        <a:spcBef>
          <a:spcPct val="20000"/>
        </a:spcBef>
        <a:spcAft>
          <a:spcPct val="0"/>
        </a:spcAft>
        <a:buFont typeface="Arial" charset="0"/>
        <a:buChar char="»"/>
        <a:defRPr sz="2000">
          <a:solidFill>
            <a:schemeClr val="tx1"/>
          </a:solidFill>
          <a:latin typeface="Calibri" pitchFamily="34" charset="0"/>
        </a:defRPr>
      </a:lvl6pPr>
      <a:lvl7pPr marL="2971800" indent="-228600" algn="l" rtl="0" fontAlgn="base">
        <a:spcBef>
          <a:spcPct val="20000"/>
        </a:spcBef>
        <a:spcAft>
          <a:spcPct val="0"/>
        </a:spcAft>
        <a:buFont typeface="Arial" charset="0"/>
        <a:buChar char="»"/>
        <a:defRPr sz="2000">
          <a:solidFill>
            <a:schemeClr val="tx1"/>
          </a:solidFill>
          <a:latin typeface="Calibri" pitchFamily="34" charset="0"/>
        </a:defRPr>
      </a:lvl7pPr>
      <a:lvl8pPr marL="3429000" indent="-228600" algn="l" rtl="0" fontAlgn="base">
        <a:spcBef>
          <a:spcPct val="20000"/>
        </a:spcBef>
        <a:spcAft>
          <a:spcPct val="0"/>
        </a:spcAft>
        <a:buFont typeface="Arial" charset="0"/>
        <a:buChar char="»"/>
        <a:defRPr sz="2000">
          <a:solidFill>
            <a:schemeClr val="tx1"/>
          </a:solidFill>
          <a:latin typeface="Calibri" pitchFamily="34" charset="0"/>
        </a:defRPr>
      </a:lvl8pPr>
      <a:lvl9pPr marL="3886200" indent="-228600" algn="l" rtl="0" fontAlgn="base">
        <a:spcBef>
          <a:spcPct val="20000"/>
        </a:spcBef>
        <a:spcAft>
          <a:spcPct val="0"/>
        </a:spcAft>
        <a:buFont typeface="Arial" charset="0"/>
        <a:buChar char="»"/>
        <a:defRPr sz="2000">
          <a:solidFill>
            <a:schemeClr val="tx1"/>
          </a:solidFill>
          <a:latin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marL="571500" indent="-571500">
              <a:buFont typeface="Arial" pitchFamily="34" charset="0"/>
              <a:buChar char="•"/>
            </a:pPr>
            <a:r>
              <a:rPr lang="en-US" sz="3200" dirty="0" smtClean="0">
                <a:latin typeface="Franklin Gothic Medium" pitchFamily="34" charset="0"/>
              </a:rPr>
              <a:t>Insert Text Here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8BE98-60CD-4A88-BBA0-CBA107DC355A}" type="datetime1">
              <a:rPr lang="en-US" smtClean="0">
                <a:solidFill>
                  <a:prstClr val="black">
                    <a:tint val="75000"/>
                  </a:prstClr>
                </a:solidFill>
              </a:rPr>
              <a:pPr/>
              <a:t>6/12/2013</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81853-63FE-4A1B-838C-F8B9C9AD7E9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994652"/>
      </p:ext>
    </p:extLst>
  </p:cSld>
  <p:clrMap bg1="lt1" tx1="dk1" bg2="lt2" tx2="dk2" accent1="accent1" accent2="accent2" accent3="accent3" accent4="accent4" accent5="accent5" accent6="accent6" hlink="hlink" folHlink="folHlink"/>
  <p:sldLayoutIdLst>
    <p:sldLayoutId id="2147483678" r:id="rId1"/>
    <p:sldLayoutId id="2147483679"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tx1"/>
          </a:solidFill>
          <a:latin typeface="Franklin Gothic Medium" pitchFamily="34" charset="0"/>
          <a:ea typeface="+mj-ea"/>
          <a:cs typeface="+mj-cs"/>
        </a:defRPr>
      </a:lvl1pPr>
    </p:titleStyle>
    <p:bodyStyle>
      <a:lvl1pPr marL="571500" indent="-571500" algn="l" defTabSz="914400" rtl="0" eaLnBrk="1" latinLnBrk="0" hangingPunct="1">
        <a:spcBef>
          <a:spcPct val="20000"/>
        </a:spcBef>
        <a:buFont typeface="Arial" pitchFamily="34" charset="0"/>
        <a:buChar char="•"/>
        <a:defRPr sz="3200" kern="1200">
          <a:solidFill>
            <a:schemeClr val="tx1"/>
          </a:solidFill>
          <a:latin typeface="Franklin Gothic Medium"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hyperlink" Target="mailto:stateoffsets@fms.treas.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fms.treas.gov/debt/TOP_state_prog.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6" y="0"/>
            <a:ext cx="9153525" cy="6858000"/>
          </a:xfrm>
          <a:prstGeom prst="rect">
            <a:avLst/>
          </a:prstGeom>
        </p:spPr>
      </p:pic>
      <p:sp>
        <p:nvSpPr>
          <p:cNvPr id="5" name="TextBox 4"/>
          <p:cNvSpPr txBox="1"/>
          <p:nvPr/>
        </p:nvSpPr>
        <p:spPr>
          <a:xfrm>
            <a:off x="861060" y="685800"/>
            <a:ext cx="7391400" cy="1600438"/>
          </a:xfrm>
          <a:prstGeom prst="rect">
            <a:avLst/>
          </a:prstGeom>
          <a:noFill/>
        </p:spPr>
        <p:txBody>
          <a:bodyPr wrap="square" rtlCol="0">
            <a:spAutoFit/>
          </a:bodyPr>
          <a:lstStyle/>
          <a:p>
            <a:pPr algn="ctr"/>
            <a:r>
              <a:rPr lang="en-US" sz="3200" b="1" dirty="0" smtClean="0">
                <a:latin typeface="Franklin Gothic Medium" pitchFamily="34" charset="0"/>
                <a:cs typeface="Arial" pitchFamily="34" charset="0"/>
              </a:rPr>
              <a:t>Understanding State Debts in TOP and How They Affect Your Federal Payments</a:t>
            </a:r>
            <a:endParaRPr lang="en-US" sz="3200" dirty="0" smtClean="0">
              <a:latin typeface="Franklin Gothic Medium" pitchFamily="34" charset="0"/>
              <a:cs typeface="Arial" pitchFamily="34" charset="0"/>
            </a:endParaRPr>
          </a:p>
          <a:p>
            <a:pPr algn="ctr"/>
            <a:endParaRPr lang="en-US" sz="1400" b="1" dirty="0" smtClean="0">
              <a:latin typeface="Franklin Gothic Medium" pitchFamily="34" charset="0"/>
              <a:cs typeface="Arial" pitchFamily="34" charset="0"/>
            </a:endParaRPr>
          </a:p>
          <a:p>
            <a:pPr algn="ctr"/>
            <a:r>
              <a:rPr lang="en-US" sz="2000" dirty="0" smtClean="0">
                <a:solidFill>
                  <a:schemeClr val="tx1">
                    <a:lumMod val="50000"/>
                    <a:lumOff val="50000"/>
                  </a:schemeClr>
                </a:solidFill>
                <a:latin typeface="Franklin Gothic Medium" pitchFamily="34" charset="0"/>
                <a:cs typeface="Arial" pitchFamily="34" charset="0"/>
              </a:rPr>
              <a:t>June 2013</a:t>
            </a:r>
            <a:endParaRPr lang="en-US" sz="2000" dirty="0">
              <a:solidFill>
                <a:schemeClr val="tx1">
                  <a:lumMod val="50000"/>
                  <a:lumOff val="50000"/>
                </a:schemeClr>
              </a:solidFill>
              <a:latin typeface="Franklin Gothic Medium" pitchFamily="34" charset="0"/>
              <a:cs typeface="Arial" pitchFamily="34" charset="0"/>
            </a:endParaRPr>
          </a:p>
        </p:txBody>
      </p:sp>
    </p:spTree>
    <p:extLst>
      <p:ext uri="{BB962C8B-B14F-4D97-AF65-F5344CB8AC3E}">
        <p14:creationId xmlns:p14="http://schemas.microsoft.com/office/powerpoint/2010/main" val="1842696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705600" cy="1066800"/>
          </a:xfrm>
        </p:spPr>
        <p:txBody>
          <a:bodyPr/>
          <a:lstStyle/>
          <a:p>
            <a:r>
              <a:rPr lang="en-US" dirty="0" smtClean="0"/>
              <a:t>Implications for States</a:t>
            </a:r>
            <a:endParaRPr lang="en-US" dirty="0"/>
          </a:p>
        </p:txBody>
      </p:sp>
      <p:sp>
        <p:nvSpPr>
          <p:cNvPr id="3" name="Content Placeholder 2"/>
          <p:cNvSpPr>
            <a:spLocks noGrp="1"/>
          </p:cNvSpPr>
          <p:nvPr>
            <p:ph idx="1"/>
          </p:nvPr>
        </p:nvSpPr>
        <p:spPr>
          <a:xfrm>
            <a:off x="1524000" y="1524000"/>
            <a:ext cx="6781800" cy="5029199"/>
          </a:xfrm>
        </p:spPr>
        <p:txBody>
          <a:bodyPr>
            <a:normAutofit fontScale="55000" lnSpcReduction="20000"/>
          </a:bodyPr>
          <a:lstStyle/>
          <a:p>
            <a:r>
              <a:rPr lang="en-US" b="1" dirty="0">
                <a:solidFill>
                  <a:srgbClr val="0064C8"/>
                </a:solidFill>
              </a:rPr>
              <a:t>The Treasury Offset Program will only offset a payment up to the amount of the debt balance. </a:t>
            </a:r>
            <a:r>
              <a:rPr lang="en-US" dirty="0"/>
              <a:t>Some payments, especially those with very large balances or those being sent to large agencies or entities, are transmitted by a service called </a:t>
            </a:r>
            <a:r>
              <a:rPr lang="en-US" dirty="0" err="1"/>
              <a:t>Fedwire</a:t>
            </a:r>
            <a:r>
              <a:rPr lang="en-US" dirty="0"/>
              <a:t>. </a:t>
            </a:r>
            <a:r>
              <a:rPr lang="en-US" dirty="0" err="1"/>
              <a:t>Fedwire</a:t>
            </a:r>
            <a:r>
              <a:rPr lang="en-US" dirty="0"/>
              <a:t> is often utilized when payments must be applied and credited immediately upon receipt and, as mentioned earlier, the balances transmitted are usually very large. Small payments and those sent to individuals are most often transmitted via the automated clearing house, or ACH.</a:t>
            </a:r>
          </a:p>
          <a:p>
            <a:pPr marL="0" indent="0">
              <a:buNone/>
            </a:pPr>
            <a:r>
              <a:rPr lang="en-US" dirty="0"/>
              <a:t> </a:t>
            </a:r>
          </a:p>
          <a:p>
            <a:r>
              <a:rPr lang="en-US" b="1" dirty="0">
                <a:solidFill>
                  <a:srgbClr val="0064C8"/>
                </a:solidFill>
              </a:rPr>
              <a:t>If a payment is being made through </a:t>
            </a:r>
            <a:r>
              <a:rPr lang="en-US" b="1" dirty="0" err="1">
                <a:solidFill>
                  <a:srgbClr val="0064C8"/>
                </a:solidFill>
              </a:rPr>
              <a:t>Fedwire</a:t>
            </a:r>
            <a:r>
              <a:rPr lang="en-US" b="1" dirty="0">
                <a:solidFill>
                  <a:srgbClr val="0064C8"/>
                </a:solidFill>
              </a:rPr>
              <a:t>, that entire payment may be temporarily delayed because a federal agency is blocked from using </a:t>
            </a:r>
            <a:r>
              <a:rPr lang="en-US" b="1" dirty="0" err="1">
                <a:solidFill>
                  <a:srgbClr val="0064C8"/>
                </a:solidFill>
              </a:rPr>
              <a:t>Fedwire</a:t>
            </a:r>
            <a:r>
              <a:rPr lang="en-US" b="1" dirty="0">
                <a:solidFill>
                  <a:srgbClr val="0064C8"/>
                </a:solidFill>
              </a:rPr>
              <a:t> as a payment mechanism if the payee owes a delinquent debt to a f</a:t>
            </a:r>
            <a:r>
              <a:rPr lang="en-US" b="1" dirty="0" smtClean="0">
                <a:solidFill>
                  <a:srgbClr val="0064C8"/>
                </a:solidFill>
              </a:rPr>
              <a:t>ederal </a:t>
            </a:r>
            <a:r>
              <a:rPr lang="en-US" b="1" dirty="0">
                <a:solidFill>
                  <a:srgbClr val="0064C8"/>
                </a:solidFill>
              </a:rPr>
              <a:t>agency that has been submitted to TOP. </a:t>
            </a:r>
            <a:r>
              <a:rPr lang="en-US" dirty="0"/>
              <a:t>The reason for the </a:t>
            </a:r>
            <a:r>
              <a:rPr lang="en-US" dirty="0" err="1"/>
              <a:t>Fedwire</a:t>
            </a:r>
            <a:r>
              <a:rPr lang="en-US" dirty="0"/>
              <a:t> block is that </a:t>
            </a:r>
            <a:r>
              <a:rPr lang="en-US" dirty="0" err="1"/>
              <a:t>Fedwire</a:t>
            </a:r>
            <a:r>
              <a:rPr lang="en-US" dirty="0"/>
              <a:t> payments do not currently get processed through the TOP system.</a:t>
            </a:r>
          </a:p>
          <a:p>
            <a:pPr marL="0" indent="0">
              <a:buNone/>
            </a:pPr>
            <a:r>
              <a:rPr lang="en-US" dirty="0"/>
              <a:t> </a:t>
            </a:r>
          </a:p>
          <a:p>
            <a:pPr marL="0" indent="0">
              <a:buNone/>
            </a:pPr>
            <a:r>
              <a:rPr lang="en-US" dirty="0"/>
              <a:t/>
            </a:r>
            <a:br>
              <a:rPr lang="en-US" dirty="0"/>
            </a:br>
            <a:endParaRPr lang="en-US" dirty="0"/>
          </a:p>
          <a:p>
            <a:endParaRPr lang="en-US"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10</a:t>
            </a:fld>
            <a:endParaRPr lang="en-US" b="1" dirty="0">
              <a:solidFill>
                <a:prstClr val="white"/>
              </a:solidFill>
            </a:endParaRPr>
          </a:p>
        </p:txBody>
      </p:sp>
    </p:spTree>
    <p:extLst>
      <p:ext uri="{BB962C8B-B14F-4D97-AF65-F5344CB8AC3E}">
        <p14:creationId xmlns:p14="http://schemas.microsoft.com/office/powerpoint/2010/main" val="1284912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6705600" cy="1066800"/>
          </a:xfrm>
        </p:spPr>
        <p:txBody>
          <a:bodyPr/>
          <a:lstStyle/>
          <a:p>
            <a:r>
              <a:rPr lang="en-US" dirty="0" smtClean="0"/>
              <a:t>What States Can Do</a:t>
            </a:r>
            <a:endParaRPr lang="en-US" dirty="0"/>
          </a:p>
        </p:txBody>
      </p:sp>
      <p:sp>
        <p:nvSpPr>
          <p:cNvPr id="3" name="Content Placeholder 2"/>
          <p:cNvSpPr>
            <a:spLocks noGrp="1"/>
          </p:cNvSpPr>
          <p:nvPr>
            <p:ph idx="1"/>
          </p:nvPr>
        </p:nvSpPr>
        <p:spPr>
          <a:xfrm>
            <a:off x="1600200" y="1752600"/>
            <a:ext cx="6781800" cy="4724400"/>
          </a:xfrm>
        </p:spPr>
        <p:txBody>
          <a:bodyPr>
            <a:normAutofit fontScale="70000" lnSpcReduction="20000"/>
          </a:bodyPr>
          <a:lstStyle/>
          <a:p>
            <a:r>
              <a:rPr lang="en-US" b="1" dirty="0" smtClean="0">
                <a:solidFill>
                  <a:srgbClr val="0064C8"/>
                </a:solidFill>
              </a:rPr>
              <a:t>Debts </a:t>
            </a:r>
            <a:r>
              <a:rPr lang="en-US" b="1" dirty="0">
                <a:solidFill>
                  <a:srgbClr val="0064C8"/>
                </a:solidFill>
              </a:rPr>
              <a:t>owed by a state should not result in the stopping of all of the state’s payments unless the debts are larger than the payment </a:t>
            </a:r>
            <a:r>
              <a:rPr lang="en-US" b="1" dirty="0" smtClean="0">
                <a:solidFill>
                  <a:srgbClr val="0064C8"/>
                </a:solidFill>
              </a:rPr>
              <a:t>amounts.</a:t>
            </a:r>
          </a:p>
          <a:p>
            <a:r>
              <a:rPr lang="en-US" b="1" dirty="0" smtClean="0">
                <a:solidFill>
                  <a:srgbClr val="0064C8"/>
                </a:solidFill>
              </a:rPr>
              <a:t>When </a:t>
            </a:r>
            <a:r>
              <a:rPr lang="en-US" b="1" dirty="0">
                <a:solidFill>
                  <a:srgbClr val="0064C8"/>
                </a:solidFill>
              </a:rPr>
              <a:t>an attempted </a:t>
            </a:r>
            <a:r>
              <a:rPr lang="en-US" b="1" dirty="0" err="1">
                <a:solidFill>
                  <a:srgbClr val="0064C8"/>
                </a:solidFill>
              </a:rPr>
              <a:t>Fedwire</a:t>
            </a:r>
            <a:r>
              <a:rPr lang="en-US" b="1" dirty="0">
                <a:solidFill>
                  <a:srgbClr val="0064C8"/>
                </a:solidFill>
              </a:rPr>
              <a:t> payment is blocked, </a:t>
            </a:r>
            <a:r>
              <a:rPr lang="en-US" b="1" dirty="0" smtClean="0">
                <a:solidFill>
                  <a:srgbClr val="0064C8"/>
                </a:solidFill>
              </a:rPr>
              <a:t>the payee should contact the paying </a:t>
            </a:r>
            <a:r>
              <a:rPr lang="en-US" b="1" dirty="0">
                <a:solidFill>
                  <a:srgbClr val="0064C8"/>
                </a:solidFill>
              </a:rPr>
              <a:t>agency </a:t>
            </a:r>
            <a:r>
              <a:rPr lang="en-US" b="1" dirty="0" smtClean="0">
                <a:solidFill>
                  <a:srgbClr val="0064C8"/>
                </a:solidFill>
              </a:rPr>
              <a:t>and request </a:t>
            </a:r>
            <a:r>
              <a:rPr lang="en-US" b="1" dirty="0">
                <a:solidFill>
                  <a:srgbClr val="0064C8"/>
                </a:solidFill>
              </a:rPr>
              <a:t>the payment be made through the ACH. </a:t>
            </a:r>
            <a:r>
              <a:rPr lang="en-US" dirty="0" smtClean="0"/>
              <a:t>(ACH </a:t>
            </a:r>
            <a:r>
              <a:rPr lang="en-US" dirty="0"/>
              <a:t>payments are processed through the Treasury Offset Program system. If there is a match, TOP will offset and apply the payment to the payee’s debt. Any amount over the debt balance will be disbursed to the payee. Once a debt is paid or otherwise resolved, then TOP removes the </a:t>
            </a:r>
            <a:r>
              <a:rPr lang="en-US" dirty="0" err="1"/>
              <a:t>Fedwire</a:t>
            </a:r>
            <a:r>
              <a:rPr lang="en-US" dirty="0"/>
              <a:t> block the next day</a:t>
            </a:r>
            <a:r>
              <a:rPr lang="en-US" dirty="0" smtClean="0"/>
              <a:t>.)</a:t>
            </a:r>
          </a:p>
          <a:p>
            <a:endParaRPr lang="en-US" dirty="0"/>
          </a:p>
          <a:p>
            <a:endParaRPr lang="en-US"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11</a:t>
            </a:fld>
            <a:endParaRPr lang="en-US" b="1" dirty="0">
              <a:solidFill>
                <a:prstClr val="white"/>
              </a:solidFill>
            </a:endParaRPr>
          </a:p>
        </p:txBody>
      </p:sp>
    </p:spTree>
    <p:extLst>
      <p:ext uri="{BB962C8B-B14F-4D97-AF65-F5344CB8AC3E}">
        <p14:creationId xmlns:p14="http://schemas.microsoft.com/office/powerpoint/2010/main" val="2365261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6705600" cy="1066800"/>
          </a:xfrm>
        </p:spPr>
        <p:txBody>
          <a:bodyPr>
            <a:normAutofit fontScale="90000"/>
          </a:bodyPr>
          <a:lstStyle/>
          <a:p>
            <a:r>
              <a:rPr lang="en-US" dirty="0" smtClean="0"/>
              <a:t>The TOP Solution: </a:t>
            </a:r>
            <a:br>
              <a:rPr lang="en-US" dirty="0" smtClean="0"/>
            </a:br>
            <a:r>
              <a:rPr lang="en-US" dirty="0" smtClean="0"/>
              <a:t>Monthly Reporting for States</a:t>
            </a:r>
            <a:endParaRPr lang="en-US" dirty="0"/>
          </a:p>
        </p:txBody>
      </p:sp>
      <p:sp>
        <p:nvSpPr>
          <p:cNvPr id="3" name="Content Placeholder 2"/>
          <p:cNvSpPr>
            <a:spLocks noGrp="1"/>
          </p:cNvSpPr>
          <p:nvPr>
            <p:ph idx="1"/>
          </p:nvPr>
        </p:nvSpPr>
        <p:spPr>
          <a:xfrm>
            <a:off x="1524000" y="2057400"/>
            <a:ext cx="6781800" cy="3962400"/>
          </a:xfrm>
        </p:spPr>
        <p:txBody>
          <a:bodyPr>
            <a:normAutofit fontScale="62500" lnSpcReduction="20000"/>
          </a:bodyPr>
          <a:lstStyle/>
          <a:p>
            <a:r>
              <a:rPr lang="en-US" dirty="0"/>
              <a:t>The Treasury Offset Division (TOD) can provide </a:t>
            </a:r>
            <a:r>
              <a:rPr lang="en-US" dirty="0" smtClean="0"/>
              <a:t>states</a:t>
            </a:r>
            <a:r>
              <a:rPr lang="en-US" dirty="0"/>
              <a:t>, businesses, and other entities with a report to help identify delinquent nontax debts owed by the </a:t>
            </a:r>
            <a:r>
              <a:rPr lang="en-US" dirty="0" smtClean="0"/>
              <a:t>state</a:t>
            </a:r>
            <a:r>
              <a:rPr lang="en-US" dirty="0"/>
              <a:t>, business, or other entity to the </a:t>
            </a:r>
            <a:r>
              <a:rPr lang="en-US" dirty="0" smtClean="0"/>
              <a:t>federal </a:t>
            </a:r>
            <a:r>
              <a:rPr lang="en-US" dirty="0"/>
              <a:t>government. TOD can send you a report with the appropriate creditor agency contact information at the beginning of each month to assist with resolving these offsets.  </a:t>
            </a:r>
          </a:p>
          <a:p>
            <a:pPr marL="0" indent="0">
              <a:buNone/>
            </a:pPr>
            <a:r>
              <a:rPr lang="en-US" dirty="0"/>
              <a:t> </a:t>
            </a:r>
          </a:p>
          <a:p>
            <a:r>
              <a:rPr lang="en-US" dirty="0"/>
              <a:t>To receive this report, TOD needs to receive a written authorization from your State </a:t>
            </a:r>
            <a:r>
              <a:rPr lang="en-US" dirty="0" smtClean="0"/>
              <a:t>Comptroller </a:t>
            </a:r>
            <a:r>
              <a:rPr lang="en-US" dirty="0"/>
              <a:t>or appropriate business official to release this information. The authorization should provide a central point of contact, along with their name, address, telephone number, email and postal mailing address.  </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12</a:t>
            </a:fld>
            <a:endParaRPr lang="en-US" b="1" dirty="0">
              <a:solidFill>
                <a:prstClr val="white"/>
              </a:solidFill>
            </a:endParaRPr>
          </a:p>
        </p:txBody>
      </p:sp>
    </p:spTree>
    <p:extLst>
      <p:ext uri="{BB962C8B-B14F-4D97-AF65-F5344CB8AC3E}">
        <p14:creationId xmlns:p14="http://schemas.microsoft.com/office/powerpoint/2010/main" val="4096799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95400"/>
            <a:ext cx="7391400" cy="1066800"/>
          </a:xfrm>
        </p:spPr>
        <p:txBody>
          <a:bodyPr>
            <a:normAutofit/>
          </a:bodyPr>
          <a:lstStyle/>
          <a:p>
            <a:r>
              <a:rPr lang="en-US" sz="3200" dirty="0" smtClean="0"/>
              <a:t>Treasury Offset Program </a:t>
            </a:r>
            <a:br>
              <a:rPr lang="en-US" sz="3200" dirty="0" smtClean="0"/>
            </a:br>
            <a:r>
              <a:rPr lang="en-US" sz="3200" dirty="0" smtClean="0"/>
              <a:t>State Program Contact</a:t>
            </a:r>
            <a:endParaRPr lang="en-US" sz="3200"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13</a:t>
            </a:fld>
            <a:endParaRPr lang="en-US" b="1" dirty="0">
              <a:solidFill>
                <a:prstClr val="white"/>
              </a:solidFill>
            </a:endParaRPr>
          </a:p>
        </p:txBody>
      </p:sp>
      <p:sp>
        <p:nvSpPr>
          <p:cNvPr id="5" name="Content Placeholder 2"/>
          <p:cNvSpPr>
            <a:spLocks noGrp="1"/>
          </p:cNvSpPr>
          <p:nvPr>
            <p:ph sz="half" idx="1"/>
          </p:nvPr>
        </p:nvSpPr>
        <p:spPr>
          <a:xfrm>
            <a:off x="1447800" y="2286000"/>
            <a:ext cx="7543800" cy="1740408"/>
          </a:xfrm>
        </p:spPr>
        <p:txBody>
          <a:bodyPr>
            <a:normAutofit/>
          </a:bodyPr>
          <a:lstStyle/>
          <a:p>
            <a:pPr marL="0" indent="0">
              <a:buFontTx/>
              <a:buNone/>
            </a:pPr>
            <a:endParaRPr lang="en-US" sz="2000" dirty="0"/>
          </a:p>
          <a:p>
            <a:pPr marL="0" indent="0" algn="ctr">
              <a:buFontTx/>
              <a:buNone/>
            </a:pPr>
            <a:r>
              <a:rPr lang="en-US" sz="2400" dirty="0" smtClean="0"/>
              <a:t>Email: </a:t>
            </a:r>
            <a:r>
              <a:rPr lang="en-US" sz="2400" dirty="0" smtClean="0">
                <a:hlinkClick r:id="rId3"/>
              </a:rPr>
              <a:t>stateoffsets@fms.treas.gov</a:t>
            </a:r>
            <a:endParaRPr lang="en-US" sz="2400" dirty="0" smtClean="0"/>
          </a:p>
          <a:p>
            <a:pPr marL="0" indent="0" algn="ctr">
              <a:buFontTx/>
              <a:buNone/>
            </a:pPr>
            <a:r>
              <a:rPr lang="en-US" sz="2400" dirty="0" smtClean="0"/>
              <a:t>Website: </a:t>
            </a:r>
            <a:r>
              <a:rPr lang="en-US" sz="2400" dirty="0" smtClean="0">
                <a:solidFill>
                  <a:srgbClr val="0000FF"/>
                </a:solidFill>
                <a:hlinkClick r:id="rId4"/>
              </a:rPr>
              <a:t>www.fms.treas.gov/debt/TOP_state_prog.html</a:t>
            </a:r>
            <a:endParaRPr lang="en-US" sz="2400" dirty="0" smtClean="0">
              <a:solidFill>
                <a:srgbClr val="0000FF"/>
              </a:solidFill>
            </a:endParaRPr>
          </a:p>
          <a:p>
            <a:pPr marL="0" indent="0" algn="ctr">
              <a:buFontTx/>
              <a:buNone/>
            </a:pPr>
            <a:endParaRPr lang="en-US" sz="2400" dirty="0">
              <a:solidFill>
                <a:srgbClr val="0000FF"/>
              </a:solidFill>
            </a:endParaRPr>
          </a:p>
          <a:p>
            <a:pPr marL="0" indent="0">
              <a:buFontTx/>
              <a:buNone/>
            </a:pPr>
            <a:endParaRPr lang="en-US" sz="1200" dirty="0" smtClean="0"/>
          </a:p>
        </p:txBody>
      </p:sp>
    </p:spTree>
    <p:extLst>
      <p:ext uri="{BB962C8B-B14F-4D97-AF65-F5344CB8AC3E}">
        <p14:creationId xmlns:p14="http://schemas.microsoft.com/office/powerpoint/2010/main" val="322486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0"/>
            <a:ext cx="6705600" cy="1066800"/>
          </a:xfrm>
        </p:spPr>
        <p:txBody>
          <a:bodyPr>
            <a:normAutofit/>
          </a:bodyPr>
          <a:lstStyle/>
          <a:p>
            <a:pPr algn="l"/>
            <a:r>
              <a:rPr lang="en-US" sz="3200" dirty="0" smtClean="0"/>
              <a:t>                 Who We Are</a:t>
            </a:r>
            <a:endParaRPr lang="en-US" sz="3200" dirty="0"/>
          </a:p>
        </p:txBody>
      </p:sp>
      <p:sp>
        <p:nvSpPr>
          <p:cNvPr id="3" name="Content Placeholder 2"/>
          <p:cNvSpPr>
            <a:spLocks noGrp="1"/>
          </p:cNvSpPr>
          <p:nvPr>
            <p:ph idx="1"/>
          </p:nvPr>
        </p:nvSpPr>
        <p:spPr>
          <a:xfrm>
            <a:off x="1905000" y="1981200"/>
            <a:ext cx="6781800" cy="3459163"/>
          </a:xfrm>
        </p:spPr>
        <p:txBody>
          <a:bodyPr/>
          <a:lstStyle/>
          <a:p>
            <a:r>
              <a:rPr lang="en-US" sz="2400" dirty="0" smtClean="0"/>
              <a:t>Debt Management Services (DMS)</a:t>
            </a:r>
          </a:p>
          <a:p>
            <a:pPr marL="0" indent="0">
              <a:buNone/>
            </a:pPr>
            <a:r>
              <a:rPr lang="en-US" sz="2400" dirty="0" smtClean="0"/>
              <a:t>       Bureau of the Fiscal Service </a:t>
            </a:r>
            <a:br>
              <a:rPr lang="en-US" sz="2400" dirty="0" smtClean="0"/>
            </a:br>
            <a:r>
              <a:rPr lang="en-US" sz="2400" dirty="0" smtClean="0"/>
              <a:t>    </a:t>
            </a:r>
            <a:r>
              <a:rPr lang="en-US" sz="2400" dirty="0" smtClean="0">
                <a:solidFill>
                  <a:schemeClr val="tx1">
                    <a:lumMod val="50000"/>
                    <a:lumOff val="50000"/>
                  </a:schemeClr>
                </a:solidFill>
              </a:rPr>
              <a:t> </a:t>
            </a:r>
            <a:r>
              <a:rPr lang="en-US" dirty="0" smtClean="0">
                <a:solidFill>
                  <a:schemeClr val="tx1">
                    <a:lumMod val="50000"/>
                    <a:lumOff val="50000"/>
                  </a:schemeClr>
                </a:solidFill>
              </a:rPr>
              <a:t>(</a:t>
            </a:r>
            <a:r>
              <a:rPr lang="en-US" sz="2400" i="1" dirty="0" smtClean="0">
                <a:solidFill>
                  <a:schemeClr val="tx1">
                    <a:lumMod val="50000"/>
                    <a:lumOff val="50000"/>
                  </a:schemeClr>
                </a:solidFill>
              </a:rPr>
              <a:t>formerly the Financial Management Service</a:t>
            </a:r>
            <a:r>
              <a:rPr lang="en-US" dirty="0" smtClean="0">
                <a:solidFill>
                  <a:schemeClr val="tx1">
                    <a:lumMod val="50000"/>
                    <a:lumOff val="50000"/>
                  </a:schemeClr>
                </a:solidFill>
              </a:rPr>
              <a:t>)</a:t>
            </a:r>
          </a:p>
          <a:p>
            <a:r>
              <a:rPr lang="en-US" sz="2400" dirty="0" smtClean="0"/>
              <a:t>United States Department of the Treasury</a:t>
            </a:r>
            <a:endParaRPr lang="en-US" sz="2400"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schemeClr val="bg1"/>
                </a:solidFill>
              </a:rPr>
              <a:t>2</a:t>
            </a:fld>
            <a:endParaRPr lang="en-US" b="1" dirty="0">
              <a:solidFill>
                <a:schemeClr val="bg1"/>
              </a:solidFill>
            </a:endParaRPr>
          </a:p>
        </p:txBody>
      </p:sp>
    </p:spTree>
    <p:extLst>
      <p:ext uri="{BB962C8B-B14F-4D97-AF65-F5344CB8AC3E}">
        <p14:creationId xmlns:p14="http://schemas.microsoft.com/office/powerpoint/2010/main" val="2524028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0"/>
            <a:ext cx="6705600" cy="1066800"/>
          </a:xfrm>
        </p:spPr>
        <p:txBody>
          <a:bodyPr>
            <a:normAutofit/>
          </a:bodyPr>
          <a:lstStyle/>
          <a:p>
            <a:r>
              <a:rPr lang="en-US" sz="3200" dirty="0" smtClean="0"/>
              <a:t>DMS’ Role with the States</a:t>
            </a:r>
            <a:endParaRPr lang="en-US" sz="3200" dirty="0"/>
          </a:p>
        </p:txBody>
      </p:sp>
      <p:sp>
        <p:nvSpPr>
          <p:cNvPr id="3" name="Content Placeholder 2"/>
          <p:cNvSpPr>
            <a:spLocks noGrp="1"/>
          </p:cNvSpPr>
          <p:nvPr>
            <p:ph idx="1"/>
          </p:nvPr>
        </p:nvSpPr>
        <p:spPr>
          <a:xfrm>
            <a:off x="1828800" y="2209800"/>
            <a:ext cx="6934200" cy="2209800"/>
          </a:xfrm>
        </p:spPr>
        <p:txBody>
          <a:bodyPr>
            <a:normAutofit fontScale="92500" lnSpcReduction="20000"/>
          </a:bodyPr>
          <a:lstStyle/>
          <a:p>
            <a:r>
              <a:rPr lang="en-US" sz="2400" dirty="0" smtClean="0"/>
              <a:t>Assists state governments in collection of delinquent child support obligations, state income tax debts, unemployment insurance compensation debts and other state debts</a:t>
            </a:r>
          </a:p>
          <a:p>
            <a:r>
              <a:rPr lang="en-US" sz="2400" dirty="0" smtClean="0"/>
              <a:t>Provides access to the </a:t>
            </a:r>
            <a:r>
              <a:rPr lang="en-US" sz="2400" i="1" dirty="0" smtClean="0"/>
              <a:t>Do Not Pay </a:t>
            </a:r>
            <a:r>
              <a:rPr lang="en-US" sz="2400" dirty="0" smtClean="0"/>
              <a:t>program for the purpose of preventing, identifying and recovering federally-funded improper payments.</a:t>
            </a:r>
            <a:endParaRPr lang="en-US" sz="2400"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schemeClr val="bg1"/>
                </a:solidFill>
              </a:rPr>
              <a:t>3</a:t>
            </a:fld>
            <a:endParaRPr lang="en-US" b="1" dirty="0">
              <a:solidFill>
                <a:schemeClr val="bg1"/>
              </a:solidFill>
            </a:endParaRPr>
          </a:p>
        </p:txBody>
      </p:sp>
    </p:spTree>
    <p:extLst>
      <p:ext uri="{BB962C8B-B14F-4D97-AF65-F5344CB8AC3E}">
        <p14:creationId xmlns:p14="http://schemas.microsoft.com/office/powerpoint/2010/main" val="2350454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33400"/>
            <a:ext cx="6705600" cy="1066800"/>
          </a:xfrm>
        </p:spPr>
        <p:txBody>
          <a:bodyPr>
            <a:normAutofit/>
          </a:bodyPr>
          <a:lstStyle/>
          <a:p>
            <a:r>
              <a:rPr lang="en-US" sz="3200" dirty="0" smtClean="0"/>
              <a:t>Treasury Offset Program</a:t>
            </a:r>
            <a:endParaRPr lang="en-US" sz="3200" dirty="0"/>
          </a:p>
        </p:txBody>
      </p:sp>
      <p:sp>
        <p:nvSpPr>
          <p:cNvPr id="3" name="Content Placeholder 2"/>
          <p:cNvSpPr>
            <a:spLocks noGrp="1"/>
          </p:cNvSpPr>
          <p:nvPr>
            <p:ph idx="1"/>
          </p:nvPr>
        </p:nvSpPr>
        <p:spPr>
          <a:xfrm>
            <a:off x="1752600" y="1524000"/>
            <a:ext cx="6781800" cy="3429000"/>
          </a:xfrm>
        </p:spPr>
        <p:txBody>
          <a:bodyPr>
            <a:noAutofit/>
          </a:bodyPr>
          <a:lstStyle/>
          <a:p>
            <a:pPr>
              <a:lnSpc>
                <a:spcPct val="80000"/>
              </a:lnSpc>
            </a:pPr>
            <a:r>
              <a:rPr lang="en-US" sz="2400" dirty="0"/>
              <a:t>TOP is a centralized </a:t>
            </a:r>
            <a:r>
              <a:rPr lang="en-US" sz="2400" dirty="0" smtClean="0"/>
              <a:t>process </a:t>
            </a:r>
            <a:r>
              <a:rPr lang="en-US" sz="2400" dirty="0"/>
              <a:t>that intercepts federal and state payments of payees who owe delinquent debts to federal agencies and states that have submitted their debt information to </a:t>
            </a:r>
            <a:r>
              <a:rPr lang="en-US" sz="2400" dirty="0" smtClean="0"/>
              <a:t>Fiscal Service.</a:t>
            </a:r>
            <a:br>
              <a:rPr lang="en-US" sz="2400" dirty="0" smtClean="0"/>
            </a:br>
            <a:endParaRPr lang="en-US" sz="2400" dirty="0"/>
          </a:p>
          <a:p>
            <a:pPr>
              <a:lnSpc>
                <a:spcPct val="80000"/>
              </a:lnSpc>
            </a:pPr>
            <a:r>
              <a:rPr lang="en-US" sz="2400" dirty="0"/>
              <a:t>State agencies submit eligible debts to TOP and certify that debts are valid, delinquent, and legally enforceable, and that all due process prerequisites have been met</a:t>
            </a:r>
            <a:r>
              <a:rPr lang="en-US" sz="2400" dirty="0" smtClean="0"/>
              <a:t>.</a:t>
            </a:r>
            <a:br>
              <a:rPr lang="en-US" sz="2400" dirty="0" smtClean="0"/>
            </a:br>
            <a:endParaRPr lang="en-US" sz="2400" dirty="0"/>
          </a:p>
          <a:p>
            <a:pPr>
              <a:lnSpc>
                <a:spcPct val="80000"/>
              </a:lnSpc>
            </a:pPr>
            <a:r>
              <a:rPr lang="en-US" sz="2400" dirty="0"/>
              <a:t>Due process prerequisites include:</a:t>
            </a:r>
          </a:p>
          <a:p>
            <a:pPr lvl="1">
              <a:lnSpc>
                <a:spcPct val="80000"/>
              </a:lnSpc>
            </a:pPr>
            <a:r>
              <a:rPr lang="en-US" sz="2400" dirty="0"/>
              <a:t>60-day prior notice to the debtor</a:t>
            </a:r>
          </a:p>
          <a:p>
            <a:pPr lvl="1">
              <a:lnSpc>
                <a:spcPct val="80000"/>
              </a:lnSpc>
            </a:pPr>
            <a:r>
              <a:rPr lang="en-US" sz="2400" dirty="0"/>
              <a:t>Opportunity to dispute the </a:t>
            </a:r>
            <a:r>
              <a:rPr lang="en-US" sz="2400" dirty="0" smtClean="0"/>
              <a:t>debt</a:t>
            </a:r>
            <a:endParaRPr lang="en-US" sz="2400"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schemeClr val="bg1"/>
                </a:solidFill>
              </a:rPr>
              <a:t>4</a:t>
            </a:fld>
            <a:endParaRPr lang="en-US" b="1" dirty="0">
              <a:solidFill>
                <a:schemeClr val="bg1"/>
              </a:solidFill>
            </a:endParaRPr>
          </a:p>
        </p:txBody>
      </p:sp>
    </p:spTree>
    <p:extLst>
      <p:ext uri="{BB962C8B-B14F-4D97-AF65-F5344CB8AC3E}">
        <p14:creationId xmlns:p14="http://schemas.microsoft.com/office/powerpoint/2010/main" val="191307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5</a:t>
            </a:fld>
            <a:endParaRPr lang="en-US" b="1" dirty="0">
              <a:solidFill>
                <a:prstClr val="white"/>
              </a:solidFill>
            </a:endParaRPr>
          </a:p>
        </p:txBody>
      </p:sp>
      <p:sp>
        <p:nvSpPr>
          <p:cNvPr id="39" name="Rounded Rectangle 38"/>
          <p:cNvSpPr/>
          <p:nvPr/>
        </p:nvSpPr>
        <p:spPr>
          <a:xfrm>
            <a:off x="3048000" y="685800"/>
            <a:ext cx="3048000" cy="5715000"/>
          </a:xfrm>
          <a:prstGeom prst="roundRect">
            <a:avLst/>
          </a:prstGeom>
          <a:solidFill>
            <a:srgbClr val="B5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0" name="Oval 39"/>
          <p:cNvSpPr/>
          <p:nvPr/>
        </p:nvSpPr>
        <p:spPr>
          <a:xfrm>
            <a:off x="3352800" y="838200"/>
            <a:ext cx="2362200" cy="990600"/>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Child Support Debt</a:t>
            </a:r>
            <a:endParaRPr lang="en-US" sz="1400" dirty="0">
              <a:solidFill>
                <a:prstClr val="white"/>
              </a:solidFill>
            </a:endParaRPr>
          </a:p>
        </p:txBody>
      </p:sp>
      <p:sp>
        <p:nvSpPr>
          <p:cNvPr id="41" name="Oval 40"/>
          <p:cNvSpPr/>
          <p:nvPr/>
        </p:nvSpPr>
        <p:spPr>
          <a:xfrm>
            <a:off x="152400" y="3124200"/>
            <a:ext cx="2362200" cy="990600"/>
          </a:xfrm>
          <a:prstGeom prst="ellipse">
            <a:avLst/>
          </a:prstGeom>
          <a:solidFill>
            <a:schemeClr val="accent1">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Federal Tax Refund Payments</a:t>
            </a:r>
            <a:endParaRPr lang="en-US" sz="1400" dirty="0">
              <a:solidFill>
                <a:prstClr val="black"/>
              </a:solidFill>
            </a:endParaRPr>
          </a:p>
        </p:txBody>
      </p:sp>
      <p:sp>
        <p:nvSpPr>
          <p:cNvPr id="42" name="Oval 41"/>
          <p:cNvSpPr/>
          <p:nvPr/>
        </p:nvSpPr>
        <p:spPr>
          <a:xfrm>
            <a:off x="6686550" y="3124200"/>
            <a:ext cx="2362200" cy="990600"/>
          </a:xfrm>
          <a:prstGeom prst="ellipse">
            <a:avLst/>
          </a:prstGeom>
          <a:solidFill>
            <a:schemeClr val="accent1">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Federal Non-Tax Payments</a:t>
            </a:r>
          </a:p>
          <a:p>
            <a:pPr algn="ctr"/>
            <a:r>
              <a:rPr lang="en-US" sz="1400" dirty="0" smtClean="0">
                <a:solidFill>
                  <a:prstClr val="black"/>
                </a:solidFill>
              </a:rPr>
              <a:t>(Vendor, Travel, Misc.)</a:t>
            </a:r>
            <a:endParaRPr lang="en-US" sz="1400" dirty="0">
              <a:solidFill>
                <a:prstClr val="black"/>
              </a:solidFill>
            </a:endParaRPr>
          </a:p>
        </p:txBody>
      </p:sp>
      <p:sp>
        <p:nvSpPr>
          <p:cNvPr id="43" name="Oval 42"/>
          <p:cNvSpPr/>
          <p:nvPr/>
        </p:nvSpPr>
        <p:spPr>
          <a:xfrm>
            <a:off x="6615487" y="5511546"/>
            <a:ext cx="2362200" cy="990600"/>
          </a:xfrm>
          <a:prstGeom prst="ellipse">
            <a:avLst/>
          </a:prstGeom>
          <a:solidFill>
            <a:schemeClr val="accent1">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black"/>
                </a:solidFill>
              </a:rPr>
              <a:t>State Payments</a:t>
            </a:r>
          </a:p>
          <a:p>
            <a:pPr algn="ctr"/>
            <a:r>
              <a:rPr lang="en-US" sz="1400" dirty="0" smtClean="0">
                <a:solidFill>
                  <a:prstClr val="black"/>
                </a:solidFill>
              </a:rPr>
              <a:t>(Vendor, State Tax Refunds, Other)</a:t>
            </a:r>
            <a:endParaRPr lang="en-US" sz="1400" dirty="0">
              <a:solidFill>
                <a:prstClr val="black"/>
              </a:solidFill>
            </a:endParaRPr>
          </a:p>
        </p:txBody>
      </p:sp>
      <p:sp>
        <p:nvSpPr>
          <p:cNvPr id="44" name="Oval 43"/>
          <p:cNvSpPr/>
          <p:nvPr/>
        </p:nvSpPr>
        <p:spPr>
          <a:xfrm>
            <a:off x="3352800" y="2002971"/>
            <a:ext cx="2362200" cy="990600"/>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Unemployment Insurance Compensation Debt</a:t>
            </a:r>
            <a:endParaRPr lang="en-US" sz="1400" dirty="0">
              <a:solidFill>
                <a:prstClr val="white"/>
              </a:solidFill>
            </a:endParaRPr>
          </a:p>
        </p:txBody>
      </p:sp>
      <p:sp>
        <p:nvSpPr>
          <p:cNvPr id="45" name="Oval 44"/>
          <p:cNvSpPr/>
          <p:nvPr/>
        </p:nvSpPr>
        <p:spPr>
          <a:xfrm>
            <a:off x="3352800" y="3124200"/>
            <a:ext cx="2362200" cy="990600"/>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State Income Tax Debt</a:t>
            </a:r>
            <a:endParaRPr lang="en-US" sz="1400" dirty="0">
              <a:solidFill>
                <a:prstClr val="white"/>
              </a:solidFill>
            </a:endParaRPr>
          </a:p>
        </p:txBody>
      </p:sp>
      <p:sp>
        <p:nvSpPr>
          <p:cNvPr id="46" name="Oval 45"/>
          <p:cNvSpPr/>
          <p:nvPr/>
        </p:nvSpPr>
        <p:spPr>
          <a:xfrm>
            <a:off x="3352800" y="4299858"/>
            <a:ext cx="2362200" cy="990600"/>
          </a:xfrm>
          <a:prstGeom prst="ellipse">
            <a:avLst/>
          </a:prstGeom>
          <a:solidFill>
            <a:schemeClr val="tx1">
              <a:lumMod val="50000"/>
              <a:lumOff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Other State Debt</a:t>
            </a:r>
            <a:endParaRPr lang="en-US" sz="1400" dirty="0">
              <a:solidFill>
                <a:prstClr val="white"/>
              </a:solidFill>
            </a:endParaRPr>
          </a:p>
        </p:txBody>
      </p:sp>
      <p:sp>
        <p:nvSpPr>
          <p:cNvPr id="47" name="Rounded Rectangle 46"/>
          <p:cNvSpPr/>
          <p:nvPr/>
        </p:nvSpPr>
        <p:spPr>
          <a:xfrm>
            <a:off x="3048000" y="5415643"/>
            <a:ext cx="3048000" cy="1213757"/>
          </a:xfrm>
          <a:prstGeom prst="roundRect">
            <a:avLst/>
          </a:prstGeom>
          <a:solidFill>
            <a:schemeClr val="tx1">
              <a:lumMod val="85000"/>
              <a:lumOff val="1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8" name="Oval 47"/>
          <p:cNvSpPr/>
          <p:nvPr/>
        </p:nvSpPr>
        <p:spPr>
          <a:xfrm>
            <a:off x="3352800" y="5521125"/>
            <a:ext cx="2362200" cy="990600"/>
          </a:xfrm>
          <a:prstGeom prst="ellipse">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prstClr val="white"/>
                </a:solidFill>
              </a:rPr>
              <a:t>Federal Non-Tax Debt</a:t>
            </a:r>
            <a:endParaRPr lang="en-US" sz="1400" dirty="0">
              <a:solidFill>
                <a:prstClr val="white"/>
              </a:solidFill>
            </a:endParaRPr>
          </a:p>
        </p:txBody>
      </p:sp>
      <p:sp>
        <p:nvSpPr>
          <p:cNvPr id="49" name="TextBox 48"/>
          <p:cNvSpPr txBox="1"/>
          <p:nvPr/>
        </p:nvSpPr>
        <p:spPr>
          <a:xfrm>
            <a:off x="210703" y="174276"/>
            <a:ext cx="3370697" cy="830997"/>
          </a:xfrm>
          <a:prstGeom prst="rect">
            <a:avLst/>
          </a:prstGeom>
          <a:noFill/>
        </p:spPr>
        <p:txBody>
          <a:bodyPr wrap="square" rtlCol="0">
            <a:spAutoFit/>
          </a:bodyPr>
          <a:lstStyle/>
          <a:p>
            <a:r>
              <a:rPr lang="en-US" sz="2400" b="1" dirty="0" smtClean="0">
                <a:solidFill>
                  <a:prstClr val="black"/>
                </a:solidFill>
                <a:latin typeface="Franklin Gothic Medium"/>
                <a:cs typeface="Franklin Gothic Medium"/>
              </a:rPr>
              <a:t>Treasury Offset Program</a:t>
            </a:r>
          </a:p>
          <a:p>
            <a:r>
              <a:rPr lang="en-US" sz="2400" b="1" dirty="0" smtClean="0">
                <a:solidFill>
                  <a:prstClr val="black"/>
                </a:solidFill>
                <a:latin typeface="Franklin Gothic Medium"/>
                <a:cs typeface="Franklin Gothic Medium"/>
              </a:rPr>
              <a:t>State Programs</a:t>
            </a:r>
            <a:endParaRPr lang="en-US" sz="2400" b="1" dirty="0">
              <a:solidFill>
                <a:prstClr val="black"/>
              </a:solidFill>
              <a:latin typeface="Franklin Gothic Medium"/>
              <a:cs typeface="Franklin Gothic Medium"/>
            </a:endParaRPr>
          </a:p>
        </p:txBody>
      </p:sp>
      <p:sp>
        <p:nvSpPr>
          <p:cNvPr id="50" name="TextBox 49"/>
          <p:cNvSpPr txBox="1"/>
          <p:nvPr/>
        </p:nvSpPr>
        <p:spPr>
          <a:xfrm>
            <a:off x="3733800" y="304800"/>
            <a:ext cx="1679090" cy="400110"/>
          </a:xfrm>
          <a:prstGeom prst="rect">
            <a:avLst/>
          </a:prstGeom>
          <a:noFill/>
        </p:spPr>
        <p:txBody>
          <a:bodyPr wrap="none" rtlCol="0">
            <a:spAutoFit/>
          </a:bodyPr>
          <a:lstStyle/>
          <a:p>
            <a:r>
              <a:rPr lang="en-US" sz="2000" b="1" dirty="0" smtClean="0">
                <a:solidFill>
                  <a:prstClr val="black"/>
                </a:solidFill>
              </a:rPr>
              <a:t>TOP Database</a:t>
            </a:r>
            <a:endParaRPr lang="en-US" sz="2000" b="1" dirty="0">
              <a:solidFill>
                <a:prstClr val="black"/>
              </a:solidFill>
            </a:endParaRPr>
          </a:p>
        </p:txBody>
      </p:sp>
      <p:cxnSp>
        <p:nvCxnSpPr>
          <p:cNvPr id="51" name="Straight Arrow Connector 50"/>
          <p:cNvCxnSpPr>
            <a:stCxn id="40" idx="2"/>
            <a:endCxn id="41" idx="0"/>
          </p:cNvCxnSpPr>
          <p:nvPr/>
        </p:nvCxnSpPr>
        <p:spPr>
          <a:xfrm flipH="1">
            <a:off x="1333500" y="1333500"/>
            <a:ext cx="2019300" cy="1790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4" idx="2"/>
            <a:endCxn id="41" idx="7"/>
          </p:cNvCxnSpPr>
          <p:nvPr/>
        </p:nvCxnSpPr>
        <p:spPr>
          <a:xfrm flipH="1">
            <a:off x="2168664" y="2498271"/>
            <a:ext cx="1184136" cy="77099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5" idx="2"/>
            <a:endCxn id="41" idx="6"/>
          </p:cNvCxnSpPr>
          <p:nvPr/>
        </p:nvCxnSpPr>
        <p:spPr>
          <a:xfrm flipH="1">
            <a:off x="2514600" y="36195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0" idx="6"/>
            <a:endCxn id="42" idx="0"/>
          </p:cNvCxnSpPr>
          <p:nvPr/>
        </p:nvCxnSpPr>
        <p:spPr>
          <a:xfrm>
            <a:off x="5715000" y="1333500"/>
            <a:ext cx="2152650" cy="1790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4" idx="6"/>
            <a:endCxn id="42" idx="1"/>
          </p:cNvCxnSpPr>
          <p:nvPr/>
        </p:nvCxnSpPr>
        <p:spPr>
          <a:xfrm>
            <a:off x="5715000" y="2498271"/>
            <a:ext cx="1317486" cy="77099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45" idx="6"/>
            <a:endCxn id="42" idx="2"/>
          </p:cNvCxnSpPr>
          <p:nvPr/>
        </p:nvCxnSpPr>
        <p:spPr>
          <a:xfrm>
            <a:off x="5715000" y="3619500"/>
            <a:ext cx="97155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6" idx="6"/>
            <a:endCxn id="42" idx="4"/>
          </p:cNvCxnSpPr>
          <p:nvPr/>
        </p:nvCxnSpPr>
        <p:spPr>
          <a:xfrm flipV="1">
            <a:off x="5715000" y="4114800"/>
            <a:ext cx="2152650" cy="6803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48" idx="6"/>
            <a:endCxn id="43" idx="2"/>
          </p:cNvCxnSpPr>
          <p:nvPr/>
        </p:nvCxnSpPr>
        <p:spPr>
          <a:xfrm flipV="1">
            <a:off x="5715000" y="6006846"/>
            <a:ext cx="900487" cy="957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52400" y="5415643"/>
            <a:ext cx="8991600"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0" name="Up Arrow 59"/>
          <p:cNvSpPr/>
          <p:nvPr/>
        </p:nvSpPr>
        <p:spPr>
          <a:xfrm>
            <a:off x="228600" y="4299858"/>
            <a:ext cx="484632" cy="978408"/>
          </a:xfrm>
          <a:prstGeom prst="upArrow">
            <a:avLst/>
          </a:prstGeom>
          <a:solidFill>
            <a:srgbClr val="B5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1" name="Down Arrow 60"/>
          <p:cNvSpPr/>
          <p:nvPr/>
        </p:nvSpPr>
        <p:spPr>
          <a:xfrm>
            <a:off x="228600" y="5533317"/>
            <a:ext cx="484632" cy="978408"/>
          </a:xfrm>
          <a:prstGeom prst="downArrow">
            <a:avLst/>
          </a:prstGeom>
          <a:solidFill>
            <a:schemeClr val="tx1">
              <a:lumMod val="95000"/>
              <a:lumOff val="5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TextBox 61"/>
          <p:cNvSpPr txBox="1"/>
          <p:nvPr/>
        </p:nvSpPr>
        <p:spPr>
          <a:xfrm>
            <a:off x="795415" y="4654034"/>
            <a:ext cx="1601849" cy="369332"/>
          </a:xfrm>
          <a:prstGeom prst="rect">
            <a:avLst/>
          </a:prstGeom>
          <a:noFill/>
        </p:spPr>
        <p:txBody>
          <a:bodyPr wrap="none" rtlCol="0">
            <a:spAutoFit/>
          </a:bodyPr>
          <a:lstStyle/>
          <a:p>
            <a:r>
              <a:rPr lang="en-US" dirty="0" smtClean="0">
                <a:solidFill>
                  <a:prstClr val="black"/>
                </a:solidFill>
              </a:rPr>
              <a:t>State Programs</a:t>
            </a:r>
            <a:endParaRPr lang="en-US" dirty="0">
              <a:solidFill>
                <a:prstClr val="black"/>
              </a:solidFill>
            </a:endParaRPr>
          </a:p>
        </p:txBody>
      </p:sp>
      <p:sp>
        <p:nvSpPr>
          <p:cNvPr id="63" name="TextBox 62"/>
          <p:cNvSpPr txBox="1"/>
          <p:nvPr/>
        </p:nvSpPr>
        <p:spPr>
          <a:xfrm>
            <a:off x="767660" y="5775263"/>
            <a:ext cx="1817549" cy="369332"/>
          </a:xfrm>
          <a:prstGeom prst="rect">
            <a:avLst/>
          </a:prstGeom>
          <a:noFill/>
        </p:spPr>
        <p:txBody>
          <a:bodyPr wrap="none" rtlCol="0">
            <a:spAutoFit/>
          </a:bodyPr>
          <a:lstStyle/>
          <a:p>
            <a:r>
              <a:rPr lang="en-US" dirty="0" smtClean="0">
                <a:solidFill>
                  <a:prstClr val="black"/>
                </a:solidFill>
              </a:rPr>
              <a:t>Federal Programs</a:t>
            </a:r>
            <a:endParaRPr lang="en-US" dirty="0">
              <a:solidFill>
                <a:prstClr val="black"/>
              </a:solidFill>
            </a:endParaRPr>
          </a:p>
        </p:txBody>
      </p:sp>
      <p:sp>
        <p:nvSpPr>
          <p:cNvPr id="64" name="TextBox 63"/>
          <p:cNvSpPr txBox="1"/>
          <p:nvPr/>
        </p:nvSpPr>
        <p:spPr>
          <a:xfrm>
            <a:off x="6139261" y="3634739"/>
            <a:ext cx="457176" cy="307777"/>
          </a:xfrm>
          <a:prstGeom prst="rect">
            <a:avLst/>
          </a:prstGeom>
          <a:noFill/>
        </p:spPr>
        <p:txBody>
          <a:bodyPr wrap="none" rtlCol="0">
            <a:spAutoFit/>
          </a:bodyPr>
          <a:lstStyle/>
          <a:p>
            <a:r>
              <a:rPr lang="en-US" sz="1400" dirty="0" smtClean="0">
                <a:solidFill>
                  <a:prstClr val="black"/>
                </a:solidFill>
              </a:rPr>
              <a:t>SRP</a:t>
            </a:r>
            <a:endParaRPr lang="en-US" sz="1400" dirty="0">
              <a:solidFill>
                <a:prstClr val="black"/>
              </a:solidFill>
            </a:endParaRPr>
          </a:p>
        </p:txBody>
      </p:sp>
      <p:sp>
        <p:nvSpPr>
          <p:cNvPr id="65" name="TextBox 64"/>
          <p:cNvSpPr txBox="1"/>
          <p:nvPr/>
        </p:nvSpPr>
        <p:spPr>
          <a:xfrm rot="2039776">
            <a:off x="6158386" y="2891640"/>
            <a:ext cx="457176" cy="307777"/>
          </a:xfrm>
          <a:prstGeom prst="rect">
            <a:avLst/>
          </a:prstGeom>
          <a:noFill/>
        </p:spPr>
        <p:txBody>
          <a:bodyPr wrap="none" rtlCol="0">
            <a:spAutoFit/>
          </a:bodyPr>
          <a:lstStyle/>
          <a:p>
            <a:r>
              <a:rPr lang="en-US" sz="1400" dirty="0" smtClean="0">
                <a:solidFill>
                  <a:prstClr val="black"/>
                </a:solidFill>
              </a:rPr>
              <a:t>SRP</a:t>
            </a:r>
            <a:endParaRPr lang="en-US" sz="1400" dirty="0">
              <a:solidFill>
                <a:prstClr val="black"/>
              </a:solidFill>
            </a:endParaRPr>
          </a:p>
        </p:txBody>
      </p:sp>
      <p:sp>
        <p:nvSpPr>
          <p:cNvPr id="66" name="TextBox 65"/>
          <p:cNvSpPr txBox="1"/>
          <p:nvPr/>
        </p:nvSpPr>
        <p:spPr>
          <a:xfrm rot="20486837">
            <a:off x="6257308" y="4581474"/>
            <a:ext cx="457176" cy="307777"/>
          </a:xfrm>
          <a:prstGeom prst="rect">
            <a:avLst/>
          </a:prstGeom>
          <a:noFill/>
        </p:spPr>
        <p:txBody>
          <a:bodyPr wrap="none" rtlCol="0">
            <a:spAutoFit/>
          </a:bodyPr>
          <a:lstStyle/>
          <a:p>
            <a:r>
              <a:rPr lang="en-US" sz="1400" dirty="0" smtClean="0">
                <a:solidFill>
                  <a:prstClr val="black"/>
                </a:solidFill>
              </a:rPr>
              <a:t>SRP</a:t>
            </a:r>
            <a:endParaRPr lang="en-US" sz="1400" dirty="0">
              <a:solidFill>
                <a:prstClr val="black"/>
              </a:solidFill>
            </a:endParaRPr>
          </a:p>
        </p:txBody>
      </p:sp>
      <p:sp>
        <p:nvSpPr>
          <p:cNvPr id="67" name="TextBox 66"/>
          <p:cNvSpPr txBox="1"/>
          <p:nvPr/>
        </p:nvSpPr>
        <p:spPr>
          <a:xfrm rot="19065000">
            <a:off x="1920478" y="2145137"/>
            <a:ext cx="1176925" cy="307777"/>
          </a:xfrm>
          <a:prstGeom prst="rect">
            <a:avLst/>
          </a:prstGeom>
          <a:noFill/>
        </p:spPr>
        <p:txBody>
          <a:bodyPr wrap="none" rtlCol="0">
            <a:spAutoFit/>
          </a:bodyPr>
          <a:lstStyle/>
          <a:p>
            <a:r>
              <a:rPr lang="en-US" sz="1400" dirty="0" smtClean="0">
                <a:solidFill>
                  <a:prstClr val="black"/>
                </a:solidFill>
              </a:rPr>
              <a:t>Child Support</a:t>
            </a:r>
            <a:endParaRPr lang="en-US" sz="1400" dirty="0">
              <a:solidFill>
                <a:prstClr val="black"/>
              </a:solidFill>
            </a:endParaRPr>
          </a:p>
        </p:txBody>
      </p:sp>
      <p:sp>
        <p:nvSpPr>
          <p:cNvPr id="68" name="TextBox 67"/>
          <p:cNvSpPr txBox="1"/>
          <p:nvPr/>
        </p:nvSpPr>
        <p:spPr>
          <a:xfrm rot="19515296">
            <a:off x="2632336" y="2893832"/>
            <a:ext cx="441146" cy="307777"/>
          </a:xfrm>
          <a:prstGeom prst="rect">
            <a:avLst/>
          </a:prstGeom>
          <a:noFill/>
        </p:spPr>
        <p:txBody>
          <a:bodyPr wrap="none" rtlCol="0">
            <a:spAutoFit/>
          </a:bodyPr>
          <a:lstStyle/>
          <a:p>
            <a:r>
              <a:rPr lang="en-US" sz="1400" dirty="0" smtClean="0">
                <a:solidFill>
                  <a:prstClr val="black"/>
                </a:solidFill>
              </a:rPr>
              <a:t>UIC</a:t>
            </a:r>
            <a:endParaRPr lang="en-US" sz="1400" dirty="0">
              <a:solidFill>
                <a:prstClr val="black"/>
              </a:solidFill>
            </a:endParaRPr>
          </a:p>
        </p:txBody>
      </p:sp>
      <p:sp>
        <p:nvSpPr>
          <p:cNvPr id="69" name="TextBox 68"/>
          <p:cNvSpPr txBox="1"/>
          <p:nvPr/>
        </p:nvSpPr>
        <p:spPr>
          <a:xfrm>
            <a:off x="2403407" y="3696294"/>
            <a:ext cx="688202" cy="492443"/>
          </a:xfrm>
          <a:prstGeom prst="rect">
            <a:avLst/>
          </a:prstGeom>
          <a:noFill/>
        </p:spPr>
        <p:txBody>
          <a:bodyPr wrap="none" rtlCol="0">
            <a:spAutoFit/>
          </a:bodyPr>
          <a:lstStyle/>
          <a:p>
            <a:r>
              <a:rPr lang="en-US" sz="1300" dirty="0" smtClean="0">
                <a:solidFill>
                  <a:prstClr val="black"/>
                </a:solidFill>
              </a:rPr>
              <a:t>State </a:t>
            </a:r>
          </a:p>
          <a:p>
            <a:r>
              <a:rPr lang="en-US" sz="1300" dirty="0" smtClean="0">
                <a:solidFill>
                  <a:prstClr val="black"/>
                </a:solidFill>
              </a:rPr>
              <a:t>Income</a:t>
            </a:r>
            <a:endParaRPr lang="en-US" sz="1300" dirty="0">
              <a:solidFill>
                <a:prstClr val="black"/>
              </a:solidFill>
            </a:endParaRPr>
          </a:p>
        </p:txBody>
      </p:sp>
      <p:sp>
        <p:nvSpPr>
          <p:cNvPr id="70" name="TextBox 69"/>
          <p:cNvSpPr txBox="1"/>
          <p:nvPr/>
        </p:nvSpPr>
        <p:spPr>
          <a:xfrm rot="2509898">
            <a:off x="6048641" y="2142699"/>
            <a:ext cx="1176925" cy="307777"/>
          </a:xfrm>
          <a:prstGeom prst="rect">
            <a:avLst/>
          </a:prstGeom>
          <a:noFill/>
        </p:spPr>
        <p:txBody>
          <a:bodyPr wrap="none" rtlCol="0">
            <a:spAutoFit/>
          </a:bodyPr>
          <a:lstStyle/>
          <a:p>
            <a:r>
              <a:rPr lang="en-US" sz="1400" dirty="0" smtClean="0">
                <a:solidFill>
                  <a:prstClr val="black"/>
                </a:solidFill>
              </a:rPr>
              <a:t>Child Support</a:t>
            </a:r>
            <a:endParaRPr lang="en-US" sz="1400" dirty="0">
              <a:solidFill>
                <a:prstClr val="black"/>
              </a:solidFill>
            </a:endParaRPr>
          </a:p>
        </p:txBody>
      </p:sp>
      <p:sp>
        <p:nvSpPr>
          <p:cNvPr id="71" name="TextBox 70"/>
          <p:cNvSpPr txBox="1"/>
          <p:nvPr/>
        </p:nvSpPr>
        <p:spPr>
          <a:xfrm>
            <a:off x="6139261" y="6022521"/>
            <a:ext cx="457176" cy="307777"/>
          </a:xfrm>
          <a:prstGeom prst="rect">
            <a:avLst/>
          </a:prstGeom>
          <a:noFill/>
        </p:spPr>
        <p:txBody>
          <a:bodyPr wrap="none" rtlCol="0">
            <a:spAutoFit/>
          </a:bodyPr>
          <a:lstStyle/>
          <a:p>
            <a:r>
              <a:rPr lang="en-US" sz="1400" dirty="0" smtClean="0">
                <a:solidFill>
                  <a:prstClr val="black"/>
                </a:solidFill>
              </a:rPr>
              <a:t>SRP</a:t>
            </a:r>
            <a:endParaRPr lang="en-US" sz="1400" dirty="0">
              <a:solidFill>
                <a:prstClr val="black"/>
              </a:solidFill>
            </a:endParaRPr>
          </a:p>
        </p:txBody>
      </p:sp>
      <p:sp>
        <p:nvSpPr>
          <p:cNvPr id="2" name="TextBox 1"/>
          <p:cNvSpPr txBox="1"/>
          <p:nvPr/>
        </p:nvSpPr>
        <p:spPr>
          <a:xfrm>
            <a:off x="6428048" y="381000"/>
            <a:ext cx="2643562" cy="553998"/>
          </a:xfrm>
          <a:prstGeom prst="rect">
            <a:avLst/>
          </a:prstGeom>
          <a:noFill/>
        </p:spPr>
        <p:txBody>
          <a:bodyPr wrap="square" rtlCol="0">
            <a:spAutoFit/>
          </a:bodyPr>
          <a:lstStyle/>
          <a:p>
            <a:r>
              <a:rPr lang="en-US" sz="1000" dirty="0" smtClean="0">
                <a:latin typeface="Franklin Gothic Medium" pitchFamily="34" charset="0"/>
              </a:rPr>
              <a:t>KEY</a:t>
            </a:r>
          </a:p>
          <a:p>
            <a:r>
              <a:rPr lang="en-US" sz="1000" dirty="0" smtClean="0"/>
              <a:t>SRP - State Reciprocal Program </a:t>
            </a:r>
          </a:p>
          <a:p>
            <a:r>
              <a:rPr lang="en-US" sz="1000" dirty="0" smtClean="0"/>
              <a:t>UIC - Unemployment Insurance Compensation </a:t>
            </a:r>
            <a:endParaRPr lang="en-US" sz="1000" dirty="0"/>
          </a:p>
        </p:txBody>
      </p:sp>
    </p:spTree>
    <p:extLst>
      <p:ext uri="{BB962C8B-B14F-4D97-AF65-F5344CB8AC3E}">
        <p14:creationId xmlns:p14="http://schemas.microsoft.com/office/powerpoint/2010/main" val="3506293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6705600" cy="1066800"/>
          </a:xfrm>
        </p:spPr>
        <p:txBody>
          <a:bodyPr>
            <a:normAutofit fontScale="90000"/>
          </a:bodyPr>
          <a:lstStyle/>
          <a:p>
            <a:r>
              <a:rPr lang="en-US" dirty="0" smtClean="0"/>
              <a:t>When a State Owes a Debt to the </a:t>
            </a:r>
            <a:r>
              <a:rPr lang="en-US" dirty="0"/>
              <a:t>F</a:t>
            </a:r>
            <a:r>
              <a:rPr lang="en-US" dirty="0" smtClean="0"/>
              <a:t>ederal Government</a:t>
            </a:r>
            <a:endParaRPr lang="en-US" dirty="0"/>
          </a:p>
        </p:txBody>
      </p:sp>
      <p:sp>
        <p:nvSpPr>
          <p:cNvPr id="3" name="Content Placeholder 2"/>
          <p:cNvSpPr>
            <a:spLocks noGrp="1"/>
          </p:cNvSpPr>
          <p:nvPr>
            <p:ph idx="1"/>
          </p:nvPr>
        </p:nvSpPr>
        <p:spPr>
          <a:xfrm>
            <a:off x="1752600" y="2057400"/>
            <a:ext cx="6781800" cy="4267200"/>
          </a:xfrm>
        </p:spPr>
        <p:txBody>
          <a:bodyPr>
            <a:normAutofit fontScale="85000" lnSpcReduction="10000"/>
          </a:bodyPr>
          <a:lstStyle/>
          <a:p>
            <a:r>
              <a:rPr lang="en-US" dirty="0" smtClean="0"/>
              <a:t>Contact the creditor agency collecting the debt, listed on the due process notice. </a:t>
            </a:r>
          </a:p>
          <a:p>
            <a:r>
              <a:rPr lang="en-US" dirty="0" smtClean="0"/>
              <a:t>If the state needs information about who to contact, they may call the TOP Call Center toll free at (800) 304-3107. </a:t>
            </a:r>
          </a:p>
          <a:p>
            <a:r>
              <a:rPr lang="en-US" dirty="0" smtClean="0"/>
              <a:t>States must work with the creditor agency to satisfy its indebtedness in order for the debt to be removed from TOP. </a:t>
            </a:r>
            <a:endParaRPr lang="en-US"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6</a:t>
            </a:fld>
            <a:endParaRPr lang="en-US" b="1" dirty="0">
              <a:solidFill>
                <a:prstClr val="white"/>
              </a:solidFill>
            </a:endParaRPr>
          </a:p>
        </p:txBody>
      </p:sp>
    </p:spTree>
    <p:extLst>
      <p:ext uri="{BB962C8B-B14F-4D97-AF65-F5344CB8AC3E}">
        <p14:creationId xmlns:p14="http://schemas.microsoft.com/office/powerpoint/2010/main" val="49139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7543800" cy="1066800"/>
          </a:xfrm>
        </p:spPr>
        <p:txBody>
          <a:bodyPr>
            <a:normAutofit fontScale="90000"/>
          </a:bodyPr>
          <a:lstStyle/>
          <a:p>
            <a:r>
              <a:rPr lang="en-US" dirty="0" smtClean="0"/>
              <a:t>Understanding State TINs in TOP</a:t>
            </a:r>
            <a:endParaRPr lang="en-US" dirty="0"/>
          </a:p>
        </p:txBody>
      </p:sp>
      <p:sp>
        <p:nvSpPr>
          <p:cNvPr id="3" name="Content Placeholder 2"/>
          <p:cNvSpPr>
            <a:spLocks noGrp="1"/>
          </p:cNvSpPr>
          <p:nvPr>
            <p:ph idx="1"/>
          </p:nvPr>
        </p:nvSpPr>
        <p:spPr>
          <a:xfrm>
            <a:off x="1600200" y="1676400"/>
            <a:ext cx="6781800" cy="4572000"/>
          </a:xfrm>
        </p:spPr>
        <p:txBody>
          <a:bodyPr>
            <a:normAutofit fontScale="85000" lnSpcReduction="10000"/>
          </a:bodyPr>
          <a:lstStyle/>
          <a:p>
            <a:r>
              <a:rPr lang="en-US" dirty="0"/>
              <a:t>After a nontax debt has been submitted for offset, TOP compares a payee’s taxpayer identification number (TIN) and name with a debtor’s TIN and name. </a:t>
            </a:r>
            <a:r>
              <a:rPr lang="en-US" dirty="0" smtClean="0"/>
              <a:t>If </a:t>
            </a:r>
            <a:r>
              <a:rPr lang="en-US" dirty="0"/>
              <a:t>there is a match, the payee’s payment is intercepted in the amount and to the extent authorized by </a:t>
            </a:r>
            <a:r>
              <a:rPr lang="en-US" dirty="0" smtClean="0"/>
              <a:t>federal </a:t>
            </a:r>
            <a:r>
              <a:rPr lang="en-US" dirty="0"/>
              <a:t>law. The intercepted payment is applied to the debtor’s debt balance. Any remaining portion of the payment (after paying the debt) is disbursed to the payee.  </a:t>
            </a:r>
          </a:p>
          <a:p>
            <a:endParaRPr lang="en-US" dirty="0" smtClean="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7</a:t>
            </a:fld>
            <a:endParaRPr lang="en-US" b="1" dirty="0">
              <a:solidFill>
                <a:prstClr val="white"/>
              </a:solidFill>
            </a:endParaRPr>
          </a:p>
        </p:txBody>
      </p:sp>
    </p:spTree>
    <p:extLst>
      <p:ext uri="{BB962C8B-B14F-4D97-AF65-F5344CB8AC3E}">
        <p14:creationId xmlns:p14="http://schemas.microsoft.com/office/powerpoint/2010/main" val="1166860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76400"/>
            <a:ext cx="7162800" cy="4373563"/>
          </a:xfrm>
        </p:spPr>
        <p:txBody>
          <a:bodyPr>
            <a:normAutofit fontScale="70000" lnSpcReduction="20000"/>
          </a:bodyPr>
          <a:lstStyle/>
          <a:p>
            <a:r>
              <a:rPr lang="en-US" dirty="0"/>
              <a:t>A TIN identifies the debtor in the same way that it identifies the taxpayer for purposes of the Internal Revenue Code. </a:t>
            </a:r>
            <a:endParaRPr lang="en-US" dirty="0" smtClean="0"/>
          </a:p>
          <a:p>
            <a:r>
              <a:rPr lang="en-US" dirty="0" smtClean="0"/>
              <a:t>Pursuant </a:t>
            </a:r>
            <a:r>
              <a:rPr lang="en-US" dirty="0"/>
              <a:t>to regulations governing TOP, all subdivisions or organizations sharing a single TIN are responsible for all </a:t>
            </a:r>
            <a:r>
              <a:rPr lang="en-US" dirty="0" smtClean="0"/>
              <a:t>federal </a:t>
            </a:r>
            <a:r>
              <a:rPr lang="en-US" dirty="0"/>
              <a:t>debts associated with that TIN. </a:t>
            </a:r>
            <a:r>
              <a:rPr lang="en-US" dirty="0" smtClean="0"/>
              <a:t>(This </a:t>
            </a:r>
            <a:r>
              <a:rPr lang="en-US" dirty="0"/>
              <a:t>means that if two state agencies or corporate divisions are using the same TIN when interacting with the </a:t>
            </a:r>
            <a:r>
              <a:rPr lang="en-US" dirty="0" smtClean="0"/>
              <a:t>federal </a:t>
            </a:r>
            <a:r>
              <a:rPr lang="en-US" dirty="0"/>
              <a:t>government, TOP will offset any eligible payment to one of those entities to pay any eligible debt owed by one of those entities to the </a:t>
            </a:r>
            <a:r>
              <a:rPr lang="en-US" dirty="0" smtClean="0"/>
              <a:t>federal </a:t>
            </a:r>
            <a:r>
              <a:rPr lang="en-US" dirty="0"/>
              <a:t>government</a:t>
            </a:r>
            <a:r>
              <a:rPr lang="en-US" dirty="0" smtClean="0"/>
              <a:t>.) </a:t>
            </a:r>
          </a:p>
          <a:p>
            <a:r>
              <a:rPr lang="en-US" dirty="0" smtClean="0"/>
              <a:t>This </a:t>
            </a:r>
            <a:r>
              <a:rPr lang="en-US" dirty="0"/>
              <a:t>is true, even in cases when, it is challenging for one state agency or corporate division to be aware of debts owed by another agency or division.  </a:t>
            </a:r>
          </a:p>
          <a:p>
            <a:endParaRPr lang="en-US"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8</a:t>
            </a:fld>
            <a:endParaRPr lang="en-US" b="1" dirty="0">
              <a:solidFill>
                <a:prstClr val="white"/>
              </a:solidFill>
            </a:endParaRPr>
          </a:p>
        </p:txBody>
      </p:sp>
      <p:sp>
        <p:nvSpPr>
          <p:cNvPr id="5" name="Title 1"/>
          <p:cNvSpPr>
            <a:spLocks noGrp="1"/>
          </p:cNvSpPr>
          <p:nvPr>
            <p:ph type="title"/>
          </p:nvPr>
        </p:nvSpPr>
        <p:spPr>
          <a:xfrm>
            <a:off x="1295400" y="685800"/>
            <a:ext cx="7239000" cy="1066800"/>
          </a:xfrm>
        </p:spPr>
        <p:txBody>
          <a:bodyPr>
            <a:normAutofit fontScale="90000"/>
          </a:bodyPr>
          <a:lstStyle/>
          <a:p>
            <a:r>
              <a:rPr lang="en-US" dirty="0" smtClean="0"/>
              <a:t>Understanding State TINs in TOP</a:t>
            </a:r>
            <a:endParaRPr lang="en-US" dirty="0"/>
          </a:p>
        </p:txBody>
      </p:sp>
    </p:spTree>
    <p:extLst>
      <p:ext uri="{BB962C8B-B14F-4D97-AF65-F5344CB8AC3E}">
        <p14:creationId xmlns:p14="http://schemas.microsoft.com/office/powerpoint/2010/main" val="4209762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6705600" cy="1066800"/>
          </a:xfrm>
        </p:spPr>
        <p:txBody>
          <a:bodyPr/>
          <a:lstStyle/>
          <a:p>
            <a:r>
              <a:rPr lang="en-US" dirty="0" smtClean="0"/>
              <a:t>Due Process for States</a:t>
            </a:r>
            <a:endParaRPr lang="en-US" dirty="0"/>
          </a:p>
        </p:txBody>
      </p:sp>
      <p:sp>
        <p:nvSpPr>
          <p:cNvPr id="3" name="Content Placeholder 2"/>
          <p:cNvSpPr>
            <a:spLocks noGrp="1"/>
          </p:cNvSpPr>
          <p:nvPr>
            <p:ph idx="1"/>
          </p:nvPr>
        </p:nvSpPr>
        <p:spPr>
          <a:xfrm>
            <a:off x="1600200" y="1600200"/>
            <a:ext cx="6781800" cy="4648200"/>
          </a:xfrm>
        </p:spPr>
        <p:txBody>
          <a:bodyPr>
            <a:normAutofit fontScale="70000" lnSpcReduction="20000"/>
          </a:bodyPr>
          <a:lstStyle/>
          <a:p>
            <a:r>
              <a:rPr lang="en-US" dirty="0"/>
              <a:t>Before submitting a nontax debt to TOP, a creditor agency must certify that the debt is valid, delinquent and legally enforceable, and that the agency has complied with all due process pre-requisites prior to offset.  </a:t>
            </a:r>
            <a:r>
              <a:rPr lang="en-US" dirty="0" smtClean="0"/>
              <a:t>(This </a:t>
            </a:r>
            <a:r>
              <a:rPr lang="en-US" dirty="0"/>
              <a:t>means that, at least 60 days prior to submission of the debt to TOP, the creditor agency has sent a notice to the debtor stating the amount and type of debt and the agency’s intention to refer the debt to TOP for offset</a:t>
            </a:r>
            <a:r>
              <a:rPr lang="en-US" dirty="0" smtClean="0"/>
              <a:t>.)</a:t>
            </a:r>
          </a:p>
          <a:p>
            <a:r>
              <a:rPr lang="en-US" dirty="0" smtClean="0"/>
              <a:t> </a:t>
            </a:r>
            <a:r>
              <a:rPr lang="en-US" dirty="0"/>
              <a:t>The creditor agency </a:t>
            </a:r>
            <a:r>
              <a:rPr lang="en-US" dirty="0" smtClean="0"/>
              <a:t>provided </a:t>
            </a:r>
            <a:r>
              <a:rPr lang="en-US" dirty="0"/>
              <a:t>the debtor with the opportunity to resolve the debt through a repayment agreement and/or to dispute the agency’s claim.  </a:t>
            </a:r>
          </a:p>
          <a:p>
            <a:endParaRPr lang="en-US" dirty="0"/>
          </a:p>
        </p:txBody>
      </p:sp>
      <p:sp>
        <p:nvSpPr>
          <p:cNvPr id="4" name="Slide Number Placeholder 3"/>
          <p:cNvSpPr>
            <a:spLocks noGrp="1"/>
          </p:cNvSpPr>
          <p:nvPr>
            <p:ph type="sldNum" sz="quarter" idx="12"/>
          </p:nvPr>
        </p:nvSpPr>
        <p:spPr/>
        <p:txBody>
          <a:bodyPr/>
          <a:lstStyle/>
          <a:p>
            <a:fld id="{6F781853-63FE-4A1B-838C-F8B9C9AD7E9B}" type="slidenum">
              <a:rPr lang="en-US" b="1" smtClean="0">
                <a:solidFill>
                  <a:prstClr val="white"/>
                </a:solidFill>
              </a:rPr>
              <a:pPr/>
              <a:t>9</a:t>
            </a:fld>
            <a:endParaRPr lang="en-US" b="1" dirty="0">
              <a:solidFill>
                <a:prstClr val="white"/>
              </a:solidFill>
            </a:endParaRPr>
          </a:p>
        </p:txBody>
      </p:sp>
    </p:spTree>
    <p:extLst>
      <p:ext uri="{BB962C8B-B14F-4D97-AF65-F5344CB8AC3E}">
        <p14:creationId xmlns:p14="http://schemas.microsoft.com/office/powerpoint/2010/main" val="420240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mstop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mstop4">
  <a:themeElements>
    <a:clrScheme name="2_dmstop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dmstop4">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mstop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mstop4">
  <a:themeElements>
    <a:clrScheme name="2_dmstop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dmstop4">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mstop4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mstop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66FF"/>
        </a:solidFill>
        <a:ln>
          <a:solidFill>
            <a:schemeClr val="accent3"/>
          </a:solidFill>
        </a:ln>
      </a:spPr>
      <a:bodyPr rtlCol="0" anchor="ctr"/>
      <a:lstStyle>
        <a:defPPr algn="ctr">
          <a:defRPr sz="1400" dirty="0" smtClean="0">
            <a:solidFill>
              <a:prstClr val="black"/>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dmstop4</Template>
  <TotalTime>0</TotalTime>
  <Words>909</Words>
  <Application>Microsoft Office PowerPoint</Application>
  <PresentationFormat>On-screen Show (4:3)</PresentationFormat>
  <Paragraphs>92</Paragraphs>
  <Slides>13</Slides>
  <Notes>6</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dmstop4</vt:lpstr>
      <vt:lpstr>2_dmstop4</vt:lpstr>
      <vt:lpstr>3_dmstop4</vt:lpstr>
      <vt:lpstr>1_dmstop4</vt:lpstr>
      <vt:lpstr>PowerPoint Presentation</vt:lpstr>
      <vt:lpstr>                 Who We Are</vt:lpstr>
      <vt:lpstr>DMS’ Role with the States</vt:lpstr>
      <vt:lpstr>Treasury Offset Program</vt:lpstr>
      <vt:lpstr>PowerPoint Presentation</vt:lpstr>
      <vt:lpstr>When a State Owes a Debt to the Federal Government</vt:lpstr>
      <vt:lpstr>Understanding State TINs in TOP</vt:lpstr>
      <vt:lpstr>Understanding State TINs in TOP</vt:lpstr>
      <vt:lpstr>Due Process for States</vt:lpstr>
      <vt:lpstr>Implications for States</vt:lpstr>
      <vt:lpstr>What States Can Do</vt:lpstr>
      <vt:lpstr>The TOP Solution:  Monthly Reporting for States</vt:lpstr>
      <vt:lpstr>Treasury Offset Program  State Program Contact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2013-06-12T17:24:57Z</dcterms:created>
  <dcterms:modified xsi:type="dcterms:W3CDTF">2013-06-12T17:25:34Z</dcterms:modified>
</cp:coreProperties>
</file>