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43" r:id="rId2"/>
    <p:sldId id="600" r:id="rId3"/>
    <p:sldId id="566" r:id="rId4"/>
    <p:sldId id="642" r:id="rId5"/>
    <p:sldId id="617" r:id="rId6"/>
    <p:sldId id="624" r:id="rId7"/>
    <p:sldId id="622" r:id="rId8"/>
    <p:sldId id="628" r:id="rId9"/>
    <p:sldId id="629" r:id="rId10"/>
    <p:sldId id="633" r:id="rId11"/>
    <p:sldId id="641" r:id="rId12"/>
    <p:sldId id="630" r:id="rId13"/>
    <p:sldId id="635" r:id="rId14"/>
    <p:sldId id="636" r:id="rId15"/>
    <p:sldId id="638" r:id="rId16"/>
    <p:sldId id="639" r:id="rId17"/>
    <p:sldId id="640" r:id="rId18"/>
    <p:sldId id="619" r:id="rId19"/>
    <p:sldId id="632" r:id="rId20"/>
    <p:sldId id="621" r:id="rId21"/>
    <p:sldId id="637" r:id="rId22"/>
    <p:sldId id="620" r:id="rId23"/>
    <p:sldId id="53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15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7" autoAdjust="0"/>
    <p:restoredTop sz="85980" autoAdjust="0"/>
  </p:normalViewPr>
  <p:slideViewPr>
    <p:cSldViewPr snapToGrid="0">
      <p:cViewPr varScale="1">
        <p:scale>
          <a:sx n="71" d="100"/>
          <a:sy n="71" d="100"/>
        </p:scale>
        <p:origin x="13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016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8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C62BCB-0BDE-4FB1-90ED-5DA4C1D00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B5C3C7C5-DDD6-422F-9464-2937BA2DD4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A3FBF6-917D-4D64-865A-307B7FD5093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E8F21F-CA32-4C7A-A209-31EC0630AC4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6EBC91-DDF8-46BA-8A4C-4F632232CF0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B76226-F1B1-442C-8CEB-81DFC487E85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94E98-A889-43AF-8C94-2006AF83FA3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9DC051-70AB-4022-9664-D1F781AC014B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67A74B-AE3B-4CDC-BBEB-77D430CE6301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BF75FD-18C8-484E-8B7C-3AE219E2A924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129131-F9E0-4CC0-860A-DA085C92A2B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23A400-C00D-408C-849F-ACA90D9CE73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039748-C796-4376-9416-B1967F84F305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A45012-5052-4188-AD09-69F6AC65E0B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E2E1FE-D527-47FC-9FA6-56761A198128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464EE4-B81B-459A-8702-F7E9DA96C6B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CA1B9B-FF51-440C-B3FE-C05D561B7C84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AB431-2E5D-4D89-B82F-02AA75A75186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154BBD-E6CD-4BCE-BBFE-01A256827BD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BE0D4C-F679-4D78-955C-C15F212E708D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B47D92-E29B-4F19-BF88-37EEE6E90D9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ACFB9F-871E-49F8-9333-2E139156A24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96701C-E032-4173-837E-954FE01578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E77554-7704-4D55-BAAA-4796D8BAC93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-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4E5B97-3AAD-4B81-80BB-72AFFC700DB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5B4A-B570-40CA-9467-A07B450CE7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6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2B47-265A-4429-B582-3B2A268F3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17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01AB-B1A5-4D29-BDCD-27D74AE99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32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D2F9-28A7-4B13-88A3-EFA6704F5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83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72B84-FA3E-4761-A676-066ABD1E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72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6795D-D286-4C36-97CE-4547D155DC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64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7C4D8-F2E4-439D-85E3-27A1DFC1C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06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1287A-5FEB-4327-8475-160E285E6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55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9D840-867A-4E4C-8B69-8A4089EC6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7DA6-44FE-45E8-9C57-8FF48F9D2A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93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15101-9345-412F-8F26-8FE038AB9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83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0644C68-B3CF-44A4-B23F-1CCEA5D28D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fiscal.treasury.gov/files/sam/accessing-sam-reference-data-apis-in-mulesoft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7" descr="M:\DeptRestricted\TRASS\CARS-CBAF\SAM CBAF\Conversion\Marketing Materials\New BFS Logos 2014\SA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1468438"/>
            <a:ext cx="82137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5497513"/>
            <a:ext cx="1030288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5595938"/>
            <a:ext cx="1741487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00438" y="4341813"/>
            <a:ext cx="4808537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30213" y="2351088"/>
            <a:ext cx="8229600" cy="3790950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Define Classification Keys (C-Keys) in order to map collections transactions to corresponding TAS/BETC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 Team analyzes the collections process for each ALC via conference call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Identify collection mechanisms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Define TAS/BETC for each collection mechanism C-Key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Use data gathered to complete Cash Flow Profile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808038" y="1274763"/>
            <a:ext cx="76533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SAM’s CFP Analysis</a:t>
            </a:r>
          </a:p>
        </p:txBody>
      </p:sp>
      <p:pic>
        <p:nvPicPr>
          <p:cNvPr id="2253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E858B-A30C-43BC-9E41-57F5556D126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2535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808038" y="1527175"/>
            <a:ext cx="73453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C-Key Examples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7238" y="2525713"/>
            <a:ext cx="7445375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u="sng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</a:rPr>
              <a:t>Mechanism</a:t>
            </a:r>
            <a:r>
              <a:rPr lang="en-US" altLang="en-US" sz="2000" b="1">
                <a:latin typeface="Times New Roman" panose="02020603050405020304" pitchFamily="18" charset="0"/>
              </a:rPr>
              <a:t>	       	</a:t>
            </a:r>
            <a:r>
              <a:rPr lang="en-US" altLang="en-US" sz="2000" b="1" u="sng">
                <a:latin typeface="Times New Roman" panose="02020603050405020304" pitchFamily="18" charset="0"/>
              </a:rPr>
              <a:t>C-Key Name</a:t>
            </a:r>
            <a:r>
              <a:rPr lang="en-US" altLang="en-US" sz="2000" b="1">
                <a:latin typeface="Times New Roman" panose="02020603050405020304" pitchFamily="18" charset="0"/>
              </a:rPr>
              <a:t>		</a:t>
            </a:r>
            <a:r>
              <a:rPr lang="en-US" altLang="en-US" sz="2000" b="1" u="sng">
                <a:latin typeface="Times New Roman" panose="02020603050405020304" pitchFamily="18" charset="0"/>
              </a:rPr>
              <a:t>C-Key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Credit Card		Merchant ID		4445000123456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PAYGOV	       	PAYGOV ALC+2	9999999901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TRACS	</a:t>
            </a:r>
            <a:r>
              <a:rPr lang="en-US" altLang="en-US" sz="2000" b="1">
                <a:latin typeface="Times New Roman" panose="02020603050405020304" pitchFamily="18" charset="0"/>
              </a:rPr>
              <a:t>	 	</a:t>
            </a:r>
            <a:r>
              <a:rPr lang="en-US" altLang="en-US" sz="2000">
                <a:latin typeface="Times New Roman" panose="02020603050405020304" pitchFamily="18" charset="0"/>
              </a:rPr>
              <a:t>ALC			99999999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458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4C1172-9883-4B65-A6C5-93EC061BF03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7"/>
          <p:cNvSpPr txBox="1">
            <a:spLocks/>
          </p:cNvSpPr>
          <p:nvPr/>
        </p:nvSpPr>
        <p:spPr bwMode="auto">
          <a:xfrm>
            <a:off x="1020763" y="968375"/>
            <a:ext cx="7362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kern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Sample Cash Flow Profile</a:t>
            </a:r>
            <a:endParaRPr lang="en-US" sz="2000" kern="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1463" y="2019300"/>
          <a:ext cx="8623301" cy="4330702"/>
        </p:xfrm>
        <a:graphic>
          <a:graphicData uri="http://schemas.openxmlformats.org/drawingml/2006/table">
            <a:tbl>
              <a:tblPr/>
              <a:tblGrid>
                <a:gridCol w="112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4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0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05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6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0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899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65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01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Cashflow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ALC 99999999 - Paygov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This is a PAYGOV Cash Flow Profile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System Type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Collection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Access Group Path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Access</a:t>
                      </a:r>
                      <a:r>
                        <a:rPr lang="en-US" sz="1200" b="0" i="0" u="none" strike="noStrike" baseline="0" dirty="0">
                          <a:latin typeface="Arial"/>
                        </a:rPr>
                        <a:t> Group Name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ALCs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99999999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Mechanism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latin typeface="Arial"/>
                        </a:rPr>
                        <a:t>PAYGOV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C-Key Name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PAYGOV ALC+2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7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This is a PAYGOV</a:t>
                      </a:r>
                      <a:r>
                        <a:rPr lang="en-US" sz="1000" b="0" i="0" u="none" strike="noStrike" baseline="0" dirty="0"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>
                          <a:latin typeface="Arial"/>
                        </a:rPr>
                        <a:t>C-Key</a:t>
                      </a:r>
                    </a:p>
                  </a:txBody>
                  <a:tcPr marL="5086" marR="5086" marT="50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C-Key Value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DIST Rule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SP  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ATA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AID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BPOA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EPOA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A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MAIN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SUB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BETC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9999999901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+mn-lt"/>
                        </a:rPr>
                        <a:t>Off Site Location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Credit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099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4521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COLL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9999999901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+mn-lt"/>
                        </a:rPr>
                        <a:t>Off Site Location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Debit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099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4521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000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COLLAJ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8317" marR="8317" marT="8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6826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82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28587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User Roles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636588" y="2335213"/>
            <a:ext cx="7900987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Times New Roman" pitchFamily="18" charset="0"/>
              </a:rPr>
              <a:t>Users are defined and granted permission by Access Group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800" u="sng" dirty="0">
              <a:latin typeface="Times New Roman" pitchFamily="18" charset="0"/>
            </a:endParaRPr>
          </a:p>
          <a:p>
            <a:pPr marL="1152525" indent="-104298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400" b="1" u="sng" dirty="0">
                <a:latin typeface="Times New Roman" pitchFamily="18" charset="0"/>
              </a:rPr>
              <a:t>Mandatory SAM Users</a:t>
            </a:r>
          </a:p>
          <a:p>
            <a:pPr marL="627063" indent="-163513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Primary Local Security Administrator (PLSA)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Recertify SAM users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Add descendent access groups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One PLSA per Access Group</a:t>
            </a:r>
          </a:p>
          <a:p>
            <a:pPr marL="1152525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Cash Flow Administrator (CFA)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Create and manage Cash Flow Profiles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Select Access Group Default Rules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Multiple CFAs permitted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2867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4F9B24-A34B-4248-96C4-B6AE1E4CDB4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8679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122237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User Roles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490538" y="2306638"/>
            <a:ext cx="8120062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400" b="1" u="sng" dirty="0">
                <a:latin typeface="Times New Roman" pitchFamily="18" charset="0"/>
              </a:rPr>
              <a:t>Optional SAM Users</a:t>
            </a:r>
            <a:endParaRPr lang="en-US" sz="2400" b="1" dirty="0">
              <a:latin typeface="Times New Roman" pitchFamily="18" charset="0"/>
            </a:endParaRPr>
          </a:p>
          <a:p>
            <a:pPr marL="1152525" indent="-688975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Local Security Administrator (LSA)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View and run reports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Download CARS Master Data</a:t>
            </a:r>
          </a:p>
          <a:p>
            <a:pPr marL="1023938" lvl="1" indent="-287338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Multiple LSAs permitted in an Access Group</a:t>
            </a:r>
          </a:p>
          <a:p>
            <a:pPr marL="1152525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Agency Viewer (AV)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View Cash Flow Profiles and Access Group Default Rules</a:t>
            </a:r>
          </a:p>
          <a:p>
            <a:pPr marL="1030288" lvl="2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200" dirty="0">
              <a:latin typeface="Times New Roman" pitchFamily="18" charset="0"/>
            </a:endParaRPr>
          </a:p>
          <a:p>
            <a:pPr marL="1030288" indent="-566738" eaLnBrk="1" hangingPunct="1">
              <a:lnSpc>
                <a:spcPct val="80000"/>
              </a:lnSpc>
              <a:spcBef>
                <a:spcPct val="20000"/>
              </a:spcBef>
              <a:spcAft>
                <a:spcPts val="700"/>
              </a:spcAft>
              <a:defRPr/>
            </a:pPr>
            <a:r>
              <a:rPr lang="en-US" sz="2200" dirty="0">
                <a:latin typeface="Times New Roman" pitchFamily="18" charset="0"/>
              </a:rPr>
              <a:t>Data Download (DD)</a:t>
            </a:r>
          </a:p>
          <a:p>
            <a:pPr marL="1030288" lvl="1" indent="-28575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Download CARS Master Data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12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Times New Roman" pitchFamily="18" charset="0"/>
              </a:rPr>
              <a:t>	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3072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CD03C9-FAF5-4AB1-B1CC-C01BC86CA48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7188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Who will be your PLSA and CFA(s)?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your ALC’s Access Group finalized?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you worked with the SAM Team to create your Cash Flow Profile?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will your ALC be ready to become a CARS pilot reporter?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Your agency’s CFA is required to maintain your Cash Flow Profile once you become a CARS reporter.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Any additional collection mechanisms added after becoming a CARS reporter will require a new Cash Flow Profile in SAM.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you use a fiscal year TAS, you will need to update your Cash Flow Profile in SAM at year end to include your new TAS for the upcoming year.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1400175"/>
            <a:ext cx="76533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Things To Consider</a:t>
            </a:r>
          </a:p>
        </p:txBody>
      </p:sp>
      <p:pic>
        <p:nvPicPr>
          <p:cNvPr id="3277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C141AF-E541-47D8-AE41-CD89090F4B4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2775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71488" y="2473325"/>
            <a:ext cx="8229600" cy="2030413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Additional SAM Benefits</a:t>
            </a:r>
          </a:p>
        </p:txBody>
      </p:sp>
      <p:pic>
        <p:nvPicPr>
          <p:cNvPr id="34820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06BA50-9C97-40D8-BA39-26C68EE6C4F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95325" y="2924175"/>
            <a:ext cx="7813675" cy="2466975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 offers electronic training modules to help assist users with navigating the system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Step-by-step video tutorials based on the user role and application functionality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1589088"/>
            <a:ext cx="9144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Electronic Training</a:t>
            </a:r>
          </a:p>
        </p:txBody>
      </p:sp>
      <p:pic>
        <p:nvPicPr>
          <p:cNvPr id="3686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C37E68-458E-4FCA-A9A7-C3D3055718D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6871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Web Based Training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404813" y="109061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 Public Website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8916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993E0F-118A-49C6-BB84-FE64C51A6D5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38918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1813" y="2476500"/>
            <a:ext cx="8175625" cy="4043363"/>
          </a:xfr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68325" y="1781175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https://sam.for.fiscal.treasury.gov/sampublic/</a:t>
            </a:r>
          </a:p>
        </p:txBody>
      </p:sp>
      <p:sp>
        <p:nvSpPr>
          <p:cNvPr id="38920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8DDDE1-34EF-48D8-A8A4-4E5F1314217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4" name="TextBox 15"/>
          <p:cNvSpPr txBox="1">
            <a:spLocks noChangeArrowheads="1"/>
          </p:cNvSpPr>
          <p:nvPr/>
        </p:nvSpPr>
        <p:spPr bwMode="auto">
          <a:xfrm>
            <a:off x="339725" y="1365250"/>
            <a:ext cx="8475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Listing of Valid TAS/BETC</a:t>
            </a:r>
          </a:p>
        </p:txBody>
      </p:sp>
      <p:pic>
        <p:nvPicPr>
          <p:cNvPr id="409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9113" y="2200275"/>
            <a:ext cx="8175625" cy="3938588"/>
          </a:xfrm>
          <a:noFill/>
        </p:spPr>
      </p:pic>
      <p:sp>
        <p:nvSpPr>
          <p:cNvPr id="40967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0" y="1217613"/>
            <a:ext cx="91440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Overview</a:t>
            </a:r>
          </a:p>
        </p:txBody>
      </p:sp>
      <p:pic>
        <p:nvPicPr>
          <p:cNvPr id="6148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CC7274-819F-4876-B211-31411845950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50" name="Content Placeholder 2"/>
          <p:cNvSpPr>
            <a:spLocks noGrp="1"/>
          </p:cNvSpPr>
          <p:nvPr>
            <p:ph idx="1"/>
          </p:nvPr>
        </p:nvSpPr>
        <p:spPr>
          <a:xfrm>
            <a:off x="1223963" y="2370138"/>
            <a:ext cx="3241675" cy="3562350"/>
          </a:xfrm>
        </p:spPr>
        <p:txBody>
          <a:bodyPr/>
          <a:lstStyle/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SAM’s Purpose &amp; Operating Modes</a:t>
            </a:r>
          </a:p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Life-Cycle</a:t>
            </a:r>
          </a:p>
          <a:p>
            <a:pPr>
              <a:buFontTx/>
              <a:buNone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To SAM</a:t>
            </a:r>
          </a:p>
          <a:p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57750" y="2354263"/>
            <a:ext cx="348138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8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Electronic Training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SAM Public Website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SAM Interfaces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1143000" lvl="2" indent="-228600">
              <a:spcBef>
                <a:spcPct val="20000"/>
              </a:spcBef>
              <a:defRPr/>
            </a:pPr>
            <a:endParaRPr lang="en-US" sz="1600" kern="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8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1138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C1BD1B-1AD7-4C77-8567-05DB0A4514E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4" name="TextBox 15"/>
          <p:cNvSpPr txBox="1">
            <a:spLocks noChangeArrowheads="1"/>
          </p:cNvSpPr>
          <p:nvPr/>
        </p:nvSpPr>
        <p:spPr bwMode="auto">
          <a:xfrm>
            <a:off x="422275" y="1543050"/>
            <a:ext cx="84756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Crosswalk String TAS to Standard Component TAS	</a:t>
            </a:r>
          </a:p>
        </p:txBody>
      </p:sp>
      <p:pic>
        <p:nvPicPr>
          <p:cNvPr id="430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3352800"/>
            <a:ext cx="8675688" cy="862013"/>
          </a:xfrm>
        </p:spPr>
      </p:pic>
      <p:sp>
        <p:nvSpPr>
          <p:cNvPr id="43015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0" y="137795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Enterprise Reference Data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90513" y="2428875"/>
            <a:ext cx="855503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100" dirty="0">
                <a:latin typeface="Times New Roman" pitchFamily="18" charset="0"/>
              </a:rPr>
              <a:t>SAM provides Enterprise Reference Data (ERD) to Business Partners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SAM receives nightly file from CARS with ALC and TAS/BETC data 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SAM sends ALC, TAS/BETC and ABA data to Business Partners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r>
              <a:rPr lang="en-US" sz="1900" dirty="0">
                <a:latin typeface="Times New Roman" pitchFamily="18" charset="0"/>
              </a:rPr>
              <a:t>For more information please download the Trading Partner Integration Guide at the following link </a:t>
            </a:r>
            <a:r>
              <a:rPr lang="en-US" sz="1900">
                <a:latin typeface="Times New Roman" pitchFamily="18" charset="0"/>
              </a:rPr>
              <a:t>- </a:t>
            </a:r>
            <a:r>
              <a:rPr lang="en-US" sz="190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hlinkClick r:id="rId4"/>
              </a:rPr>
              <a:t>https://fiscal.treasury.gov/files/sam/accessing-sam-reference-data-apis-in-mulesoft.pdf</a:t>
            </a:r>
            <a:endParaRPr lang="en-US" sz="19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  <a:p>
            <a:pPr marL="742950" lvl="1" indent="-285750" eaLnBrk="1" hangingPunct="1">
              <a:spcBef>
                <a:spcPct val="20000"/>
              </a:spcBef>
              <a:spcAft>
                <a:spcPts val="400"/>
              </a:spcAft>
              <a:buFontTx/>
              <a:buChar char="–"/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SAM sends ERD via: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Times New Roman" pitchFamily="18" charset="0"/>
              </a:rPr>
              <a:t>Email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Times New Roman" pitchFamily="18" charset="0"/>
              </a:rPr>
              <a:t>File Drop</a:t>
            </a: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400" dirty="0">
              <a:latin typeface="Times New Roman" pitchFamily="18" charset="0"/>
            </a:endParaRPr>
          </a:p>
          <a:p>
            <a:pPr marL="285750" indent="-285750" eaLnBrk="1" hangingPunct="1">
              <a:spcBef>
                <a:spcPct val="20000"/>
              </a:spcBef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5061" name="TextBox 10"/>
          <p:cNvSpPr txBox="1">
            <a:spLocks noChangeArrowheads="1"/>
          </p:cNvSpPr>
          <p:nvPr/>
        </p:nvSpPr>
        <p:spPr bwMode="auto">
          <a:xfrm>
            <a:off x="3251200" y="5241925"/>
            <a:ext cx="55943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1800">
                <a:latin typeface="Times New Roman" panose="02020603050405020304" pitchFamily="18" charset="0"/>
              </a:rPr>
              <a:t>Message Queue</a:t>
            </a:r>
          </a:p>
          <a:p>
            <a:pPr lvl="1" eaLnBrk="1" hangingPunct="1"/>
            <a:r>
              <a:rPr lang="en-US" altLang="en-US" sz="1800">
                <a:latin typeface="Times New Roman" panose="02020603050405020304" pitchFamily="18" charset="0"/>
              </a:rPr>
              <a:t>Web Service (preference)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5062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37597E-8D0A-423D-B7FE-F12F193B43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5064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Reference Data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3228975" y="2419350"/>
            <a:ext cx="247332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Conversion Team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sam.conversion@stls.frb.org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 profiles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rules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Access Group setup</a:t>
            </a:r>
          </a:p>
        </p:txBody>
      </p:sp>
      <p:pic>
        <p:nvPicPr>
          <p:cNvPr id="47107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SAM Contact Information</a:t>
            </a:r>
          </a:p>
        </p:txBody>
      </p:sp>
      <p:pic>
        <p:nvPicPr>
          <p:cNvPr id="4710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1AA5EF-EB1F-4D91-B0FE-B9E2513393A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SAM Team Members</a:t>
            </a:r>
          </a:p>
        </p:txBody>
      </p:sp>
      <p:sp>
        <p:nvSpPr>
          <p:cNvPr id="47112" name="Rectangle 5"/>
          <p:cNvSpPr>
            <a:spLocks noChangeArrowheads="1"/>
          </p:cNvSpPr>
          <p:nvPr/>
        </p:nvSpPr>
        <p:spPr bwMode="auto">
          <a:xfrm>
            <a:off x="611188" y="4986338"/>
            <a:ext cx="7859712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Fiscal Service Website: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https://fiscal.treasury.gov/sam/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SAM Website: 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http://sam.fms.treas.gov/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Public Website: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http://sam.fms.treas.gov/sampublic/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2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11188" y="2419350"/>
            <a:ext cx="22733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Treasury Support Center </a:t>
            </a: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sam@stls.frb.org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Access setup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changes/updates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046788" y="2419350"/>
            <a:ext cx="242411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 and SAM CBAF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cbaf.cars.support@stls.frb.org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Reference Data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11191" r="2415" b="11191"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5" name="Picture 12" descr="ppt_header_no logo.b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98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952E22-33F9-4BCE-A485-7410997D27E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9" name="Title 7"/>
          <p:cNvSpPr txBox="1">
            <a:spLocks/>
          </p:cNvSpPr>
          <p:nvPr/>
        </p:nvSpPr>
        <p:spPr bwMode="auto">
          <a:xfrm>
            <a:off x="590550" y="13589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7200" b="1" kern="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Questions? </a:t>
            </a:r>
            <a:endParaRPr lang="en-US" sz="7200" kern="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57200" y="157956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SAM’s Purpose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41325" y="2608263"/>
            <a:ext cx="8229600" cy="3341687"/>
          </a:xfrm>
        </p:spPr>
        <p:txBody>
          <a:bodyPr/>
          <a:lstStyle/>
          <a:p>
            <a:pPr>
              <a:buFontTx/>
              <a:buNone/>
            </a:pPr>
            <a:endParaRPr lang="en-US" alt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Web-based application that facilitates the process of validating or deriving TAS/BETC data.</a:t>
            </a:r>
          </a:p>
          <a:p>
            <a:pPr>
              <a:buFontTx/>
              <a:buNone/>
            </a:pPr>
            <a:endParaRPr lang="en-US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Single touch point for Enterprise Reference Data (ERD)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Agency Location Code data  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TAS/BETC data  </a:t>
            </a:r>
          </a:p>
          <a:p>
            <a:pPr marL="800100" lvl="3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ABA data</a:t>
            </a: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3" indent="-342900">
              <a:spcAft>
                <a:spcPts val="600"/>
              </a:spcAft>
              <a:buFontTx/>
              <a:buNone/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6A7D3-714C-4529-8E00-ADF7549217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Overview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68338" y="2517775"/>
            <a:ext cx="7418387" cy="3473450"/>
          </a:xfrm>
        </p:spPr>
        <p:txBody>
          <a:bodyPr/>
          <a:lstStyle/>
          <a:p>
            <a:r>
              <a:rPr lang="en-US" altLang="en-US" sz="2200" b="1">
                <a:latin typeface="Times New Roman" panose="02020603050405020304" pitchFamily="18" charset="0"/>
              </a:rPr>
              <a:t>Validation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Verifies TAS/BETC information is valid per the CARS Master Reference Data listing</a:t>
            </a:r>
            <a:endParaRPr lang="en-US" altLang="en-US" sz="2200">
              <a:latin typeface="Times New Roman" panose="02020603050405020304" pitchFamily="18" charset="0"/>
            </a:endParaRPr>
          </a:p>
          <a:p>
            <a:endParaRPr lang="en-US" altLang="en-US" sz="2200">
              <a:latin typeface="Times New Roman" panose="02020603050405020304" pitchFamily="18" charset="0"/>
            </a:endParaRPr>
          </a:p>
          <a:p>
            <a:r>
              <a:rPr lang="en-US" altLang="en-US" sz="2200" b="1">
                <a:latin typeface="Times New Roman" panose="02020603050405020304" pitchFamily="18" charset="0"/>
              </a:rPr>
              <a:t>Translation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Unique data passed to SAM is translated to a corresponding TAS/BETC prior to posting in CARS</a:t>
            </a:r>
            <a:endParaRPr lang="en-US" altLang="en-US" sz="2200">
              <a:latin typeface="Times New Roman" panose="02020603050405020304" pitchFamily="18" charset="0"/>
            </a:endParaRPr>
          </a:p>
          <a:p>
            <a:endParaRPr lang="en-US" altLang="en-US" sz="2200">
              <a:latin typeface="Times New Roman" panose="02020603050405020304" pitchFamily="18" charset="0"/>
            </a:endParaRPr>
          </a:p>
          <a:p>
            <a:r>
              <a:rPr lang="en-US" altLang="en-US" sz="2200" b="1">
                <a:latin typeface="Times New Roman" panose="02020603050405020304" pitchFamily="18" charset="0"/>
              </a:rPr>
              <a:t>Default</a:t>
            </a:r>
            <a:r>
              <a:rPr lang="en-US" altLang="en-US" sz="2200">
                <a:latin typeface="Times New Roman" panose="02020603050405020304" pitchFamily="18" charset="0"/>
              </a:rPr>
              <a:t> –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 that contain no TAS/BETC or C-Key data or invalid data will post to a predefined default TAS</a:t>
            </a:r>
          </a:p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3" name="Title 7"/>
          <p:cNvSpPr>
            <a:spLocks noGrp="1"/>
          </p:cNvSpPr>
          <p:nvPr>
            <p:ph type="title"/>
          </p:nvPr>
        </p:nvSpPr>
        <p:spPr>
          <a:xfrm>
            <a:off x="295275" y="1290638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SAM’s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Functionality</a:t>
            </a:r>
          </a:p>
        </p:txBody>
      </p:sp>
      <p:pic>
        <p:nvPicPr>
          <p:cNvPr id="1024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CB87CA-9821-45B0-BEA6-AEDF912EFF4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7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Overview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9" descr="C:\Documents and Settings\h1hgg01\Local Settings\Temporary Internet Files\Content.IE5\V4Z09L49\MC900431564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4711700"/>
            <a:ext cx="149225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0" descr="C:\Documents and Settings\h1hgg01\Local Settings\Temporary Internet Files\Content.IE5\JOQFHHMD\MC90043484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2830513"/>
            <a:ext cx="1379537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738813" y="3511550"/>
            <a:ext cx="1554162" cy="9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4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2124075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Elbow Connector 33"/>
          <p:cNvCxnSpPr/>
          <p:nvPr/>
        </p:nvCxnSpPr>
        <p:spPr>
          <a:xfrm rot="5400000">
            <a:off x="3846513" y="4575175"/>
            <a:ext cx="1266825" cy="466725"/>
          </a:xfrm>
          <a:prstGeom prst="bentConnector3">
            <a:avLst>
              <a:gd name="adj1" fmla="val 31955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233863" y="5434013"/>
            <a:ext cx="274637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V="1">
            <a:off x="4975226" y="4465637"/>
            <a:ext cx="781050" cy="9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TextBox 55"/>
          <p:cNvSpPr txBox="1">
            <a:spLocks noChangeArrowheads="1"/>
          </p:cNvSpPr>
          <p:nvPr/>
        </p:nvSpPr>
        <p:spPr bwMode="auto">
          <a:xfrm>
            <a:off x="581025" y="1936750"/>
            <a:ext cx="1458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Collections</a:t>
            </a:r>
          </a:p>
        </p:txBody>
      </p:sp>
      <p:sp>
        <p:nvSpPr>
          <p:cNvPr id="12299" name="TextBox 56"/>
          <p:cNvSpPr txBox="1">
            <a:spLocks noChangeArrowheads="1"/>
          </p:cNvSpPr>
          <p:nvPr/>
        </p:nvSpPr>
        <p:spPr bwMode="auto">
          <a:xfrm>
            <a:off x="4646613" y="2460625"/>
            <a:ext cx="8763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CAFE</a:t>
            </a:r>
          </a:p>
        </p:txBody>
      </p:sp>
      <p:sp>
        <p:nvSpPr>
          <p:cNvPr id="12300" name="TextBox 58"/>
          <p:cNvSpPr txBox="1">
            <a:spLocks noChangeArrowheads="1"/>
          </p:cNvSpPr>
          <p:nvPr/>
        </p:nvSpPr>
        <p:spPr bwMode="auto">
          <a:xfrm>
            <a:off x="6715125" y="2433638"/>
            <a:ext cx="242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Account Statement</a:t>
            </a:r>
          </a:p>
        </p:txBody>
      </p:sp>
      <p:sp>
        <p:nvSpPr>
          <p:cNvPr id="12301" name="TextBox 59"/>
          <p:cNvSpPr txBox="1">
            <a:spLocks noChangeArrowheads="1"/>
          </p:cNvSpPr>
          <p:nvPr/>
        </p:nvSpPr>
        <p:spPr bwMode="auto">
          <a:xfrm rot="537317">
            <a:off x="2333625" y="2820988"/>
            <a:ext cx="17970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C-Key or TAS/BETC</a:t>
            </a:r>
          </a:p>
        </p:txBody>
      </p:sp>
      <p:sp>
        <p:nvSpPr>
          <p:cNvPr id="12302" name="TextBox 60"/>
          <p:cNvSpPr txBox="1">
            <a:spLocks noChangeArrowheads="1"/>
          </p:cNvSpPr>
          <p:nvPr/>
        </p:nvSpPr>
        <p:spPr bwMode="auto">
          <a:xfrm>
            <a:off x="6969125" y="2138363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CARS/GWA</a:t>
            </a:r>
          </a:p>
        </p:txBody>
      </p:sp>
      <p:sp>
        <p:nvSpPr>
          <p:cNvPr id="12303" name="TextBox 61"/>
          <p:cNvSpPr txBox="1">
            <a:spLocks noChangeArrowheads="1"/>
          </p:cNvSpPr>
          <p:nvPr/>
        </p:nvSpPr>
        <p:spPr bwMode="auto">
          <a:xfrm>
            <a:off x="3351213" y="4829175"/>
            <a:ext cx="113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C-Key or TAS/BETC</a:t>
            </a:r>
          </a:p>
        </p:txBody>
      </p:sp>
      <p:sp>
        <p:nvSpPr>
          <p:cNvPr id="12304" name="TextBox 62"/>
          <p:cNvSpPr txBox="1">
            <a:spLocks noChangeArrowheads="1"/>
          </p:cNvSpPr>
          <p:nvPr/>
        </p:nvSpPr>
        <p:spPr bwMode="auto">
          <a:xfrm>
            <a:off x="5408613" y="4222750"/>
            <a:ext cx="113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Valid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TAS/BETC</a:t>
            </a:r>
          </a:p>
        </p:txBody>
      </p:sp>
      <p:sp>
        <p:nvSpPr>
          <p:cNvPr id="12305" name="TextBox 63"/>
          <p:cNvSpPr txBox="1">
            <a:spLocks noChangeArrowheads="1"/>
          </p:cNvSpPr>
          <p:nvPr/>
        </p:nvSpPr>
        <p:spPr bwMode="auto">
          <a:xfrm>
            <a:off x="4762500" y="6032500"/>
            <a:ext cx="723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SAM</a:t>
            </a:r>
          </a:p>
        </p:txBody>
      </p:sp>
      <p:sp>
        <p:nvSpPr>
          <p:cNvPr id="12306" name="TextBox 64"/>
          <p:cNvSpPr txBox="1">
            <a:spLocks noChangeArrowheads="1"/>
          </p:cNvSpPr>
          <p:nvPr/>
        </p:nvSpPr>
        <p:spPr bwMode="auto">
          <a:xfrm>
            <a:off x="5705475" y="2971800"/>
            <a:ext cx="1457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Transaction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With TAS/BETC</a:t>
            </a:r>
          </a:p>
        </p:txBody>
      </p:sp>
      <p:pic>
        <p:nvPicPr>
          <p:cNvPr id="12307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98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502920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C:\Documents and Settings\h1hgg01\Local Settings\Temporary Internet Files\Content.IE5\MQ8N5YQS\MC90043394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60045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Arrow Connector 45"/>
          <p:cNvCxnSpPr/>
          <p:nvPr/>
        </p:nvCxnSpPr>
        <p:spPr>
          <a:xfrm>
            <a:off x="1992313" y="2906713"/>
            <a:ext cx="2347912" cy="3413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2033588" y="3548063"/>
            <a:ext cx="2306637" cy="519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116138" y="3876675"/>
            <a:ext cx="2236787" cy="14589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3" name="TextBox 55"/>
          <p:cNvSpPr txBox="1">
            <a:spLocks noChangeArrowheads="1"/>
          </p:cNvSpPr>
          <p:nvPr/>
        </p:nvSpPr>
        <p:spPr bwMode="auto">
          <a:xfrm>
            <a:off x="952500" y="3413125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IPAC</a:t>
            </a:r>
          </a:p>
        </p:txBody>
      </p:sp>
      <p:sp>
        <p:nvSpPr>
          <p:cNvPr id="12314" name="TextBox 55"/>
          <p:cNvSpPr txBox="1">
            <a:spLocks noChangeArrowheads="1"/>
          </p:cNvSpPr>
          <p:nvPr/>
        </p:nvSpPr>
        <p:spPr bwMode="auto">
          <a:xfrm>
            <a:off x="657225" y="4889500"/>
            <a:ext cx="1458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Payments</a:t>
            </a:r>
          </a:p>
        </p:txBody>
      </p:sp>
      <p:sp>
        <p:nvSpPr>
          <p:cNvPr id="12315" name="TextBox 59"/>
          <p:cNvSpPr txBox="1">
            <a:spLocks noChangeArrowheads="1"/>
          </p:cNvSpPr>
          <p:nvPr/>
        </p:nvSpPr>
        <p:spPr bwMode="auto">
          <a:xfrm rot="-758572">
            <a:off x="2314575" y="3549650"/>
            <a:ext cx="14430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C-Key or TAS/BETC</a:t>
            </a:r>
          </a:p>
        </p:txBody>
      </p:sp>
      <p:sp>
        <p:nvSpPr>
          <p:cNvPr id="12316" name="TextBox 59"/>
          <p:cNvSpPr txBox="1">
            <a:spLocks noChangeArrowheads="1"/>
          </p:cNvSpPr>
          <p:nvPr/>
        </p:nvSpPr>
        <p:spPr bwMode="auto">
          <a:xfrm rot="-1972148">
            <a:off x="2662238" y="4411663"/>
            <a:ext cx="812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TAS/BETC</a:t>
            </a:r>
          </a:p>
        </p:txBody>
      </p:sp>
      <p:sp>
        <p:nvSpPr>
          <p:cNvPr id="12317" name="Slide Number Placeholder 5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F3B8B5-75F7-4665-BEB1-6FDC3958ED0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2" name="Title 7"/>
          <p:cNvSpPr txBox="1">
            <a:spLocks/>
          </p:cNvSpPr>
          <p:nvPr/>
        </p:nvSpPr>
        <p:spPr bwMode="auto">
          <a:xfrm>
            <a:off x="457200" y="103663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 SAM Fits</a:t>
            </a:r>
            <a:endParaRPr lang="en-US" sz="4400" b="1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319" name="Picture 3" descr="C:\Documents and Settings\h1hgg01\Local Settings\Temporary Internet Files\Content.IE5\SUMAXIL9\MC900432599[1].png"/>
          <p:cNvPicPr>
            <a:picLocks noChangeAspect="1" noChangeArrowheads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8956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0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Transaction Life-Cycle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7"/>
          <p:cNvSpPr>
            <a:spLocks noGrp="1"/>
          </p:cNvSpPr>
          <p:nvPr>
            <p:ph type="title"/>
          </p:nvPr>
        </p:nvSpPr>
        <p:spPr>
          <a:xfrm>
            <a:off x="471488" y="278765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Transition To SAM</a:t>
            </a:r>
          </a:p>
        </p:txBody>
      </p:sp>
      <p:pic>
        <p:nvPicPr>
          <p:cNvPr id="14340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68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E0BB20-C6CF-4A30-A433-6A33784A93A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" name="Title 7"/>
          <p:cNvSpPr txBox="1">
            <a:spLocks/>
          </p:cNvSpPr>
          <p:nvPr/>
        </p:nvSpPr>
        <p:spPr bwMode="auto">
          <a:xfrm>
            <a:off x="415925" y="3470275"/>
            <a:ext cx="822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000" b="1" kern="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343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03388" y="2551113"/>
            <a:ext cx="5422900" cy="3371850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1	Finalize Access Group Structure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2	Create Cash Flow Profile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3  	Submit User Authorization Form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4	Provision Additional Users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5  	Establish Default Rules</a:t>
            </a:r>
          </a:p>
          <a:p>
            <a:pPr lvl="1">
              <a:spcAft>
                <a:spcPts val="800"/>
              </a:spcAft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Step 6	Upload Cash Flow Profile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146367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SAM Set Up</a:t>
            </a:r>
          </a:p>
        </p:txBody>
      </p:sp>
      <p:pic>
        <p:nvPicPr>
          <p:cNvPr id="1638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85C7DF-F463-47B9-A82A-124E36A220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6391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993775" y="1681163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SAM Access Group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08125" y="2705100"/>
            <a:ext cx="6376988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A grouping of one or more ALCs, either in terms of business commonality (e.g., similar accounting rules, business practices, etc.) or for security reasons, to which SAM Users are granted permission.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843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573333-A056-40F7-99BB-0AB6F567383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5854700" y="252413"/>
            <a:ext cx="2935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2" descr="ppt_header_no 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0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390775"/>
            <a:ext cx="8229600" cy="3217863"/>
          </a:xfrm>
        </p:spPr>
        <p:txBody>
          <a:bodyPr/>
          <a:lstStyle/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 grouping of business activities with a common set of central accounting rules </a:t>
            </a:r>
          </a:p>
          <a:p>
            <a:endParaRPr lang="en-US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</a:rPr>
              <a:t>Serves as a crosswalk of an FPA’s collections, RITS and TRACS transactions within SAM</a:t>
            </a:r>
          </a:p>
          <a:p>
            <a:pPr>
              <a:buFontTx/>
              <a:buNone/>
            </a:pPr>
            <a:endParaRPr lang="en-US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Contains C-Key Name and C-Key Value which point to a TAS/BETC combination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808038" y="1343025"/>
            <a:ext cx="73453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Cash Flow Profile (CFP)</a:t>
            </a:r>
          </a:p>
        </p:txBody>
      </p:sp>
      <p:pic>
        <p:nvPicPr>
          <p:cNvPr id="2048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2563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6CA3A5-DEFB-4F09-B77E-B86480B7B3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0487" name="Text Box 3"/>
          <p:cNvSpPr txBox="1">
            <a:spLocks noChangeArrowheads="1"/>
          </p:cNvSpPr>
          <p:nvPr/>
        </p:nvSpPr>
        <p:spPr bwMode="auto">
          <a:xfrm>
            <a:off x="5267325" y="252413"/>
            <a:ext cx="352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endParaRPr lang="en-US" altLang="en-US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10311</TotalTime>
  <Words>1123</Words>
  <Application>Microsoft Office PowerPoint</Application>
  <PresentationFormat>On-screen Show (4:3)</PresentationFormat>
  <Paragraphs>390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Default Design</vt:lpstr>
      <vt:lpstr>PowerPoint Presentation</vt:lpstr>
      <vt:lpstr>Presentation Overview</vt:lpstr>
      <vt:lpstr>SAM’s Purpose</vt:lpstr>
      <vt:lpstr>SAM’s Functionality</vt:lpstr>
      <vt:lpstr>PowerPoint Presentation</vt:lpstr>
      <vt:lpstr>Transition To SAM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SAM Benefits</vt:lpstr>
      <vt:lpstr>PowerPoint Presentation</vt:lpstr>
      <vt:lpstr>SAM Public Website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McCluskey, Ryan A</dc:creator>
  <cp:lastModifiedBy>Gary A. Stong</cp:lastModifiedBy>
  <cp:revision>611</cp:revision>
  <dcterms:created xsi:type="dcterms:W3CDTF">2007-04-16T21:46:14Z</dcterms:created>
  <dcterms:modified xsi:type="dcterms:W3CDTF">2025-04-15T15:41:08Z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6b1c7f86-93e9-437f-945a-14bd6593c9b7</vt:lpwstr>
  </property>
</Properties>
</file>