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6"/>
  </p:sldMasterIdLst>
  <p:notesMasterIdLst>
    <p:notesMasterId r:id="rId19"/>
  </p:notesMasterIdLst>
  <p:handoutMasterIdLst>
    <p:handoutMasterId r:id="rId20"/>
  </p:handoutMasterIdLst>
  <p:sldIdLst>
    <p:sldId id="393" r:id="rId7"/>
    <p:sldId id="314" r:id="rId8"/>
    <p:sldId id="316" r:id="rId9"/>
    <p:sldId id="402" r:id="rId10"/>
    <p:sldId id="423" r:id="rId11"/>
    <p:sldId id="426" r:id="rId12"/>
    <p:sldId id="428" r:id="rId13"/>
    <p:sldId id="429" r:id="rId14"/>
    <p:sldId id="430" r:id="rId15"/>
    <p:sldId id="432" r:id="rId16"/>
    <p:sldId id="431" r:id="rId17"/>
    <p:sldId id="401" r:id="rId1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09">
          <p15:clr>
            <a:srgbClr val="A4A3A4"/>
          </p15:clr>
        </p15:guide>
        <p15:guide id="2"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sa F. Schmader " initials="MFS" lastIdx="24" clrIdx="0"/>
  <p:cmAuthor id="1" name="MConrad" initials="MC" lastIdx="0" clrIdx="1"/>
  <p:cmAuthor id="2" name="Keith A. Jarboe" initials="KAJ" lastIdx="15" clrIdx="2"/>
  <p:cmAuthor id="3" name="Goodwin" initials="MRG" lastIdx="0" clrIdx="3"/>
  <p:cmAuthor id="4" name="Matthew J. Miller" initials="MJM" lastIdx="29" clrIdx="4"/>
  <p:cmAuthor id="5" name="Pavita K. Murthi " initials="PKM" lastIdx="1" clrIdx="5"/>
  <p:cmAuthor id="6" name="Robinson, Jennifer" initials="JR"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52" autoAdjust="0"/>
  </p:normalViewPr>
  <p:slideViewPr>
    <p:cSldViewPr>
      <p:cViewPr>
        <p:scale>
          <a:sx n="100" d="100"/>
          <a:sy n="100" d="100"/>
        </p:scale>
        <p:origin x="-1104" y="2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2562" y="42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8" tIns="46239" rIns="92478" bIns="46239" rtlCol="0"/>
          <a:lstStyle>
            <a:lvl1pPr algn="l">
              <a:defRPr sz="1100"/>
            </a:lvl1pPr>
          </a:lstStyle>
          <a:p>
            <a:endParaRPr lang="en-US" dirty="0"/>
          </a:p>
        </p:txBody>
      </p:sp>
      <p:sp>
        <p:nvSpPr>
          <p:cNvPr id="3" name="Date Placeholder 2"/>
          <p:cNvSpPr>
            <a:spLocks noGrp="1"/>
          </p:cNvSpPr>
          <p:nvPr>
            <p:ph type="dt" sz="quarter" idx="1"/>
          </p:nvPr>
        </p:nvSpPr>
        <p:spPr>
          <a:xfrm>
            <a:off x="3936767" y="0"/>
            <a:ext cx="3011699" cy="461804"/>
          </a:xfrm>
          <a:prstGeom prst="rect">
            <a:avLst/>
          </a:prstGeom>
        </p:spPr>
        <p:txBody>
          <a:bodyPr vert="horz" lIns="92478" tIns="46239" rIns="92478" bIns="46239" rtlCol="0"/>
          <a:lstStyle>
            <a:lvl1pPr algn="r">
              <a:defRPr sz="1100"/>
            </a:lvl1pPr>
          </a:lstStyle>
          <a:p>
            <a:fld id="{88B72C4B-9D2E-48EF-B63D-9EC6DE19A3C8}" type="datetimeFigureOut">
              <a:rPr lang="en-US" smtClean="0"/>
              <a:t>5/7/2018</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78" tIns="46239" rIns="92478" bIns="46239"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36767" y="8772668"/>
            <a:ext cx="3011699" cy="461804"/>
          </a:xfrm>
          <a:prstGeom prst="rect">
            <a:avLst/>
          </a:prstGeom>
        </p:spPr>
        <p:txBody>
          <a:bodyPr vert="horz" lIns="92478" tIns="46239" rIns="92478" bIns="46239"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8" tIns="46239" rIns="92478" bIns="46239" rtlCol="0"/>
          <a:lstStyle>
            <a:lvl1pPr algn="l">
              <a:defRPr sz="1100"/>
            </a:lvl1pPr>
          </a:lstStyle>
          <a:p>
            <a:endParaRPr lang="en-US" dirty="0"/>
          </a:p>
        </p:txBody>
      </p:sp>
      <p:sp>
        <p:nvSpPr>
          <p:cNvPr id="3" name="Date Placeholder 2"/>
          <p:cNvSpPr>
            <a:spLocks noGrp="1"/>
          </p:cNvSpPr>
          <p:nvPr>
            <p:ph type="dt" idx="1"/>
          </p:nvPr>
        </p:nvSpPr>
        <p:spPr>
          <a:xfrm>
            <a:off x="3936767" y="0"/>
            <a:ext cx="3011699" cy="461804"/>
          </a:xfrm>
          <a:prstGeom prst="rect">
            <a:avLst/>
          </a:prstGeom>
        </p:spPr>
        <p:txBody>
          <a:bodyPr vert="horz" lIns="92478" tIns="46239" rIns="92478" bIns="46239" rtlCol="0"/>
          <a:lstStyle>
            <a:lvl1pPr algn="r">
              <a:defRPr sz="1100"/>
            </a:lvl1pPr>
          </a:lstStyle>
          <a:p>
            <a:fld id="{59E45C4A-76D3-4E86-ADC8-C599867EC4DB}" type="datetimeFigureOut">
              <a:rPr lang="en-US" smtClean="0"/>
              <a:t>5/7/2018</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78" tIns="46239" rIns="92478" bIns="46239"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78" tIns="46239" rIns="92478" bIns="4623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78" tIns="46239" rIns="92478" bIns="46239"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36767" y="8772668"/>
            <a:ext cx="3011699" cy="461804"/>
          </a:xfrm>
          <a:prstGeom prst="rect">
            <a:avLst/>
          </a:prstGeom>
        </p:spPr>
        <p:txBody>
          <a:bodyPr vert="horz" lIns="92478" tIns="46239" rIns="92478" bIns="46239"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457338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10</a:t>
            </a:fld>
            <a:endParaRPr lang="en-US" dirty="0">
              <a:solidFill>
                <a:prstClr val="black"/>
              </a:solidFill>
            </a:endParaRPr>
          </a:p>
        </p:txBody>
      </p:sp>
      <p:sp>
        <p:nvSpPr>
          <p:cNvPr id="3" name="Notes Placeholder 2"/>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37325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11</a:t>
            </a:fld>
            <a:endParaRPr lang="en-US" dirty="0">
              <a:solidFill>
                <a:prstClr val="black"/>
              </a:solidFill>
            </a:endParaRPr>
          </a:p>
        </p:txBody>
      </p:sp>
      <p:sp>
        <p:nvSpPr>
          <p:cNvPr id="3" name="Notes Placeholder 2"/>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37325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t>12</a:t>
            </a:fld>
            <a:endParaRPr lang="en-US" dirty="0"/>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500926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t>2</a:t>
            </a:fld>
            <a:endParaRPr lang="en-US" dirty="0"/>
          </a:p>
        </p:txBody>
      </p:sp>
      <p:sp>
        <p:nvSpPr>
          <p:cNvPr id="3" name="Notes Placeholder 2"/>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237325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t>3</a:t>
            </a:fld>
            <a:endParaRPr lang="en-US" dirty="0"/>
          </a:p>
        </p:txBody>
      </p:sp>
      <p:sp>
        <p:nvSpPr>
          <p:cNvPr id="3" name="Notes Placeholder 2"/>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37325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4</a:t>
            </a:fld>
            <a:endParaRPr lang="en-US" dirty="0">
              <a:solidFill>
                <a:prstClr val="black"/>
              </a:solidFill>
            </a:endParaRPr>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237325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5</a:t>
            </a:fld>
            <a:endParaRPr lang="en-US" dirty="0">
              <a:solidFill>
                <a:prstClr val="black"/>
              </a:solidFill>
            </a:endParaRPr>
          </a:p>
        </p:txBody>
      </p:sp>
      <p:sp>
        <p:nvSpPr>
          <p:cNvPr id="3" name="Notes Placeholder 2"/>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37325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6</a:t>
            </a:fld>
            <a:endParaRPr lang="en-US" dirty="0">
              <a:solidFill>
                <a:prstClr val="black"/>
              </a:solidFill>
            </a:endParaRPr>
          </a:p>
        </p:txBody>
      </p:sp>
      <p:sp>
        <p:nvSpPr>
          <p:cNvPr id="3" name="Notes Placeholder 2"/>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37325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7</a:t>
            </a:fld>
            <a:endParaRPr lang="en-US" dirty="0">
              <a:solidFill>
                <a:prstClr val="black"/>
              </a:solidFill>
            </a:endParaRPr>
          </a:p>
        </p:txBody>
      </p:sp>
      <p:sp>
        <p:nvSpPr>
          <p:cNvPr id="3" name="Notes Placeholder 2"/>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37325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8</a:t>
            </a:fld>
            <a:endParaRPr lang="en-US" dirty="0">
              <a:solidFill>
                <a:prstClr val="black"/>
              </a:solidFill>
            </a:endParaRPr>
          </a:p>
        </p:txBody>
      </p:sp>
      <p:sp>
        <p:nvSpPr>
          <p:cNvPr id="3" name="Notes Placeholder 2"/>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37325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solidFill>
                  <a:prstClr val="black"/>
                </a:solidFill>
              </a:rPr>
              <a:pPr/>
              <a:t>9</a:t>
            </a:fld>
            <a:endParaRPr lang="en-US" dirty="0">
              <a:solidFill>
                <a:prstClr val="black"/>
              </a:solidFill>
            </a:endParaRPr>
          </a:p>
        </p:txBody>
      </p:sp>
      <p:sp>
        <p:nvSpPr>
          <p:cNvPr id="3" name="Notes Placeholder 2"/>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373256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smtClean="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smtClean="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Tree>
    <p:extLst>
      <p:ext uri="{BB962C8B-B14F-4D97-AF65-F5344CB8AC3E}">
        <p14:creationId xmlns:p14="http://schemas.microsoft.com/office/powerpoint/2010/main" val="358615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text</a:t>
            </a:r>
            <a:endParaRPr lang="en-US" dirty="0"/>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smtClean="0">
                <a:latin typeface="Arial" panose="020B0604020202020204" pitchFamily="34" charset="0"/>
                <a:cs typeface="Arial" panose="020B0604020202020204" pitchFamily="34" charset="0"/>
              </a:rPr>
              <a:t>L</a:t>
            </a:r>
            <a:r>
              <a:rPr lang="en-US" sz="1200" b="1" spc="300" dirty="0" smtClean="0">
                <a:latin typeface="Arial" panose="020B0604020202020204" pitchFamily="34" charset="0"/>
                <a:cs typeface="Arial" panose="020B0604020202020204" pitchFamily="34" charset="0"/>
              </a:rPr>
              <a:t>EAD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T</a:t>
            </a:r>
            <a:r>
              <a:rPr lang="en-US" sz="1200" b="1" spc="300" dirty="0" smtClean="0">
                <a:latin typeface="Arial" panose="020B0604020202020204" pitchFamily="34" charset="0"/>
                <a:cs typeface="Arial" panose="020B0604020202020204" pitchFamily="34" charset="0"/>
              </a:rPr>
              <a:t>RANSFORM </a:t>
            </a:r>
            <a:r>
              <a:rPr lang="en-US" sz="1400" b="1" spc="300" dirty="0" smtClean="0">
                <a:latin typeface="Arial" panose="020B0604020202020204" pitchFamily="34" charset="0"/>
                <a:cs typeface="Arial" panose="020B0604020202020204" pitchFamily="34" charset="0"/>
              </a:rPr>
              <a:t>∙ </a:t>
            </a:r>
            <a:r>
              <a:rPr lang="en-US" sz="1600" b="1" spc="300" dirty="0" smtClean="0">
                <a:latin typeface="Arial" panose="020B0604020202020204" pitchFamily="34" charset="0"/>
                <a:cs typeface="Arial" panose="020B0604020202020204" pitchFamily="34" charset="0"/>
              </a:rPr>
              <a:t>D</a:t>
            </a:r>
            <a:r>
              <a:rPr lang="en-US" sz="1200" b="1" spc="300" dirty="0" smtClean="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Contact Information</a:t>
            </a:r>
            <a:endParaRPr lang="en-US" sz="3600" dirty="0"/>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smtClean="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Arial" panose="020B0604020202020204" pitchFamily="34" charset="0"/>
                <a:cs typeface="Arial" panose="020B0604020202020204" pitchFamily="34" charset="0"/>
              </a:rPr>
              <a:t>Page</a:t>
            </a:r>
            <a:r>
              <a:rPr lang="en-US" sz="1400" baseline="0" dirty="0" smtClean="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If you wish to use the</a:t>
            </a:r>
            <a:r>
              <a:rPr lang="en-US" sz="1400" baseline="0" dirty="0" smtClean="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smtClean="0"/>
              <a:t>General tips:</a:t>
            </a:r>
          </a:p>
          <a:p>
            <a:pPr marL="285750" indent="-285750">
              <a:buFont typeface="Arial" panose="020B0604020202020204" pitchFamily="34" charset="0"/>
              <a:buChar char="•"/>
            </a:pPr>
            <a:r>
              <a:rPr lang="en-US" sz="1600" dirty="0" smtClean="0"/>
              <a:t>These templates</a:t>
            </a:r>
            <a:r>
              <a:rPr lang="en-US" sz="1600" baseline="0" dirty="0" smtClean="0"/>
              <a:t> </a:t>
            </a:r>
            <a:r>
              <a:rPr lang="en-US" sz="1600" dirty="0" smtClean="0"/>
              <a:t>can </a:t>
            </a:r>
            <a:r>
              <a:rPr lang="en-US" sz="1600" dirty="0"/>
              <a:t>be used for all external and internal </a:t>
            </a:r>
            <a:r>
              <a:rPr lang="en-US" sz="1600" dirty="0" smtClean="0"/>
              <a:t>presentations</a:t>
            </a:r>
            <a:r>
              <a:rPr lang="en-US" sz="1600" baseline="0" dirty="0" smtClean="0"/>
              <a:t> and handouts. </a:t>
            </a:r>
            <a:endParaRPr lang="en-US" sz="1600" dirty="0" smtClean="0"/>
          </a:p>
          <a:p>
            <a:pPr marL="285750" indent="-285750">
              <a:buFont typeface="Arial" panose="020B0604020202020204" pitchFamily="34" charset="0"/>
              <a:buChar char="•"/>
            </a:pPr>
            <a:r>
              <a:rPr lang="en-US" sz="1600" dirty="0" smtClean="0"/>
              <a:t>Insert</a:t>
            </a:r>
            <a:r>
              <a:rPr lang="en-US" sz="1600" baseline="0" dirty="0" smtClean="0"/>
              <a:t> page numbers from the “Insert” tab. </a:t>
            </a:r>
            <a:endParaRPr lang="en-US" sz="1600" dirty="0" smtClean="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smtClean="0"/>
              <a:t>Ensure all text is in “Arial” font.</a:t>
            </a:r>
          </a:p>
          <a:p>
            <a:pPr marL="285750" indent="-285750">
              <a:buFont typeface="Arial" panose="020B0604020202020204" pitchFamily="34" charset="0"/>
              <a:buChar char="•"/>
            </a:pPr>
            <a:r>
              <a:rPr lang="en-US" sz="1600" dirty="0" smtClean="0"/>
              <a:t>If</a:t>
            </a:r>
            <a:r>
              <a:rPr lang="en-US" sz="1600" baseline="0" dirty="0" smtClean="0"/>
              <a:t> color is used</a:t>
            </a:r>
            <a:r>
              <a:rPr lang="en-US" sz="1600" dirty="0" smtClean="0"/>
              <a:t>, ensure color selection is consistent with the template.</a:t>
            </a:r>
            <a:r>
              <a:rPr lang="en-US" sz="1600" baseline="0" dirty="0" smtClean="0"/>
              <a:t> </a:t>
            </a:r>
            <a:r>
              <a:rPr lang="en-US" sz="1600" dirty="0" smtClean="0"/>
              <a:t>For your reference, a few of the Fiscal Service</a:t>
            </a:r>
            <a:r>
              <a:rPr lang="en-US" sz="1600" baseline="0" dirty="0" smtClean="0"/>
              <a:t> </a:t>
            </a:r>
            <a:r>
              <a:rPr lang="en-US" sz="1600" dirty="0" smtClean="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smtClean="0"/>
              <a:t>PowerPoint Usage Guide</a:t>
            </a:r>
            <a:endParaRPr lang="en-US" sz="3600" dirty="0"/>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smtClean="0">
                <a:latin typeface="Arial" panose="020B0604020202020204" pitchFamily="34" charset="0"/>
                <a:cs typeface="Arial" panose="020B0604020202020204" pitchFamily="34" charset="0"/>
              </a:rPr>
              <a:t>Please insert the appropriate </a:t>
            </a:r>
            <a:r>
              <a:rPr lang="en-US" sz="1400" dirty="0">
                <a:latin typeface="Arial" panose="020B0604020202020204" pitchFamily="34" charset="0"/>
                <a:cs typeface="Arial" panose="020B0604020202020204" pitchFamily="34" charset="0"/>
              </a:rPr>
              <a:t>business </a:t>
            </a:r>
            <a:r>
              <a:rPr lang="en-US" sz="1400" dirty="0" smtClean="0">
                <a:latin typeface="Arial" panose="020B0604020202020204" pitchFamily="34" charset="0"/>
                <a:cs typeface="Arial" panose="020B0604020202020204" pitchFamily="34" charset="0"/>
              </a:rPr>
              <a:t>line </a:t>
            </a:r>
            <a:r>
              <a:rPr lang="en-US" sz="1400" dirty="0">
                <a:latin typeface="Arial" panose="020B0604020202020204" pitchFamily="34" charset="0"/>
                <a:cs typeface="Arial" panose="020B0604020202020204" pitchFamily="34" charset="0"/>
              </a:rPr>
              <a:t>or </a:t>
            </a:r>
            <a:r>
              <a:rPr lang="en-US" sz="1400" dirty="0" smtClean="0">
                <a:latin typeface="Arial" panose="020B0604020202020204" pitchFamily="34" charset="0"/>
                <a:cs typeface="Arial" panose="020B0604020202020204" pitchFamily="34" charset="0"/>
              </a:rPr>
              <a:t>product/service sub </a:t>
            </a:r>
            <a:r>
              <a:rPr lang="en-US" sz="1400" dirty="0">
                <a:latin typeface="Arial" panose="020B0604020202020204" pitchFamily="34" charset="0"/>
                <a:cs typeface="Arial" panose="020B0604020202020204" pitchFamily="34" charset="0"/>
              </a:rPr>
              <a:t>logo </a:t>
            </a:r>
            <a:r>
              <a:rPr lang="en-US" sz="1400" dirty="0" smtClean="0">
                <a:latin typeface="Arial" panose="020B0604020202020204" pitchFamily="34" charset="0"/>
                <a:cs typeface="Arial" panose="020B0604020202020204" pitchFamily="34" charset="0"/>
              </a:rPr>
              <a:t>by clicking the picture</a:t>
            </a:r>
            <a:r>
              <a:rPr lang="en-US" sz="1400" baseline="0" dirty="0" smtClean="0">
                <a:latin typeface="Arial" panose="020B0604020202020204" pitchFamily="34" charset="0"/>
                <a:cs typeface="Arial" panose="020B0604020202020204" pitchFamily="34" charset="0"/>
              </a:rPr>
              <a:t> icon </a:t>
            </a:r>
            <a:r>
              <a:rPr lang="en-US" sz="1400" dirty="0" smtClean="0">
                <a:latin typeface="Arial" panose="020B0604020202020204" pitchFamily="34" charset="0"/>
                <a:cs typeface="Arial" panose="020B0604020202020204" pitchFamily="34" charset="0"/>
              </a:rPr>
              <a:t>on </a:t>
            </a:r>
            <a:r>
              <a:rPr lang="en-US" sz="1400" dirty="0">
                <a:latin typeface="Arial" panose="020B0604020202020204" pitchFamily="34" charset="0"/>
                <a:cs typeface="Arial" panose="020B0604020202020204" pitchFamily="34" charset="0"/>
              </a:rPr>
              <a:t>the </a:t>
            </a:r>
            <a:r>
              <a:rPr lang="en-US" sz="1400" dirty="0" smtClean="0">
                <a:latin typeface="Arial" panose="020B0604020202020204" pitchFamily="34" charset="0"/>
                <a:cs typeface="Arial" panose="020B0604020202020204" pitchFamily="34" charset="0"/>
              </a:rPr>
              <a:t>“Contact Information” slide.</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633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472044" y="3048000"/>
            <a:ext cx="8296379" cy="2362200"/>
          </a:xfrm>
          <a:prstGeom prst="rect">
            <a:avLst/>
          </a:prstGeom>
          <a:noFill/>
        </p:spPr>
        <p:txBody>
          <a:bodyPr vert="horz" lIns="91440" tIns="45720" rIns="91440" bIns="45720" rtlCol="0">
            <a:noAutofit/>
          </a:bodyPr>
          <a:lstStyle>
            <a:lvl1pPr marL="0" indent="0" algn="r" defTabSz="914400" rtl="0" eaLnBrk="1" latinLnBrk="0" hangingPunct="1">
              <a:spcBef>
                <a:spcPct val="20000"/>
              </a:spcBef>
              <a:buFont typeface="Arial" panose="020B0604020202020204" pitchFamily="34" charset="0"/>
              <a:buNone/>
              <a:defRPr sz="1800" kern="1200" baseline="0">
                <a:solidFill>
                  <a:srgbClr val="043253"/>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200" dirty="0" smtClean="0"/>
              <a:t>Intragovernmental Transactions</a:t>
            </a: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200" dirty="0" smtClean="0"/>
              <a:t>Working Group (ITWG)</a:t>
            </a:r>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sz="3200" dirty="0" smtClean="0"/>
          </a:p>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200" dirty="0" smtClean="0"/>
              <a:t>May 8, 2018</a:t>
            </a:r>
            <a:endParaRPr lang="en-US" sz="3200" dirty="0"/>
          </a:p>
        </p:txBody>
      </p:sp>
    </p:spTree>
    <p:extLst>
      <p:ext uri="{BB962C8B-B14F-4D97-AF65-F5344CB8AC3E}">
        <p14:creationId xmlns:p14="http://schemas.microsoft.com/office/powerpoint/2010/main" val="2963519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Changes to IPAC Bulk File</a:t>
            </a:r>
            <a:endParaRPr lang="en-US" dirty="0">
              <a:solidFill>
                <a:srgbClr val="FF0000"/>
              </a:solidFill>
            </a:endParaRPr>
          </a:p>
        </p:txBody>
      </p:sp>
      <p:sp>
        <p:nvSpPr>
          <p:cNvPr id="4" name="Content Placeholder 3"/>
          <p:cNvSpPr>
            <a:spLocks noGrp="1"/>
          </p:cNvSpPr>
          <p:nvPr>
            <p:ph sz="quarter" idx="10"/>
          </p:nvPr>
        </p:nvSpPr>
        <p:spPr>
          <a:xfrm>
            <a:off x="228600" y="1066800"/>
            <a:ext cx="8686800" cy="5181600"/>
          </a:xfrm>
        </p:spPr>
        <p:txBody>
          <a:bodyPr/>
          <a:lstStyle/>
          <a:p>
            <a:pPr lvl="0"/>
            <a:r>
              <a:rPr lang="en-US" sz="2000" dirty="0" smtClean="0"/>
              <a:t>Transaction Header Record</a:t>
            </a:r>
          </a:p>
          <a:p>
            <a:pPr lvl="1">
              <a:spcBef>
                <a:spcPts val="0"/>
              </a:spcBef>
            </a:pPr>
            <a:r>
              <a:rPr lang="en-US" sz="1800" dirty="0" smtClean="0">
                <a:solidFill>
                  <a:srgbClr val="0000FF"/>
                </a:solidFill>
              </a:rPr>
              <a:t>ALC-1, DO Symbol, Doc Ref </a:t>
            </a:r>
            <a:r>
              <a:rPr lang="en-US" sz="1800" dirty="0" err="1" smtClean="0">
                <a:solidFill>
                  <a:srgbClr val="0000FF"/>
                </a:solidFill>
              </a:rPr>
              <a:t>Num</a:t>
            </a:r>
            <a:r>
              <a:rPr lang="en-US" sz="1800" dirty="0" smtClean="0">
                <a:solidFill>
                  <a:srgbClr val="0000FF"/>
                </a:solidFill>
              </a:rPr>
              <a:t>, ALC-2, Total Amount = $300</a:t>
            </a:r>
            <a:endParaRPr lang="en-US" sz="2200" dirty="0" smtClean="0">
              <a:solidFill>
                <a:srgbClr val="0000FF"/>
              </a:solidFill>
            </a:endParaRPr>
          </a:p>
          <a:p>
            <a:r>
              <a:rPr lang="en-US" sz="2000" dirty="0" smtClean="0"/>
              <a:t>Transaction Detail Record</a:t>
            </a:r>
          </a:p>
          <a:p>
            <a:pPr lvl="1">
              <a:spcBef>
                <a:spcPts val="0"/>
              </a:spcBef>
            </a:pPr>
            <a:r>
              <a:rPr lang="en-US" sz="1800" dirty="0" smtClean="0">
                <a:solidFill>
                  <a:srgbClr val="0000FF"/>
                </a:solidFill>
              </a:rPr>
              <a:t>Invoice Number = </a:t>
            </a:r>
            <a:r>
              <a:rPr lang="en-US" sz="1800" dirty="0">
                <a:solidFill>
                  <a:srgbClr val="0000FF"/>
                </a:solidFill>
              </a:rPr>
              <a:t>&lt; supplied by </a:t>
            </a:r>
            <a:r>
              <a:rPr lang="en-US" sz="1800" dirty="0" smtClean="0">
                <a:solidFill>
                  <a:srgbClr val="0000FF"/>
                </a:solidFill>
              </a:rPr>
              <a:t>seller, if collection &gt;</a:t>
            </a:r>
          </a:p>
          <a:p>
            <a:pPr lvl="1">
              <a:spcBef>
                <a:spcPts val="0"/>
              </a:spcBef>
            </a:pPr>
            <a:r>
              <a:rPr lang="en-US" sz="1800" dirty="0" smtClean="0">
                <a:solidFill>
                  <a:srgbClr val="0000FF"/>
                </a:solidFill>
              </a:rPr>
              <a:t>Obligating Document Number (or PO Number) = O1805-123-234-000345</a:t>
            </a:r>
          </a:p>
          <a:p>
            <a:pPr lvl="1">
              <a:spcBef>
                <a:spcPts val="0"/>
              </a:spcBef>
            </a:pPr>
            <a:r>
              <a:rPr lang="en-US" sz="1800" dirty="0" smtClean="0">
                <a:solidFill>
                  <a:srgbClr val="0000FF"/>
                </a:solidFill>
              </a:rPr>
              <a:t>Detail Amount = $300</a:t>
            </a:r>
          </a:p>
          <a:p>
            <a:r>
              <a:rPr lang="en-US" sz="2000" dirty="0" smtClean="0"/>
              <a:t>Transaction Secondary Record(s)</a:t>
            </a:r>
          </a:p>
          <a:p>
            <a:pPr lvl="1">
              <a:spcBef>
                <a:spcPts val="0"/>
              </a:spcBef>
            </a:pPr>
            <a:r>
              <a:rPr lang="en-US" sz="1800" dirty="0" smtClean="0">
                <a:solidFill>
                  <a:srgbClr val="0000FF"/>
                </a:solidFill>
              </a:rPr>
              <a:t>Line Number = 1, Schedule Number = 1, SLOA = SLOA-X, Amount = $100</a:t>
            </a:r>
            <a:endParaRPr lang="en-US" sz="1800" dirty="0">
              <a:solidFill>
                <a:srgbClr val="0000FF"/>
              </a:solidFill>
            </a:endParaRPr>
          </a:p>
          <a:p>
            <a:pPr lvl="1">
              <a:spcBef>
                <a:spcPts val="0"/>
              </a:spcBef>
            </a:pPr>
            <a:r>
              <a:rPr lang="en-US" sz="1800" dirty="0">
                <a:solidFill>
                  <a:srgbClr val="0000FF"/>
                </a:solidFill>
              </a:rPr>
              <a:t>Line Number = </a:t>
            </a:r>
            <a:r>
              <a:rPr lang="en-US" sz="1800" dirty="0" smtClean="0">
                <a:solidFill>
                  <a:srgbClr val="0000FF"/>
                </a:solidFill>
              </a:rPr>
              <a:t>2, </a:t>
            </a:r>
            <a:r>
              <a:rPr lang="en-US" sz="1800" dirty="0">
                <a:solidFill>
                  <a:srgbClr val="0000FF"/>
                </a:solidFill>
              </a:rPr>
              <a:t>Schedule Number = 1, SLOA = </a:t>
            </a:r>
            <a:r>
              <a:rPr lang="en-US" sz="1800" dirty="0" smtClean="0">
                <a:solidFill>
                  <a:srgbClr val="0000FF"/>
                </a:solidFill>
              </a:rPr>
              <a:t>SLOA-Y, Amount </a:t>
            </a:r>
            <a:r>
              <a:rPr lang="en-US" sz="1800" dirty="0">
                <a:solidFill>
                  <a:srgbClr val="0000FF"/>
                </a:solidFill>
              </a:rPr>
              <a:t>= $100</a:t>
            </a:r>
          </a:p>
          <a:p>
            <a:pPr lvl="1">
              <a:spcBef>
                <a:spcPts val="0"/>
              </a:spcBef>
            </a:pPr>
            <a:r>
              <a:rPr lang="en-US" sz="1800" dirty="0">
                <a:solidFill>
                  <a:srgbClr val="0000FF"/>
                </a:solidFill>
              </a:rPr>
              <a:t>Line Number = </a:t>
            </a:r>
            <a:r>
              <a:rPr lang="en-US" sz="1800" dirty="0" smtClean="0">
                <a:solidFill>
                  <a:srgbClr val="0000FF"/>
                </a:solidFill>
              </a:rPr>
              <a:t>2, </a:t>
            </a:r>
            <a:r>
              <a:rPr lang="en-US" sz="1800" dirty="0">
                <a:solidFill>
                  <a:srgbClr val="0000FF"/>
                </a:solidFill>
              </a:rPr>
              <a:t>Schedule Number = </a:t>
            </a:r>
            <a:r>
              <a:rPr lang="en-US" sz="1800" dirty="0" smtClean="0">
                <a:solidFill>
                  <a:srgbClr val="0000FF"/>
                </a:solidFill>
              </a:rPr>
              <a:t>2, </a:t>
            </a:r>
            <a:r>
              <a:rPr lang="en-US" sz="1800" dirty="0">
                <a:solidFill>
                  <a:srgbClr val="0000FF"/>
                </a:solidFill>
              </a:rPr>
              <a:t>SLOA = </a:t>
            </a:r>
            <a:r>
              <a:rPr lang="en-US" sz="1800" dirty="0" smtClean="0">
                <a:solidFill>
                  <a:srgbClr val="0000FF"/>
                </a:solidFill>
              </a:rPr>
              <a:t>SLOA-Z, Amount </a:t>
            </a:r>
            <a:r>
              <a:rPr lang="en-US" sz="1800" dirty="0">
                <a:solidFill>
                  <a:srgbClr val="0000FF"/>
                </a:solidFill>
              </a:rPr>
              <a:t>= $100</a:t>
            </a:r>
          </a:p>
          <a:p>
            <a:pPr lvl="0">
              <a:spcBef>
                <a:spcPts val="1800"/>
              </a:spcBef>
            </a:pPr>
            <a:r>
              <a:rPr lang="en-US" sz="2000" dirty="0" smtClean="0"/>
              <a:t>Precise changes to bulk file layout are TBD</a:t>
            </a:r>
          </a:p>
          <a:p>
            <a:pPr lvl="1"/>
            <a:r>
              <a:rPr lang="en-US" sz="1800" dirty="0"/>
              <a:t>Plan is to </a:t>
            </a:r>
            <a:r>
              <a:rPr lang="en-US" sz="1800" dirty="0" smtClean="0"/>
              <a:t>support existing </a:t>
            </a:r>
            <a:r>
              <a:rPr lang="en-US" sz="1800" dirty="0"/>
              <a:t>Detail Record </a:t>
            </a:r>
            <a:r>
              <a:rPr lang="en-US" sz="1800" dirty="0" smtClean="0"/>
              <a:t>so </a:t>
            </a:r>
            <a:r>
              <a:rPr lang="en-US" sz="1800" dirty="0"/>
              <a:t>agencies can continue to report “as is” before transitioning to </a:t>
            </a:r>
            <a:r>
              <a:rPr lang="en-US" sz="1800" dirty="0" smtClean="0"/>
              <a:t>G-Invoicing</a:t>
            </a:r>
          </a:p>
          <a:p>
            <a:pPr lvl="1"/>
            <a:r>
              <a:rPr lang="en-US" sz="1800" dirty="0" smtClean="0"/>
              <a:t>Secondary Record will reference G-Invoicing and contain new Invoice FIDS</a:t>
            </a:r>
            <a:endParaRPr lang="en-US" sz="1800" dirty="0"/>
          </a:p>
          <a:p>
            <a:pPr lvl="1"/>
            <a:r>
              <a:rPr lang="en-US" sz="1800" dirty="0" smtClean="0"/>
              <a:t>Some “invoice” data elements may move from Detail to Secondary record</a:t>
            </a:r>
          </a:p>
          <a:p>
            <a:pPr lvl="1"/>
            <a:r>
              <a:rPr lang="en-US" sz="1800" dirty="0" smtClean="0"/>
              <a:t>ITWG will participate in setting new data standards</a:t>
            </a:r>
          </a:p>
        </p:txBody>
      </p:sp>
      <p:cxnSp>
        <p:nvCxnSpPr>
          <p:cNvPr id="6" name="Straight Connector 5"/>
          <p:cNvCxnSpPr/>
          <p:nvPr/>
        </p:nvCxnSpPr>
        <p:spPr>
          <a:xfrm>
            <a:off x="228600" y="4191000"/>
            <a:ext cx="8610600" cy="0"/>
          </a:xfrm>
          <a:prstGeom prst="line">
            <a:avLst/>
          </a:prstGeom>
          <a:ln>
            <a:solidFill>
              <a:srgbClr val="002060"/>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0906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Future Topics</a:t>
            </a:r>
            <a:endParaRPr lang="en-US" dirty="0"/>
          </a:p>
        </p:txBody>
      </p:sp>
      <p:sp>
        <p:nvSpPr>
          <p:cNvPr id="4" name="Content Placeholder 3"/>
          <p:cNvSpPr>
            <a:spLocks noGrp="1"/>
          </p:cNvSpPr>
          <p:nvPr>
            <p:ph sz="quarter" idx="10"/>
          </p:nvPr>
        </p:nvSpPr>
        <p:spPr>
          <a:xfrm>
            <a:off x="228600" y="1066800"/>
            <a:ext cx="8686800" cy="4953000"/>
          </a:xfrm>
        </p:spPr>
        <p:txBody>
          <a:bodyPr/>
          <a:lstStyle/>
          <a:p>
            <a:r>
              <a:rPr lang="en-US" sz="2000" dirty="0" smtClean="0"/>
              <a:t>Enrollment</a:t>
            </a:r>
          </a:p>
          <a:p>
            <a:r>
              <a:rPr lang="en-US" sz="2000" dirty="0" smtClean="0"/>
              <a:t>Multiple Advances</a:t>
            </a:r>
          </a:p>
          <a:p>
            <a:r>
              <a:rPr lang="en-US" sz="2000" dirty="0" smtClean="0"/>
              <a:t>Draw Downs</a:t>
            </a:r>
          </a:p>
          <a:p>
            <a:r>
              <a:rPr lang="en-US" sz="2000" dirty="0"/>
              <a:t>IPAC Data Standards</a:t>
            </a:r>
          </a:p>
          <a:p>
            <a:r>
              <a:rPr lang="en-US" sz="2000" dirty="0" smtClean="0"/>
              <a:t>Refunds and Adjustments</a:t>
            </a:r>
          </a:p>
          <a:p>
            <a:r>
              <a:rPr lang="en-US" sz="2000" dirty="0" smtClean="0"/>
              <a:t>Assisted Acquisition</a:t>
            </a:r>
          </a:p>
          <a:p>
            <a:endParaRPr lang="en-US" sz="1800" dirty="0"/>
          </a:p>
        </p:txBody>
      </p:sp>
    </p:spTree>
    <p:extLst>
      <p:ext uri="{BB962C8B-B14F-4D97-AF65-F5344CB8AC3E}">
        <p14:creationId xmlns:p14="http://schemas.microsoft.com/office/powerpoint/2010/main" val="3409715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r>
              <a:rPr lang="en-US" dirty="0"/>
              <a:t>Survey Questions for Today</a:t>
            </a:r>
          </a:p>
        </p:txBody>
      </p:sp>
      <p:sp>
        <p:nvSpPr>
          <p:cNvPr id="5" name="Rectangle 4"/>
          <p:cNvSpPr/>
          <p:nvPr/>
        </p:nvSpPr>
        <p:spPr>
          <a:xfrm>
            <a:off x="228600" y="990600"/>
            <a:ext cx="8686800" cy="3431709"/>
          </a:xfrm>
          <a:prstGeom prst="rect">
            <a:avLst/>
          </a:prstGeom>
        </p:spPr>
        <p:txBody>
          <a:bodyPr wrap="square">
            <a:spAutoFit/>
          </a:bodyPr>
          <a:lstStyle/>
          <a:p>
            <a:pPr marL="457200" indent="-457200">
              <a:spcBef>
                <a:spcPts val="600"/>
              </a:spcBef>
              <a:buFont typeface="+mj-lt"/>
              <a:buAutoNum type="arabicPeriod"/>
            </a:pPr>
            <a:r>
              <a:rPr lang="en-US" sz="1600" dirty="0" smtClean="0">
                <a:latin typeface="Arial" panose="020B0604020202020204" pitchFamily="34" charset="0"/>
                <a:cs typeface="Arial" panose="020B0604020202020204" pitchFamily="34" charset="0"/>
              </a:rPr>
              <a:t>Please provide your agency name and (ideally) your contact info so we can address your concerns.</a:t>
            </a:r>
          </a:p>
          <a:p>
            <a:pPr marL="457200" indent="-457200">
              <a:spcBef>
                <a:spcPts val="600"/>
              </a:spcBef>
              <a:buFont typeface="+mj-lt"/>
              <a:buAutoNum type="arabicPeriod"/>
            </a:pPr>
            <a:r>
              <a:rPr lang="en-US" sz="1600" dirty="0">
                <a:latin typeface="Arial" panose="020B0604020202020204" pitchFamily="34" charset="0"/>
                <a:cs typeface="Arial" panose="020B0604020202020204" pitchFamily="34" charset="0"/>
              </a:rPr>
              <a:t>Does your agency think that any change to an approved Order (or an attachment) requires re-approval by both partners</a:t>
            </a:r>
            <a:r>
              <a:rPr lang="en-US" sz="1600" dirty="0" smtClean="0">
                <a:latin typeface="Arial" panose="020B0604020202020204" pitchFamily="34" charset="0"/>
                <a:cs typeface="Arial" panose="020B0604020202020204" pitchFamily="34" charset="0"/>
              </a:rPr>
              <a:t>?</a:t>
            </a:r>
          </a:p>
          <a:p>
            <a:pPr marL="457200" indent="-457200">
              <a:spcBef>
                <a:spcPts val="600"/>
              </a:spcBef>
              <a:buFont typeface="+mj-lt"/>
              <a:buAutoNum type="arabicPeriod"/>
            </a:pPr>
            <a:r>
              <a:rPr lang="en-US" sz="1600" dirty="0" smtClean="0">
                <a:latin typeface="Arial" panose="020B0604020202020204" pitchFamily="34" charset="0"/>
                <a:cs typeface="Arial" panose="020B0604020202020204" pitchFamily="34" charset="0"/>
              </a:rPr>
              <a:t>Does your agency think that changes to the GT&amp;C should follow the same re-approval rules as the Order?</a:t>
            </a:r>
          </a:p>
          <a:p>
            <a:pPr marL="457200" indent="-457200">
              <a:spcBef>
                <a:spcPts val="600"/>
              </a:spcBef>
              <a:buFont typeface="+mj-lt"/>
              <a:buAutoNum type="arabicPeriod"/>
            </a:pPr>
            <a:r>
              <a:rPr lang="en-US" sz="1600" dirty="0" smtClean="0">
                <a:latin typeface="Arial" panose="020B0604020202020204" pitchFamily="34" charset="0"/>
                <a:cs typeface="Arial" panose="020B0604020202020204" pitchFamily="34" charset="0"/>
              </a:rPr>
              <a:t>What exception(s) will your agency have to the rule that </a:t>
            </a:r>
            <a:r>
              <a:rPr lang="en-US" sz="1600" i="1" dirty="0" smtClean="0">
                <a:latin typeface="Arial" panose="020B0604020202020204" pitchFamily="34" charset="0"/>
                <a:cs typeface="Arial" panose="020B0604020202020204" pitchFamily="34" charset="0"/>
              </a:rPr>
              <a:t>Performance (e.g., delivery, receipt, etc.) must precede Payment or Collection</a:t>
            </a:r>
            <a:r>
              <a:rPr lang="en-US" sz="1600" dirty="0" smtClean="0">
                <a:latin typeface="Arial" panose="020B0604020202020204" pitchFamily="34" charset="0"/>
                <a:cs typeface="Arial" panose="020B0604020202020204" pitchFamily="34" charset="0"/>
              </a:rPr>
              <a:t>?</a:t>
            </a:r>
          </a:p>
          <a:p>
            <a:pPr marL="457200" indent="-457200">
              <a:spcBef>
                <a:spcPts val="600"/>
              </a:spcBef>
              <a:buFont typeface="+mj-lt"/>
              <a:buAutoNum type="arabicPeriod"/>
            </a:pPr>
            <a:r>
              <a:rPr lang="en-US" sz="1600" dirty="0" smtClean="0">
                <a:latin typeface="Arial" panose="020B0604020202020204" pitchFamily="34" charset="0"/>
                <a:cs typeface="Arial" panose="020B0604020202020204" pitchFamily="34" charset="0"/>
              </a:rPr>
              <a:t>What issues (if any are known) will your agency have negotiating Payment or Collection terms with your trading partners on your Orders?</a:t>
            </a:r>
          </a:p>
          <a:p>
            <a:pPr marL="457200" indent="-457200">
              <a:spcBef>
                <a:spcPts val="600"/>
              </a:spcBef>
              <a:buFont typeface="+mj-lt"/>
              <a:buAutoNum type="arabicPeriod"/>
            </a:pPr>
            <a:r>
              <a:rPr lang="en-US" sz="1600" dirty="0" smtClean="0">
                <a:latin typeface="Arial" panose="020B0604020202020204" pitchFamily="34" charset="0"/>
                <a:cs typeface="Arial" panose="020B0604020202020204" pitchFamily="34" charset="0"/>
              </a:rPr>
              <a:t>What does your agency do today to reconcile IPAC to supporting documents (e.g., Orders) and/or to CARS?</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5585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Today’s Agenda</a:t>
            </a:r>
            <a:endParaRPr lang="en-US" dirty="0"/>
          </a:p>
        </p:txBody>
      </p:sp>
      <p:sp>
        <p:nvSpPr>
          <p:cNvPr id="4" name="Content Placeholder 3"/>
          <p:cNvSpPr>
            <a:spLocks noGrp="1"/>
          </p:cNvSpPr>
          <p:nvPr>
            <p:ph sz="quarter" idx="10"/>
          </p:nvPr>
        </p:nvSpPr>
        <p:spPr>
          <a:xfrm>
            <a:off x="228600" y="1066800"/>
            <a:ext cx="8610600" cy="4953000"/>
          </a:xfrm>
        </p:spPr>
        <p:txBody>
          <a:bodyPr/>
          <a:lstStyle/>
          <a:p>
            <a:pPr marL="342900" lvl="1" indent="-342900">
              <a:spcBef>
                <a:spcPts val="600"/>
              </a:spcBef>
              <a:buFont typeface="Arial" panose="020B0604020202020204" pitchFamily="34" charset="0"/>
              <a:buChar char="•"/>
            </a:pPr>
            <a:r>
              <a:rPr lang="en-US" sz="2000" dirty="0"/>
              <a:t>Survey Results  (Alex Abshire)</a:t>
            </a:r>
          </a:p>
          <a:p>
            <a:pPr marL="342900" lvl="1" indent="-342900">
              <a:spcBef>
                <a:spcPts val="600"/>
              </a:spcBef>
              <a:buFont typeface="Arial" panose="020B0604020202020204" pitchFamily="34" charset="0"/>
              <a:buChar char="•"/>
            </a:pPr>
            <a:r>
              <a:rPr lang="en-US" sz="2000" dirty="0" smtClean="0"/>
              <a:t>IGT </a:t>
            </a:r>
            <a:r>
              <a:rPr lang="en-US" sz="2000" dirty="0"/>
              <a:t>Day Feedback &amp; Observations </a:t>
            </a:r>
            <a:r>
              <a:rPr lang="en-US" sz="2000" dirty="0" smtClean="0"/>
              <a:t>(Keith Jarboe)</a:t>
            </a:r>
            <a:endParaRPr lang="en-US" sz="2000" dirty="0"/>
          </a:p>
          <a:p>
            <a:pPr marL="342900" lvl="1" indent="-342900">
              <a:spcBef>
                <a:spcPts val="600"/>
              </a:spcBef>
              <a:buFont typeface="Arial" panose="020B0604020202020204" pitchFamily="34" charset="0"/>
              <a:buChar char="•"/>
            </a:pPr>
            <a:r>
              <a:rPr lang="en-US" sz="2000" dirty="0" smtClean="0"/>
              <a:t>More on Streamlining Government Invoicing (Matt Conrad)</a:t>
            </a:r>
          </a:p>
          <a:p>
            <a:pPr marL="342900" lvl="1" indent="-342900">
              <a:spcBef>
                <a:spcPts val="600"/>
              </a:spcBef>
              <a:buFont typeface="Arial" panose="020B0604020202020204" pitchFamily="34" charset="0"/>
              <a:buChar char="•"/>
            </a:pPr>
            <a:r>
              <a:rPr lang="en-US" sz="2000" dirty="0" smtClean="0"/>
              <a:t>Future Topics for ITWG (Alex)</a:t>
            </a:r>
          </a:p>
          <a:p>
            <a:pPr marL="342900" lvl="1" indent="-342900">
              <a:spcBef>
                <a:spcPts val="600"/>
              </a:spcBef>
              <a:buFont typeface="Arial" panose="020B0604020202020204" pitchFamily="34" charset="0"/>
              <a:buChar char="•"/>
            </a:pPr>
            <a:r>
              <a:rPr lang="en-US" sz="2000" dirty="0" smtClean="0"/>
              <a:t>Survey Questions (Alex)</a:t>
            </a:r>
            <a:endParaRPr lang="en-US" sz="2000" i="1" dirty="0" smtClean="0"/>
          </a:p>
          <a:p>
            <a:pPr marL="342900" lvl="1" indent="-342900">
              <a:spcBef>
                <a:spcPts val="600"/>
              </a:spcBef>
              <a:buFont typeface="Arial" panose="020B0604020202020204" pitchFamily="34" charset="0"/>
              <a:buChar char="•"/>
            </a:pPr>
            <a:endParaRPr lang="en-US" sz="2000" dirty="0"/>
          </a:p>
        </p:txBody>
      </p:sp>
    </p:spTree>
    <p:extLst>
      <p:ext uri="{BB962C8B-B14F-4D97-AF65-F5344CB8AC3E}">
        <p14:creationId xmlns:p14="http://schemas.microsoft.com/office/powerpoint/2010/main" val="1368995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Tentative ITWG Schedule</a:t>
            </a:r>
            <a:endParaRPr lang="en-US" dirty="0"/>
          </a:p>
        </p:txBody>
      </p:sp>
      <p:sp>
        <p:nvSpPr>
          <p:cNvPr id="4" name="Content Placeholder 3"/>
          <p:cNvSpPr>
            <a:spLocks noGrp="1"/>
          </p:cNvSpPr>
          <p:nvPr>
            <p:ph sz="quarter" idx="10"/>
          </p:nvPr>
        </p:nvSpPr>
        <p:spPr>
          <a:xfrm>
            <a:off x="228600" y="1219200"/>
            <a:ext cx="8610600" cy="2286000"/>
          </a:xfrm>
        </p:spPr>
        <p:txBody>
          <a:bodyPr/>
          <a:lstStyle/>
          <a:p>
            <a:pPr marL="628650" lvl="1" indent="-457200">
              <a:spcBef>
                <a:spcPts val="1200"/>
              </a:spcBef>
              <a:buFont typeface="Wingdings" panose="05000000000000000000" pitchFamily="2" charset="2"/>
              <a:buChar char="ü"/>
            </a:pPr>
            <a:r>
              <a:rPr lang="en-US" sz="2000" dirty="0" smtClean="0"/>
              <a:t>Jan 9 – Release 2.1 Preparation</a:t>
            </a:r>
          </a:p>
          <a:p>
            <a:pPr marL="628650" lvl="1" indent="-457200">
              <a:spcBef>
                <a:spcPts val="1200"/>
              </a:spcBef>
              <a:buFont typeface="Wingdings" panose="05000000000000000000" pitchFamily="2" charset="2"/>
              <a:buChar char="ü"/>
            </a:pPr>
            <a:r>
              <a:rPr lang="en-US" sz="2000" dirty="0"/>
              <a:t>Mar 13 –  Streamlining Government </a:t>
            </a:r>
            <a:r>
              <a:rPr lang="en-US" sz="2000" dirty="0" smtClean="0"/>
              <a:t>Invoicing</a:t>
            </a:r>
          </a:p>
          <a:p>
            <a:pPr marL="628650" lvl="1" indent="-457200">
              <a:spcBef>
                <a:spcPts val="1200"/>
              </a:spcBef>
              <a:buFont typeface="Wingdings" panose="05000000000000000000" pitchFamily="2" charset="2"/>
              <a:buChar char="ü"/>
            </a:pPr>
            <a:r>
              <a:rPr lang="en-US" sz="2000" dirty="0" smtClean="0"/>
              <a:t>Apr 17 – IGT Day – no ITWG meeting</a:t>
            </a:r>
          </a:p>
          <a:p>
            <a:pPr marL="628650" lvl="1" indent="-457200">
              <a:spcBef>
                <a:spcPts val="1200"/>
              </a:spcBef>
              <a:buFont typeface="Wingdings" panose="05000000000000000000" pitchFamily="2" charset="2"/>
              <a:buChar char="q"/>
            </a:pPr>
            <a:r>
              <a:rPr lang="en-US" sz="2000" dirty="0" smtClean="0"/>
              <a:t>May 8 – IGT Day Highlights; More on Streamlining G-Invoicing</a:t>
            </a:r>
            <a:endParaRPr lang="en-US" sz="2000" dirty="0"/>
          </a:p>
        </p:txBody>
      </p:sp>
      <p:sp>
        <p:nvSpPr>
          <p:cNvPr id="2" name="TextBox 1"/>
          <p:cNvSpPr txBox="1"/>
          <p:nvPr/>
        </p:nvSpPr>
        <p:spPr>
          <a:xfrm>
            <a:off x="457200" y="3505200"/>
            <a:ext cx="8153400" cy="2708434"/>
          </a:xfrm>
          <a:prstGeom prst="rect">
            <a:avLst/>
          </a:prstGeom>
          <a:noFill/>
        </p:spPr>
        <p:txBody>
          <a:bodyPr wrap="square" rtlCol="0">
            <a:spAutoFit/>
          </a:bodyPr>
          <a:lstStyle/>
          <a:p>
            <a:pPr>
              <a:spcBef>
                <a:spcPts val="600"/>
              </a:spcBef>
            </a:pPr>
            <a:r>
              <a:rPr lang="en-US" sz="2000" dirty="0" smtClean="0">
                <a:latin typeface="Arial" panose="020B0604020202020204" pitchFamily="34" charset="0"/>
                <a:cs typeface="Arial" panose="020B0604020202020204" pitchFamily="34" charset="0"/>
              </a:rPr>
              <a:t>Planned Dates: June 12, July 10, Aug 14, Sept 11, Oct 9, Nov 13</a:t>
            </a:r>
          </a:p>
          <a:p>
            <a:pPr>
              <a:spcBef>
                <a:spcPts val="600"/>
              </a:spcBef>
            </a:pPr>
            <a:r>
              <a:rPr lang="en-US" sz="2000" dirty="0">
                <a:latin typeface="Arial" panose="020B0604020202020204" pitchFamily="34" charset="0"/>
                <a:cs typeface="Arial" panose="020B0604020202020204" pitchFamily="34" charset="0"/>
              </a:rPr>
              <a:t>Future </a:t>
            </a:r>
            <a:r>
              <a:rPr lang="en-US" sz="2000" dirty="0" smtClean="0">
                <a:latin typeface="Arial" panose="020B0604020202020204" pitchFamily="34" charset="0"/>
                <a:cs typeface="Arial" panose="020B0604020202020204" pitchFamily="34" charset="0"/>
              </a:rPr>
              <a:t>Topics:</a:t>
            </a:r>
          </a:p>
          <a:p>
            <a:pPr marL="342900" indent="-342900">
              <a:spcBef>
                <a:spcPts val="600"/>
              </a:spcBef>
              <a:buFont typeface="Arial" panose="020B0604020202020204" pitchFamily="34" charset="0"/>
              <a:buChar char="•"/>
            </a:pPr>
            <a:r>
              <a:rPr lang="en-US" sz="2000" dirty="0" smtClean="0">
                <a:latin typeface="Arial" panose="020B0604020202020204" pitchFamily="34" charset="0"/>
                <a:cs typeface="Arial" panose="020B0604020202020204" pitchFamily="34" charset="0"/>
              </a:rPr>
              <a:t>Advances &amp; Liquidation</a:t>
            </a:r>
          </a:p>
          <a:p>
            <a:pPr marL="342900" indent="-342900">
              <a:spcBef>
                <a:spcPts val="600"/>
              </a:spcBef>
              <a:buFont typeface="Arial" panose="020B0604020202020204" pitchFamily="34" charset="0"/>
              <a:buChar char="•"/>
            </a:pPr>
            <a:r>
              <a:rPr lang="en-US" sz="2000" dirty="0" smtClean="0">
                <a:latin typeface="Arial" panose="020B0604020202020204" pitchFamily="34" charset="0"/>
                <a:cs typeface="Arial" panose="020B0604020202020204" pitchFamily="34" charset="0"/>
              </a:rPr>
              <a:t>IPAC Data Standards</a:t>
            </a:r>
            <a:endParaRPr lang="en-US" sz="2000" dirty="0">
              <a:latin typeface="Arial" panose="020B0604020202020204" pitchFamily="34" charset="0"/>
              <a:cs typeface="Arial" panose="020B0604020202020204" pitchFamily="34" charset="0"/>
            </a:endParaRPr>
          </a:p>
          <a:p>
            <a:pPr marL="342900"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Refunds and Adjustments</a:t>
            </a:r>
          </a:p>
          <a:p>
            <a:pPr marL="342900"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Assisted Acquisition</a:t>
            </a:r>
          </a:p>
          <a:p>
            <a:pPr>
              <a:spcBef>
                <a:spcPts val="600"/>
              </a:spcBef>
            </a:pPr>
            <a:endParaRPr lang="en-US" sz="2000" dirty="0" smtClean="0">
              <a:latin typeface="Arial" panose="020B0604020202020204" pitchFamily="34" charset="0"/>
              <a:cs typeface="Arial" panose="020B0604020202020204" pitchFamily="34" charset="0"/>
            </a:endParaRPr>
          </a:p>
        </p:txBody>
      </p:sp>
      <p:grpSp>
        <p:nvGrpSpPr>
          <p:cNvPr id="7" name="Group 6"/>
          <p:cNvGrpSpPr/>
          <p:nvPr/>
        </p:nvGrpSpPr>
        <p:grpSpPr>
          <a:xfrm>
            <a:off x="5257800" y="4210050"/>
            <a:ext cx="1663312" cy="1657350"/>
            <a:chOff x="2756288" y="3770769"/>
            <a:chExt cx="1663312" cy="165735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56288" y="3770769"/>
              <a:ext cx="1663312" cy="165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al 5"/>
            <p:cNvSpPr/>
            <p:nvPr/>
          </p:nvSpPr>
          <p:spPr>
            <a:xfrm>
              <a:off x="3352800" y="4191000"/>
              <a:ext cx="152400" cy="152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sp>
        <p:nvSpPr>
          <p:cNvPr id="9" name="TextBox 8"/>
          <p:cNvSpPr txBox="1"/>
          <p:nvPr/>
        </p:nvSpPr>
        <p:spPr>
          <a:xfrm>
            <a:off x="6921112" y="4706481"/>
            <a:ext cx="1752600" cy="400110"/>
          </a:xfrm>
          <a:prstGeom prst="rect">
            <a:avLst/>
          </a:prstGeom>
          <a:noFill/>
        </p:spPr>
        <p:txBody>
          <a:bodyPr wrap="square" rtlCol="0">
            <a:spAutoFit/>
          </a:bodyPr>
          <a:lstStyle/>
          <a:p>
            <a:pPr>
              <a:spcBef>
                <a:spcPts val="600"/>
              </a:spcBef>
            </a:pPr>
            <a:r>
              <a:rPr lang="en-US" sz="2000" i="1" dirty="0" smtClean="0">
                <a:latin typeface="Arial" panose="020B0604020202020204" pitchFamily="34" charset="0"/>
                <a:cs typeface="Arial" panose="020B0604020202020204" pitchFamily="34" charset="0"/>
              </a:rPr>
              <a:t>2-3 pm ET</a:t>
            </a:r>
            <a:endParaRPr lang="en-US"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9167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Survey Results (from March)</a:t>
            </a:r>
            <a:endParaRPr lang="en-US" dirty="0"/>
          </a:p>
        </p:txBody>
      </p:sp>
      <p:sp>
        <p:nvSpPr>
          <p:cNvPr id="4" name="Content Placeholder 3"/>
          <p:cNvSpPr>
            <a:spLocks noGrp="1"/>
          </p:cNvSpPr>
          <p:nvPr>
            <p:ph sz="quarter" idx="10"/>
          </p:nvPr>
        </p:nvSpPr>
        <p:spPr>
          <a:xfrm>
            <a:off x="228600" y="1066800"/>
            <a:ext cx="8610600" cy="5181600"/>
          </a:xfrm>
        </p:spPr>
        <p:txBody>
          <a:bodyPr/>
          <a:lstStyle/>
          <a:p>
            <a:r>
              <a:rPr lang="en-US" sz="2000" dirty="0" smtClean="0"/>
              <a:t>Adjusting Performance Reporting</a:t>
            </a:r>
          </a:p>
          <a:p>
            <a:pPr lvl="1"/>
            <a:r>
              <a:rPr lang="en-US" sz="1800" dirty="0" smtClean="0"/>
              <a:t>3:1 agencies prefer replacement over +/- adjustments</a:t>
            </a:r>
          </a:p>
          <a:p>
            <a:pPr lvl="1"/>
            <a:r>
              <a:rPr lang="en-US" sz="1800" dirty="0" smtClean="0"/>
              <a:t>Replaced records should be retained for audit purposes</a:t>
            </a:r>
          </a:p>
          <a:p>
            <a:pPr lvl="1"/>
            <a:r>
              <a:rPr lang="en-US" sz="1800" dirty="0" smtClean="0"/>
              <a:t>Waiting for feedback from ERP Vendors</a:t>
            </a:r>
            <a:endParaRPr lang="en-US" sz="1800" dirty="0"/>
          </a:p>
          <a:p>
            <a:r>
              <a:rPr lang="en-US" sz="2000" dirty="0" smtClean="0"/>
              <a:t>Streamlining Government Invoicing</a:t>
            </a:r>
          </a:p>
          <a:p>
            <a:pPr lvl="1"/>
            <a:r>
              <a:rPr lang="en-US" sz="1800" dirty="0" smtClean="0"/>
              <a:t>Agency Support split down the middle (11 Yes, 12 No, 3 </a:t>
            </a:r>
            <a:r>
              <a:rPr lang="en-US" sz="1800" dirty="0" err="1" smtClean="0"/>
              <a:t>Unk</a:t>
            </a:r>
            <a:r>
              <a:rPr lang="en-US" sz="1800" dirty="0" smtClean="0"/>
              <a:t>.)</a:t>
            </a:r>
          </a:p>
          <a:p>
            <a:pPr lvl="1"/>
            <a:r>
              <a:rPr lang="en-US" sz="1800" dirty="0" smtClean="0"/>
              <a:t>Larger agencies are generally in support of the change</a:t>
            </a:r>
          </a:p>
          <a:p>
            <a:pPr lvl="2"/>
            <a:r>
              <a:rPr lang="en-US" sz="1600" dirty="0" smtClean="0"/>
              <a:t>Single point of settlement eases duplication and timing concerns</a:t>
            </a:r>
          </a:p>
          <a:p>
            <a:pPr lvl="1"/>
            <a:r>
              <a:rPr lang="en-US" sz="1800" dirty="0" smtClean="0"/>
              <a:t>Smaller agencies were looking to utilize Invoice Workflow in G-Inv</a:t>
            </a:r>
          </a:p>
          <a:p>
            <a:pPr lvl="2"/>
            <a:r>
              <a:rPr lang="en-US" sz="1600" dirty="0" smtClean="0"/>
              <a:t>Biggest concern is loss of option to reject prior to IPAC</a:t>
            </a:r>
          </a:p>
          <a:p>
            <a:pPr lvl="1"/>
            <a:r>
              <a:rPr lang="en-US" sz="1800" dirty="0" smtClean="0"/>
              <a:t>Many questions across the board on using Performance Transactions to tighten controls</a:t>
            </a:r>
          </a:p>
          <a:p>
            <a:pPr lvl="1"/>
            <a:r>
              <a:rPr lang="en-US" sz="1800" dirty="0" smtClean="0"/>
              <a:t>Some confusion about interaction between IPAC and G-Inv</a:t>
            </a:r>
          </a:p>
          <a:p>
            <a:pPr lvl="1"/>
            <a:r>
              <a:rPr lang="en-US" sz="1800" dirty="0" smtClean="0"/>
              <a:t>Concern that new solution won’t reduce the number of IPAC adjustments or address material differences</a:t>
            </a:r>
          </a:p>
          <a:p>
            <a:pPr lvl="1"/>
            <a:endParaRPr lang="en-US" sz="1800" dirty="0" smtClean="0"/>
          </a:p>
        </p:txBody>
      </p:sp>
    </p:spTree>
    <p:extLst>
      <p:ext uri="{BB962C8B-B14F-4D97-AF65-F5344CB8AC3E}">
        <p14:creationId xmlns:p14="http://schemas.microsoft.com/office/powerpoint/2010/main" val="864720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IGT Day Feedback</a:t>
            </a:r>
            <a:endParaRPr lang="en-US" dirty="0"/>
          </a:p>
        </p:txBody>
      </p:sp>
      <p:sp>
        <p:nvSpPr>
          <p:cNvPr id="4" name="Content Placeholder 3"/>
          <p:cNvSpPr>
            <a:spLocks noGrp="1"/>
          </p:cNvSpPr>
          <p:nvPr>
            <p:ph sz="quarter" idx="10"/>
          </p:nvPr>
        </p:nvSpPr>
        <p:spPr>
          <a:xfrm>
            <a:off x="228600" y="1066800"/>
            <a:ext cx="8534400" cy="5105400"/>
          </a:xfrm>
        </p:spPr>
        <p:txBody>
          <a:bodyPr/>
          <a:lstStyle/>
          <a:p>
            <a:pPr lvl="0"/>
            <a:r>
              <a:rPr lang="en-US" sz="2000" dirty="0" smtClean="0"/>
              <a:t>Agencies are requesting …</a:t>
            </a:r>
          </a:p>
          <a:p>
            <a:pPr lvl="1"/>
            <a:r>
              <a:rPr lang="en-US" sz="1800" dirty="0"/>
              <a:t>Treasury decision on Mandates</a:t>
            </a:r>
          </a:p>
          <a:p>
            <a:pPr lvl="2"/>
            <a:r>
              <a:rPr lang="en-US" sz="1600" dirty="0"/>
              <a:t>Forthcoming</a:t>
            </a:r>
          </a:p>
          <a:p>
            <a:pPr lvl="1"/>
            <a:r>
              <a:rPr lang="en-US" sz="1800" dirty="0" smtClean="0"/>
              <a:t>Walk </a:t>
            </a:r>
            <a:r>
              <a:rPr lang="en-US" sz="1800" dirty="0"/>
              <a:t>through business scenarios</a:t>
            </a:r>
          </a:p>
          <a:p>
            <a:pPr lvl="2"/>
            <a:r>
              <a:rPr lang="en-US" sz="1600" dirty="0"/>
              <a:t>How </a:t>
            </a:r>
            <a:r>
              <a:rPr lang="en-US" sz="1600" dirty="0" smtClean="0"/>
              <a:t>can Performance impact </a:t>
            </a:r>
            <a:r>
              <a:rPr lang="en-US" sz="1600" dirty="0"/>
              <a:t>fund movement?</a:t>
            </a:r>
          </a:p>
          <a:p>
            <a:pPr lvl="2"/>
            <a:r>
              <a:rPr lang="en-US" sz="1600" dirty="0"/>
              <a:t>How </a:t>
            </a:r>
            <a:r>
              <a:rPr lang="en-US" sz="1600" dirty="0" smtClean="0"/>
              <a:t>will Assisted </a:t>
            </a:r>
            <a:r>
              <a:rPr lang="en-US" sz="1600" dirty="0"/>
              <a:t>Acquisition </a:t>
            </a:r>
            <a:r>
              <a:rPr lang="en-US" sz="1600" dirty="0" smtClean="0"/>
              <a:t>work</a:t>
            </a:r>
            <a:r>
              <a:rPr lang="en-US" sz="1600" dirty="0"/>
              <a:t>?</a:t>
            </a:r>
          </a:p>
          <a:p>
            <a:pPr lvl="2"/>
            <a:r>
              <a:rPr lang="en-US" sz="1600" dirty="0"/>
              <a:t>How </a:t>
            </a:r>
            <a:r>
              <a:rPr lang="en-US" sz="1600" dirty="0" smtClean="0"/>
              <a:t>will Advances </a:t>
            </a:r>
            <a:r>
              <a:rPr lang="en-US" sz="1600" dirty="0"/>
              <a:t>and Draw-downs </a:t>
            </a:r>
            <a:r>
              <a:rPr lang="en-US" sz="1600" dirty="0" smtClean="0"/>
              <a:t>work</a:t>
            </a:r>
            <a:r>
              <a:rPr lang="en-US" sz="1600" dirty="0"/>
              <a:t>?</a:t>
            </a:r>
          </a:p>
          <a:p>
            <a:pPr lvl="1"/>
            <a:r>
              <a:rPr lang="en-US" sz="1800" dirty="0" smtClean="0"/>
              <a:t>Treasury </a:t>
            </a:r>
            <a:r>
              <a:rPr lang="en-US" sz="1800" dirty="0"/>
              <a:t>decision on </a:t>
            </a:r>
            <a:r>
              <a:rPr lang="en-US" sz="1800" dirty="0" smtClean="0"/>
              <a:t>Data Retention</a:t>
            </a:r>
          </a:p>
          <a:p>
            <a:pPr lvl="2"/>
            <a:r>
              <a:rPr lang="en-US" sz="1600" dirty="0" smtClean="0"/>
              <a:t>No plans to archive or delete older records, at this time</a:t>
            </a:r>
            <a:endParaRPr lang="en-US" sz="2000" dirty="0"/>
          </a:p>
          <a:p>
            <a:pPr lvl="1"/>
            <a:r>
              <a:rPr lang="en-US" sz="1800" u="sng" dirty="0" smtClean="0"/>
              <a:t>Any</a:t>
            </a:r>
            <a:r>
              <a:rPr lang="en-US" sz="1800" dirty="0" smtClean="0"/>
              <a:t> </a:t>
            </a:r>
            <a:r>
              <a:rPr lang="en-US" sz="1800" dirty="0"/>
              <a:t>change to an approved Order </a:t>
            </a:r>
            <a:r>
              <a:rPr lang="en-US" sz="1800" dirty="0" smtClean="0"/>
              <a:t>requires </a:t>
            </a:r>
            <a:r>
              <a:rPr lang="en-US" sz="1800" dirty="0"/>
              <a:t>re-approval by both partners</a:t>
            </a:r>
          </a:p>
          <a:p>
            <a:pPr lvl="2"/>
            <a:r>
              <a:rPr lang="en-US" sz="1600" dirty="0"/>
              <a:t>Unit price or quantity? Absolutely!!!</a:t>
            </a:r>
          </a:p>
          <a:p>
            <a:pPr lvl="2"/>
            <a:r>
              <a:rPr lang="en-US" sz="1600" dirty="0"/>
              <a:t>POC phone number or Approver’s title?</a:t>
            </a:r>
          </a:p>
          <a:p>
            <a:pPr lvl="1"/>
            <a:r>
              <a:rPr lang="en-US" sz="1800" u="sng" dirty="0"/>
              <a:t>Any</a:t>
            </a:r>
            <a:r>
              <a:rPr lang="en-US" sz="1800" dirty="0"/>
              <a:t> change to an attachment to an approved Order requires re-approval by both partners</a:t>
            </a:r>
          </a:p>
          <a:p>
            <a:pPr lvl="2"/>
            <a:r>
              <a:rPr lang="en-US" sz="1600" dirty="0"/>
              <a:t>Attachment containing Statement of Work? Certainly!!!</a:t>
            </a:r>
          </a:p>
          <a:p>
            <a:pPr lvl="2"/>
            <a:r>
              <a:rPr lang="en-US" sz="1600" dirty="0"/>
              <a:t>Attachment showing all </a:t>
            </a:r>
            <a:r>
              <a:rPr lang="en-US" sz="1600" dirty="0" smtClean="0"/>
              <a:t>Servicing Agency’s approvals</a:t>
            </a:r>
            <a:r>
              <a:rPr lang="en-US" sz="1600" dirty="0"/>
              <a:t>?</a:t>
            </a:r>
          </a:p>
          <a:p>
            <a:pPr marL="457200" lvl="1" indent="0">
              <a:buNone/>
            </a:pPr>
            <a:endParaRPr lang="en-US" sz="2000" dirty="0"/>
          </a:p>
        </p:txBody>
      </p:sp>
    </p:spTree>
    <p:extLst>
      <p:ext uri="{BB962C8B-B14F-4D97-AF65-F5344CB8AC3E}">
        <p14:creationId xmlns:p14="http://schemas.microsoft.com/office/powerpoint/2010/main" val="980056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IGT Day Observations</a:t>
            </a:r>
            <a:endParaRPr lang="en-US" dirty="0"/>
          </a:p>
        </p:txBody>
      </p:sp>
      <p:sp>
        <p:nvSpPr>
          <p:cNvPr id="4" name="Content Placeholder 3"/>
          <p:cNvSpPr>
            <a:spLocks noGrp="1"/>
          </p:cNvSpPr>
          <p:nvPr>
            <p:ph sz="quarter" idx="10"/>
          </p:nvPr>
        </p:nvSpPr>
        <p:spPr>
          <a:xfrm>
            <a:off x="228600" y="1066800"/>
            <a:ext cx="8610600" cy="5105400"/>
          </a:xfrm>
        </p:spPr>
        <p:txBody>
          <a:bodyPr/>
          <a:lstStyle/>
          <a:p>
            <a:pPr lvl="0"/>
            <a:r>
              <a:rPr lang="en-US" sz="2000" dirty="0" smtClean="0"/>
              <a:t>Wow! … G-Invoicing is really coming</a:t>
            </a:r>
          </a:p>
          <a:p>
            <a:pPr lvl="1"/>
            <a:r>
              <a:rPr lang="en-US" sz="1800" dirty="0" smtClean="0"/>
              <a:t>Greater sense of urgency this year</a:t>
            </a:r>
          </a:p>
          <a:p>
            <a:pPr lvl="1"/>
            <a:r>
              <a:rPr lang="en-US" sz="1800" dirty="0" smtClean="0"/>
              <a:t>Agencies working with software vendors</a:t>
            </a:r>
          </a:p>
          <a:p>
            <a:pPr lvl="1"/>
            <a:r>
              <a:rPr lang="en-US" sz="1800" dirty="0" smtClean="0"/>
              <a:t>Agencies asking for demos and other entry points</a:t>
            </a:r>
          </a:p>
          <a:p>
            <a:pPr lvl="1"/>
            <a:r>
              <a:rPr lang="en-US" sz="1800" dirty="0" smtClean="0"/>
              <a:t>Agencies want more information</a:t>
            </a:r>
          </a:p>
          <a:p>
            <a:r>
              <a:rPr lang="en-US" sz="2000" dirty="0" smtClean="0"/>
              <a:t>Many agencies are just now considering G-Invoicing</a:t>
            </a:r>
          </a:p>
          <a:p>
            <a:pPr lvl="1"/>
            <a:r>
              <a:rPr lang="en-US" sz="1800" dirty="0" smtClean="0"/>
              <a:t>Attendance is heavy on accounting, light on logistics</a:t>
            </a:r>
          </a:p>
          <a:p>
            <a:r>
              <a:rPr lang="en-US" sz="2000" dirty="0" smtClean="0"/>
              <a:t>Uncertainty over transitional (onboarding) period</a:t>
            </a:r>
          </a:p>
          <a:p>
            <a:pPr lvl="1"/>
            <a:r>
              <a:rPr lang="en-US" sz="1800" dirty="0" smtClean="0"/>
              <a:t>Continuing IPAC pay/collect allows agencies to “wade in”</a:t>
            </a:r>
          </a:p>
          <a:p>
            <a:pPr lvl="1"/>
            <a:r>
              <a:rPr lang="en-US" sz="1800" dirty="0" smtClean="0"/>
              <a:t>Full transition to G-Invoicing will take time</a:t>
            </a:r>
          </a:p>
          <a:p>
            <a:r>
              <a:rPr lang="en-US" sz="2000" dirty="0" smtClean="0"/>
              <a:t>Streamlining Government Invoicing</a:t>
            </a:r>
          </a:p>
          <a:p>
            <a:pPr lvl="1"/>
            <a:r>
              <a:rPr lang="en-US" sz="1800" dirty="0" smtClean="0"/>
              <a:t>Some agencies are concerned that Buyers will still be at the mercy of Sellers</a:t>
            </a:r>
          </a:p>
          <a:p>
            <a:pPr lvl="1"/>
            <a:r>
              <a:rPr lang="en-US" sz="1800" dirty="0" smtClean="0"/>
              <a:t>Some agencies want hard edits on transactions from the onset</a:t>
            </a:r>
            <a:endParaRPr lang="en-US" sz="2200" dirty="0" smtClean="0"/>
          </a:p>
          <a:p>
            <a:pPr lvl="1"/>
            <a:endParaRPr lang="en-US" sz="1800" dirty="0"/>
          </a:p>
        </p:txBody>
      </p:sp>
    </p:spTree>
    <p:extLst>
      <p:ext uri="{BB962C8B-B14F-4D97-AF65-F5344CB8AC3E}">
        <p14:creationId xmlns:p14="http://schemas.microsoft.com/office/powerpoint/2010/main" val="3017389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Hard Edits for IGT Transactions</a:t>
            </a:r>
            <a:endParaRPr lang="en-US" dirty="0"/>
          </a:p>
        </p:txBody>
      </p:sp>
      <p:sp>
        <p:nvSpPr>
          <p:cNvPr id="4" name="Content Placeholder 3"/>
          <p:cNvSpPr>
            <a:spLocks noGrp="1"/>
          </p:cNvSpPr>
          <p:nvPr>
            <p:ph sz="quarter" idx="10"/>
          </p:nvPr>
        </p:nvSpPr>
        <p:spPr>
          <a:xfrm>
            <a:off x="228600" y="1066800"/>
            <a:ext cx="8686800" cy="5105400"/>
          </a:xfrm>
        </p:spPr>
        <p:txBody>
          <a:bodyPr/>
          <a:lstStyle/>
          <a:p>
            <a:pPr lvl="0"/>
            <a:r>
              <a:rPr lang="en-US" sz="2000" dirty="0" smtClean="0"/>
              <a:t>Examples:</a:t>
            </a:r>
          </a:p>
          <a:p>
            <a:pPr lvl="1"/>
            <a:r>
              <a:rPr lang="en-US" sz="1800" dirty="0" smtClean="0"/>
              <a:t>Limit Payment/Collection to value(s) on Order</a:t>
            </a:r>
          </a:p>
          <a:p>
            <a:pPr lvl="1"/>
            <a:r>
              <a:rPr lang="en-US" sz="1800" dirty="0" smtClean="0"/>
              <a:t>No Payment without Acceptance</a:t>
            </a:r>
          </a:p>
          <a:p>
            <a:pPr lvl="1"/>
            <a:r>
              <a:rPr lang="en-US" sz="1800" dirty="0" smtClean="0"/>
              <a:t>No Collection without evidence of Delivery</a:t>
            </a:r>
          </a:p>
          <a:p>
            <a:pPr lvl="0"/>
            <a:r>
              <a:rPr lang="en-US" sz="2000" dirty="0" smtClean="0"/>
              <a:t>Some agencies want hard edits from the onset, but …</a:t>
            </a:r>
          </a:p>
          <a:p>
            <a:pPr lvl="1"/>
            <a:r>
              <a:rPr lang="en-US" sz="1800" dirty="0" smtClean="0"/>
              <a:t>Relaxed rules allow IGT buy/sell to continue during transition period</a:t>
            </a:r>
          </a:p>
          <a:p>
            <a:pPr lvl="1"/>
            <a:r>
              <a:rPr lang="en-US" sz="1800" dirty="0" smtClean="0"/>
              <a:t>Before rules become too rigid …</a:t>
            </a:r>
          </a:p>
          <a:p>
            <a:pPr lvl="2"/>
            <a:r>
              <a:rPr lang="en-US" sz="1600" dirty="0"/>
              <a:t>Agencies need most of their partners on-board</a:t>
            </a:r>
          </a:p>
          <a:p>
            <a:pPr lvl="2"/>
            <a:r>
              <a:rPr lang="en-US" sz="1600" dirty="0" smtClean="0"/>
              <a:t>Order terms must be agreed upon and approved by ITWG</a:t>
            </a:r>
          </a:p>
          <a:p>
            <a:pPr lvl="2"/>
            <a:r>
              <a:rPr lang="en-US" sz="1600" dirty="0" smtClean="0"/>
              <a:t>We </a:t>
            </a:r>
            <a:r>
              <a:rPr lang="en-US" sz="1600" dirty="0"/>
              <a:t>need to understand </a:t>
            </a:r>
            <a:r>
              <a:rPr lang="en-US" sz="1600" dirty="0" smtClean="0"/>
              <a:t>and </a:t>
            </a:r>
            <a:r>
              <a:rPr lang="en-US" sz="1600" dirty="0"/>
              <a:t>allow agency </a:t>
            </a:r>
            <a:r>
              <a:rPr lang="en-US" sz="1600" dirty="0" smtClean="0"/>
              <a:t>exceptions</a:t>
            </a:r>
          </a:p>
          <a:p>
            <a:pPr lvl="2"/>
            <a:r>
              <a:rPr lang="en-US" sz="1600" dirty="0"/>
              <a:t>A</a:t>
            </a:r>
            <a:r>
              <a:rPr lang="en-US" sz="1600" dirty="0" smtClean="0"/>
              <a:t>gencies need their software vendors to support G-Invoicing</a:t>
            </a:r>
          </a:p>
          <a:p>
            <a:pPr lvl="0"/>
            <a:r>
              <a:rPr lang="en-US" sz="2000" dirty="0" smtClean="0"/>
              <a:t>Release 2.3 will begin linking IPACs to Orders in G-Invoicing</a:t>
            </a:r>
          </a:p>
          <a:p>
            <a:pPr lvl="1"/>
            <a:r>
              <a:rPr lang="en-US" sz="1800" dirty="0"/>
              <a:t>Data </a:t>
            </a:r>
            <a:r>
              <a:rPr lang="en-US" sz="1800" dirty="0" smtClean="0"/>
              <a:t>may be </a:t>
            </a:r>
            <a:r>
              <a:rPr lang="en-US" sz="1800" dirty="0"/>
              <a:t>used </a:t>
            </a:r>
            <a:r>
              <a:rPr lang="en-US" sz="1800" dirty="0" smtClean="0"/>
              <a:t>immediately to </a:t>
            </a:r>
            <a:r>
              <a:rPr lang="en-US" sz="1800" dirty="0"/>
              <a:t>support </a:t>
            </a:r>
            <a:r>
              <a:rPr lang="en-US" sz="1800" dirty="0" smtClean="0"/>
              <a:t>accounting </a:t>
            </a:r>
            <a:r>
              <a:rPr lang="en-US" sz="1800" dirty="0"/>
              <a:t>entries</a:t>
            </a:r>
          </a:p>
          <a:p>
            <a:pPr lvl="1"/>
            <a:r>
              <a:rPr lang="en-US" sz="1800" dirty="0" smtClean="0"/>
              <a:t>Data </a:t>
            </a:r>
            <a:r>
              <a:rPr lang="en-US" sz="1800" dirty="0"/>
              <a:t>from early adopters will help provide </a:t>
            </a:r>
            <a:r>
              <a:rPr lang="en-US" sz="1800" dirty="0" smtClean="0"/>
              <a:t>future direction</a:t>
            </a:r>
          </a:p>
          <a:p>
            <a:pPr lvl="0"/>
            <a:r>
              <a:rPr lang="en-US" sz="2000" dirty="0" smtClean="0"/>
              <a:t>Later releases will enforce agreed-upon rules</a:t>
            </a:r>
          </a:p>
          <a:p>
            <a:pPr lvl="1"/>
            <a:endParaRPr lang="en-US" sz="1800" dirty="0"/>
          </a:p>
        </p:txBody>
      </p:sp>
    </p:spTree>
    <p:extLst>
      <p:ext uri="{BB962C8B-B14F-4D97-AF65-F5344CB8AC3E}">
        <p14:creationId xmlns:p14="http://schemas.microsoft.com/office/powerpoint/2010/main" val="3022551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Buyer Control</a:t>
            </a:r>
            <a:endParaRPr lang="en-US" dirty="0"/>
          </a:p>
        </p:txBody>
      </p:sp>
      <p:sp>
        <p:nvSpPr>
          <p:cNvPr id="4" name="Content Placeholder 3"/>
          <p:cNvSpPr>
            <a:spLocks noGrp="1"/>
          </p:cNvSpPr>
          <p:nvPr>
            <p:ph sz="quarter" idx="10"/>
          </p:nvPr>
        </p:nvSpPr>
        <p:spPr>
          <a:xfrm>
            <a:off x="228600" y="1066800"/>
            <a:ext cx="8686800" cy="5105400"/>
          </a:xfrm>
        </p:spPr>
        <p:txBody>
          <a:bodyPr/>
          <a:lstStyle/>
          <a:p>
            <a:pPr lvl="0"/>
            <a:r>
              <a:rPr lang="en-US" sz="2000" dirty="0" smtClean="0"/>
              <a:t>What controls do Buyers have?</a:t>
            </a:r>
          </a:p>
          <a:p>
            <a:pPr lvl="1"/>
            <a:r>
              <a:rPr lang="en-US" sz="1800" dirty="0" smtClean="0"/>
              <a:t>No system controls enforced until </a:t>
            </a:r>
            <a:r>
              <a:rPr lang="en-US" sz="1800" u="sng" dirty="0" smtClean="0"/>
              <a:t>after</a:t>
            </a:r>
            <a:r>
              <a:rPr lang="en-US" sz="1800" dirty="0" smtClean="0"/>
              <a:t> release 2.3</a:t>
            </a:r>
            <a:endParaRPr lang="en-US" sz="1400" dirty="0" smtClean="0"/>
          </a:p>
          <a:p>
            <a:pPr lvl="1"/>
            <a:r>
              <a:rPr lang="en-US" sz="1800" dirty="0" smtClean="0"/>
              <a:t>Performance will eventually precede movement of funds</a:t>
            </a:r>
            <a:endParaRPr lang="en-US" sz="1800" dirty="0"/>
          </a:p>
          <a:p>
            <a:pPr lvl="1"/>
            <a:r>
              <a:rPr lang="en-US" sz="1800" dirty="0"/>
              <a:t>Future possibilities include:</a:t>
            </a:r>
          </a:p>
          <a:p>
            <a:pPr lvl="2"/>
            <a:r>
              <a:rPr lang="en-US" sz="1600" dirty="0" smtClean="0"/>
              <a:t>Agree </a:t>
            </a:r>
            <a:r>
              <a:rPr lang="en-US" sz="1600" dirty="0"/>
              <a:t>to performance requirements on the </a:t>
            </a:r>
            <a:r>
              <a:rPr lang="en-US" sz="1600" dirty="0" smtClean="0"/>
              <a:t>Order</a:t>
            </a:r>
          </a:p>
          <a:p>
            <a:pPr lvl="3"/>
            <a:r>
              <a:rPr lang="en-US" sz="1400" dirty="0" smtClean="0"/>
              <a:t>Not all Orders will require Performance</a:t>
            </a:r>
          </a:p>
          <a:p>
            <a:pPr lvl="2"/>
            <a:r>
              <a:rPr lang="en-US" sz="1600" dirty="0" smtClean="0"/>
              <a:t>There will be exceptions granted for agencies</a:t>
            </a:r>
          </a:p>
          <a:p>
            <a:pPr lvl="2"/>
            <a:r>
              <a:rPr lang="en-US" sz="1600" dirty="0" smtClean="0"/>
              <a:t>Could employ hard and soft edits, like GTAS</a:t>
            </a:r>
          </a:p>
          <a:p>
            <a:r>
              <a:rPr lang="en-US" sz="2000" dirty="0" smtClean="0"/>
              <a:t>G-Invoicing </a:t>
            </a:r>
            <a:r>
              <a:rPr lang="en-US" sz="2000" dirty="0"/>
              <a:t>will provide more controls, eliminate undocumented IPACs and reduce </a:t>
            </a:r>
            <a:r>
              <a:rPr lang="en-US" sz="2000" dirty="0" smtClean="0"/>
              <a:t>chargebacks</a:t>
            </a:r>
          </a:p>
          <a:p>
            <a:pPr lvl="1"/>
            <a:r>
              <a:rPr lang="en-US" sz="1800" dirty="0"/>
              <a:t>The content of the </a:t>
            </a:r>
            <a:r>
              <a:rPr lang="en-US" sz="1800" dirty="0" smtClean="0"/>
              <a:t>buyer-submitted/seller-approved </a:t>
            </a:r>
            <a:r>
              <a:rPr lang="en-US" sz="1800" dirty="0"/>
              <a:t>Order will limit Payments or Collections permitted </a:t>
            </a:r>
            <a:r>
              <a:rPr lang="en-US" sz="1800" dirty="0" smtClean="0"/>
              <a:t>through IPAC (see next slide)</a:t>
            </a:r>
            <a:endParaRPr lang="en-US" sz="1800" dirty="0"/>
          </a:p>
          <a:p>
            <a:r>
              <a:rPr lang="en-US" sz="2000" dirty="0" smtClean="0"/>
              <a:t>New reports will trace data from G-Inv and IPAC (and potentially CARS) to assist reconciliation efforts</a:t>
            </a:r>
          </a:p>
          <a:p>
            <a:pPr lvl="1"/>
            <a:endParaRPr lang="en-US" sz="1800" dirty="0"/>
          </a:p>
        </p:txBody>
      </p:sp>
    </p:spTree>
    <p:extLst>
      <p:ext uri="{BB962C8B-B14F-4D97-AF65-F5344CB8AC3E}">
        <p14:creationId xmlns:p14="http://schemas.microsoft.com/office/powerpoint/2010/main" val="743258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smtClean="0"/>
              <a:t>Other Controls</a:t>
            </a:r>
            <a:endParaRPr lang="en-US" dirty="0"/>
          </a:p>
        </p:txBody>
      </p:sp>
      <p:sp>
        <p:nvSpPr>
          <p:cNvPr id="4" name="Content Placeholder 3"/>
          <p:cNvSpPr>
            <a:spLocks noGrp="1"/>
          </p:cNvSpPr>
          <p:nvPr>
            <p:ph sz="quarter" idx="10"/>
          </p:nvPr>
        </p:nvSpPr>
        <p:spPr>
          <a:xfrm>
            <a:off x="228600" y="1066800"/>
            <a:ext cx="8686800" cy="5105400"/>
          </a:xfrm>
        </p:spPr>
        <p:txBody>
          <a:bodyPr/>
          <a:lstStyle/>
          <a:p>
            <a:pPr lvl="0">
              <a:spcAft>
                <a:spcPts val="600"/>
              </a:spcAft>
            </a:pPr>
            <a:r>
              <a:rPr lang="en-US" sz="2000" dirty="0" smtClean="0"/>
              <a:t>Issue: Servicing agency is charging all collections to single SLOA (or more specifically TAS) instead of breaking charges out by office</a:t>
            </a:r>
          </a:p>
          <a:p>
            <a:pPr marL="0" lvl="1" indent="0">
              <a:buNone/>
            </a:pPr>
            <a:r>
              <a:rPr lang="en-US" sz="1800" dirty="0" smtClean="0">
                <a:solidFill>
                  <a:srgbClr val="0000FF"/>
                </a:solidFill>
              </a:rPr>
              <a:t>	Order </a:t>
            </a:r>
            <a:r>
              <a:rPr lang="en-US" sz="1800" dirty="0">
                <a:solidFill>
                  <a:srgbClr val="0000FF"/>
                </a:solidFill>
              </a:rPr>
              <a:t>= </a:t>
            </a:r>
            <a:r>
              <a:rPr lang="en-US" sz="1800" dirty="0" smtClean="0">
                <a:solidFill>
                  <a:srgbClr val="0000FF"/>
                </a:solidFill>
              </a:rPr>
              <a:t>O1805-123-234-000345</a:t>
            </a:r>
            <a:endParaRPr lang="en-US" sz="1800" dirty="0">
              <a:solidFill>
                <a:srgbClr val="0000FF"/>
              </a:solidFill>
            </a:endParaRPr>
          </a:p>
          <a:p>
            <a:pPr marL="0" indent="0">
              <a:buNone/>
            </a:pPr>
            <a:r>
              <a:rPr lang="en-US" sz="1800" dirty="0">
                <a:solidFill>
                  <a:srgbClr val="0000FF"/>
                </a:solidFill>
              </a:rPr>
              <a:t>                Line 1 – Office ABC</a:t>
            </a:r>
          </a:p>
          <a:p>
            <a:pPr marL="0" indent="0">
              <a:buNone/>
            </a:pPr>
            <a:r>
              <a:rPr lang="en-US" sz="1800" dirty="0">
                <a:solidFill>
                  <a:srgbClr val="0000FF"/>
                </a:solidFill>
              </a:rPr>
              <a:t>                       Schedule 1 = $100 to </a:t>
            </a:r>
            <a:r>
              <a:rPr lang="en-US" sz="1800" dirty="0" smtClean="0">
                <a:solidFill>
                  <a:srgbClr val="0000FF"/>
                </a:solidFill>
              </a:rPr>
              <a:t>SLOA-X</a:t>
            </a:r>
            <a:endParaRPr lang="en-US" sz="1800" dirty="0">
              <a:solidFill>
                <a:srgbClr val="0000FF"/>
              </a:solidFill>
            </a:endParaRPr>
          </a:p>
          <a:p>
            <a:pPr marL="0" indent="0">
              <a:buNone/>
            </a:pPr>
            <a:r>
              <a:rPr lang="en-US" sz="1800" dirty="0">
                <a:solidFill>
                  <a:srgbClr val="0000FF"/>
                </a:solidFill>
              </a:rPr>
              <a:t>                Line 2 – Office </a:t>
            </a:r>
            <a:r>
              <a:rPr lang="en-US" sz="1800" dirty="0" smtClean="0">
                <a:solidFill>
                  <a:srgbClr val="0000FF"/>
                </a:solidFill>
              </a:rPr>
              <a:t>DEF</a:t>
            </a:r>
          </a:p>
          <a:p>
            <a:pPr marL="0" indent="0">
              <a:buNone/>
            </a:pPr>
            <a:r>
              <a:rPr lang="en-US" sz="1800" dirty="0">
                <a:solidFill>
                  <a:srgbClr val="0000FF"/>
                </a:solidFill>
              </a:rPr>
              <a:t>                        Schedule 1 = $100 to </a:t>
            </a:r>
            <a:r>
              <a:rPr lang="en-US" sz="1800" dirty="0" smtClean="0">
                <a:solidFill>
                  <a:srgbClr val="0000FF"/>
                </a:solidFill>
              </a:rPr>
              <a:t>SLOA-Y</a:t>
            </a:r>
            <a:endParaRPr lang="en-US" sz="1800" dirty="0">
              <a:solidFill>
                <a:srgbClr val="0000FF"/>
              </a:solidFill>
            </a:endParaRPr>
          </a:p>
          <a:p>
            <a:pPr marL="0" indent="0">
              <a:buNone/>
            </a:pPr>
            <a:r>
              <a:rPr lang="en-US" sz="1800" dirty="0">
                <a:solidFill>
                  <a:srgbClr val="0000FF"/>
                </a:solidFill>
              </a:rPr>
              <a:t>                        Schedule 2 = $100 to </a:t>
            </a:r>
            <a:r>
              <a:rPr lang="en-US" sz="1800" dirty="0" smtClean="0">
                <a:solidFill>
                  <a:srgbClr val="0000FF"/>
                </a:solidFill>
              </a:rPr>
              <a:t>SLOA-Z</a:t>
            </a:r>
            <a:endParaRPr lang="en-US" sz="1800" dirty="0">
              <a:solidFill>
                <a:srgbClr val="0000FF"/>
              </a:solidFill>
            </a:endParaRPr>
          </a:p>
          <a:p>
            <a:pPr>
              <a:spcBef>
                <a:spcPts val="1200"/>
              </a:spcBef>
            </a:pPr>
            <a:r>
              <a:rPr lang="en-US" sz="2000" dirty="0" smtClean="0"/>
              <a:t>In future, Servicing Agency can only collect $100 against SLOA-X</a:t>
            </a:r>
          </a:p>
          <a:p>
            <a:pPr lvl="1"/>
            <a:r>
              <a:rPr lang="en-US" sz="1800" dirty="0"/>
              <a:t>Three IPAC transactions are required to collect all $300 (see next slide)</a:t>
            </a:r>
          </a:p>
          <a:p>
            <a:pPr lvl="1"/>
            <a:r>
              <a:rPr lang="en-US" sz="1800" dirty="0" smtClean="0"/>
              <a:t>Assumes IPAC must reference an Order/Line/Schedule in G-Invoicing</a:t>
            </a:r>
          </a:p>
          <a:p>
            <a:r>
              <a:rPr lang="en-US" sz="2000" dirty="0" smtClean="0"/>
              <a:t>Solution: Buyer initiates the Order through G-Invoicing</a:t>
            </a:r>
          </a:p>
          <a:p>
            <a:pPr lvl="1"/>
            <a:r>
              <a:rPr lang="en-US" sz="1800" dirty="0" smtClean="0"/>
              <a:t>Set up the Order to meet </a:t>
            </a:r>
            <a:r>
              <a:rPr lang="en-US" sz="1800" u="sng" dirty="0" smtClean="0"/>
              <a:t>your</a:t>
            </a:r>
            <a:r>
              <a:rPr lang="en-US" sz="1800" dirty="0" smtClean="0"/>
              <a:t> requirements</a:t>
            </a:r>
            <a:endParaRPr lang="en-US" sz="1800" dirty="0"/>
          </a:p>
          <a:p>
            <a:pPr lvl="0"/>
            <a:endParaRPr lang="en-US" sz="2000" dirty="0" smtClean="0"/>
          </a:p>
          <a:p>
            <a:pPr lvl="1"/>
            <a:endParaRPr lang="en-US" sz="1800" dirty="0"/>
          </a:p>
        </p:txBody>
      </p:sp>
      <p:sp>
        <p:nvSpPr>
          <p:cNvPr id="2" name="Rectangle 1"/>
          <p:cNvSpPr/>
          <p:nvPr/>
        </p:nvSpPr>
        <p:spPr>
          <a:xfrm>
            <a:off x="1066800" y="1828800"/>
            <a:ext cx="3962400" cy="1981200"/>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6487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Fiscal Service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Word Processing, Spreadsheets, Access Data Tables, and Electronic Working Files - 7215.01" ma:contentTypeID="0x010100F2A49D9997933B479E73B45BD20EE2CECD001116EB1E15AA1F4BB832B3E0300E04E0" ma:contentTypeVersion="71" ma:contentTypeDescription="Documents such as letters, memoranda, reports, handbooks, directives, templates, forms, and manuals recorded on electronic media such as style libraries in SharePoint, hard disks or floppy diskettes after they have been copied to an electronic record keeping system, paper, or microform for record keeping purposes.&#10;&#10;Cutoff when created. Destroy when superseded, obsolete, data transferred to masterfile, or no longer needed for business, administrative or legal purposes." ma:contentTypeScope="" ma:versionID="ea2a819143ab8d5805642e47020cff84">
  <xsd:schema xmlns:xsd="http://www.w3.org/2001/XMLSchema" xmlns:xs="http://www.w3.org/2001/XMLSchema" xmlns:p="http://schemas.microsoft.com/office/2006/metadata/properties" xmlns:ns2="077ee27c-cd7f-49ea-bbed-c40511799fe1" xmlns:ns3="52222ef0-b167-44f5-92f7-438fda0857cd" xmlns:ns4="bfb7484d-b799-46f8-90dd-63a753cb605c" targetNamespace="http://schemas.microsoft.com/office/2006/metadata/properties" ma:root="true" ma:fieldsID="9b1e36c8dae96602e5be2a57bd017bc9" ns2:_="" ns3:_="" ns4:_="">
    <xsd:import namespace="077ee27c-cd7f-49ea-bbed-c40511799fe1"/>
    <xsd:import namespace="52222ef0-b167-44f5-92f7-438fda0857cd"/>
    <xsd:import namespace="bfb7484d-b799-46f8-90dd-63a753cb605c"/>
    <xsd:element name="properties">
      <xsd:complexType>
        <xsd:sequence>
          <xsd:element name="documentManagement">
            <xsd:complexType>
              <xsd:all>
                <xsd:element ref="ns2:ActivityDate" minOccurs="0"/>
                <xsd:element ref="ns2:DocStatus"/>
                <xsd:element ref="ns2:DateDeclaredAsRecord" minOccurs="0"/>
                <xsd:element ref="ns2:DocInactiveDate" minOccurs="0"/>
                <xsd:element ref="ns2:CorrespondenceAddressees" minOccurs="0"/>
                <xsd:element ref="ns2:SupplementalMarkingsRMUseOnly" minOccurs="0"/>
                <xsd:element ref="ns3:_dlc_DocIdUrl" minOccurs="0"/>
                <xsd:element ref="ns3:_dlc_DocIdPersistId" minOccurs="0"/>
                <xsd:element ref="ns3:_dlc_DocId" minOccurs="0"/>
                <xsd:element ref="ns2:CutOffDate" minOccurs="0"/>
                <xsd:element ref="ns4:Color" minOccurs="0"/>
                <xsd:element ref="ns4:Audience" minOccurs="0"/>
                <xsd:element ref="ns4:File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internalName="ActivityDate">
      <xsd:simpleType>
        <xsd:restriction base="dms:DateTime"/>
      </xsd:simpleType>
    </xsd:element>
    <xsd:element name="DocStatus" ma:index="3" ma:displayName="Doc Status" ma:default="Active" ma:description="Doc can be set to active (default) or inactive based on disposition rules set forth in file plan for relevant content type" ma:format="Dropdown" ma:internalName="DocStatus">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ateDeclaredAsRecord" ma:index="4" nillable="true" ma:displayName="Date Declared As Record" ma:description="Date doc is declared as a record" ma:format="DateOnly" ma:internalName="DateDeclaredAsRecord">
      <xsd:simpleType>
        <xsd:restriction base="dms:DateTime"/>
      </xsd:simpleType>
    </xsd:element>
    <xsd:element name="DocInactiveDate" ma:index="5" nillable="true" ma:displayName="Doc Inactive Date" ma:description="Date doc is set to inactive based on disposition rules set forth in file plan for relevant content type" ma:format="DateOnly" ma:internalName="DocInactiveDate">
      <xsd:simpleType>
        <xsd:restriction base="dms:DateTime"/>
      </xsd:simpleType>
    </xsd:element>
    <xsd:element name="CorrespondenceAddressees" ma:index="7" nillable="true" ma:displayName="Correspondence Addressees" ma:description="For correspondence, the people/organizations to whom the document was addressed" ma:internalName="CorrespondenceAddressees">
      <xsd:simpleType>
        <xsd:restriction base="dms:Note">
          <xsd:maxLength value="255"/>
        </xsd:restriction>
      </xsd:simpleType>
    </xsd:element>
    <xsd:element name="SupplementalMarkingsRMUseOnly" ma:index="8" nillable="true" ma:displayName="Supplemental Markings – RM use only" ma:description="For use by Records Manager" ma:internalName="SupplementalMarkingsRMUseOnly">
      <xsd:simpleType>
        <xsd:restriction base="dms:Note">
          <xsd:maxLength value="255"/>
        </xsd:restriction>
      </xsd:simpleType>
    </xsd:element>
    <xsd:element name="CutOffDate" ma:index="18" nillable="true" ma:displayName="Cut Off Date" ma:format="DateOnly" ma:hidden="true" ma:internalName="CutOff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_dlc_DocId" ma:index="16"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7484d-b799-46f8-90dd-63a753cb605c" elementFormDefault="qualified">
    <xsd:import namespace="http://schemas.microsoft.com/office/2006/documentManagement/types"/>
    <xsd:import namespace="http://schemas.microsoft.com/office/infopath/2007/PartnerControls"/>
    <xsd:element name="Color" ma:index="19" nillable="true" ma:displayName="Color" ma:format="Dropdown" ma:internalName="Color">
      <xsd:simpleType>
        <xsd:restriction base="dms:Choice">
          <xsd:enumeration value="Color"/>
          <xsd:enumeration value="Black &amp; White"/>
        </xsd:restriction>
      </xsd:simpleType>
    </xsd:element>
    <xsd:element name="Audience" ma:index="20" nillable="true" ma:displayName="Audience" ma:format="Dropdown" ma:internalName="Audience">
      <xsd:simpleType>
        <xsd:restriction base="dms:Choice">
          <xsd:enumeration value="Internal"/>
          <xsd:enumeration value="External"/>
        </xsd:restriction>
      </xsd:simpleType>
    </xsd:element>
    <xsd:element name="FileType" ma:index="21" nillable="true" ma:displayName="FileType" ma:format="Dropdown" ma:internalName="FileType">
      <xsd:simpleType>
        <xsd:restriction base="dms:Choice">
          <xsd:enumeration value="Style Guide"/>
          <xsd:enumeration value="Logo"/>
          <xsd:enumeration value="Seal"/>
          <xsd:enumeration value="SubLog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utOffDate xmlns="077ee27c-cd7f-49ea-bbed-c40511799fe1" xsi:nil="true"/>
    <DocStatus xmlns="077ee27c-cd7f-49ea-bbed-c40511799fe1">Active</DocStatus>
    <CorrespondenceAddressees xmlns="077ee27c-cd7f-49ea-bbed-c40511799fe1" xsi:nil="true"/>
    <Color xmlns="bfb7484d-b799-46f8-90dd-63a753cb605c" xsi:nil="true"/>
    <DocInactiveDate xmlns="077ee27c-cd7f-49ea-bbed-c40511799fe1" xsi:nil="true"/>
    <ActivityDate xmlns="077ee27c-cd7f-49ea-bbed-c40511799fe1">2014-06-05T04:00:00+00:00</ActivityDate>
    <DateDeclaredAsRecord xmlns="077ee27c-cd7f-49ea-bbed-c40511799fe1" xsi:nil="true"/>
    <_dlc_DocId xmlns="52222ef0-b167-44f5-92f7-438fda0857cd">FSSPT-576-208</_dlc_DocId>
    <_dlc_DocIdUrl xmlns="52222ef0-b167-44f5-92f7-438fda0857cd">
      <Url>http://fiscalservice.treasuryecm.gov/fs/support/GAC/_layouts/DocIdRedir.aspx?ID=FSSPT-576-208</Url>
      <Description>FSSPT-576-208</Description>
    </_dlc_DocIdUrl>
    <Audience xmlns="bfb7484d-b799-46f8-90dd-63a753cb605c" xsi:nil="true"/>
    <FileType xmlns="bfb7484d-b799-46f8-90dd-63a753cb605c">Style Guide</FileType>
    <SupplementalMarkingsRMUseOnly xmlns="077ee27c-cd7f-49ea-bbed-c40511799fe1" xsi:nil="true"/>
  </documentManagement>
</p:properties>
</file>

<file path=customXml/item3.xml><?xml version="1.0" encoding="utf-8"?>
<?mso-contentType ?>
<SharedContentType xmlns="Microsoft.SharePoint.Taxonomy.ContentTypeSync" SourceId="d708172b-2ced-4d43-bfa0-d4568dce9ba6" ContentTypeId="0x010100F2A49D9997933B479E73B45BD20EE2CECD" PreviousValue="false"/>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F03D61-93BC-461F-B849-773BA79849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7ee27c-cd7f-49ea-bbed-c40511799fe1"/>
    <ds:schemaRef ds:uri="52222ef0-b167-44f5-92f7-438fda0857cd"/>
    <ds:schemaRef ds:uri="bfb7484d-b799-46f8-90dd-63a753cb6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614194-65B4-4975-B73C-5B2B7065A0A0}">
  <ds:schemaRefs>
    <ds:schemaRef ds:uri="http://purl.org/dc/terms/"/>
    <ds:schemaRef ds:uri="http://purl.org/dc/elements/1.1/"/>
    <ds:schemaRef ds:uri="http://schemas.microsoft.com/office/infopath/2007/PartnerControls"/>
    <ds:schemaRef ds:uri="http://purl.org/dc/dcmitype/"/>
    <ds:schemaRef ds:uri="http://schemas.microsoft.com/office/2006/documentManagement/types"/>
    <ds:schemaRef ds:uri="077ee27c-cd7f-49ea-bbed-c40511799fe1"/>
    <ds:schemaRef ds:uri="http://www.w3.org/XML/1998/namespace"/>
    <ds:schemaRef ds:uri="bfb7484d-b799-46f8-90dd-63a753cb605c"/>
    <ds:schemaRef ds:uri="http://schemas.openxmlformats.org/package/2006/metadata/core-properties"/>
    <ds:schemaRef ds:uri="52222ef0-b167-44f5-92f7-438fda0857cd"/>
    <ds:schemaRef ds:uri="http://schemas.microsoft.com/office/2006/metadata/properties"/>
  </ds:schemaRefs>
</ds:datastoreItem>
</file>

<file path=customXml/itemProps3.xml><?xml version="1.0" encoding="utf-8"?>
<ds:datastoreItem xmlns:ds="http://schemas.openxmlformats.org/officeDocument/2006/customXml" ds:itemID="{78A54A5B-C0CF-479F-96E9-38C7C0C688E2}">
  <ds:schemaRefs>
    <ds:schemaRef ds:uri="Microsoft.SharePoint.Taxonomy.ContentTypeSync"/>
  </ds:schemaRefs>
</ds:datastoreItem>
</file>

<file path=customXml/itemProps4.xml><?xml version="1.0" encoding="utf-8"?>
<ds:datastoreItem xmlns:ds="http://schemas.openxmlformats.org/officeDocument/2006/customXml" ds:itemID="{475498E0-4B59-480E-A2A8-E8E707DD92E9}">
  <ds:schemaRefs>
    <ds:schemaRef ds:uri="http://schemas.microsoft.com/sharepoint/events"/>
  </ds:schemaRefs>
</ds:datastoreItem>
</file>

<file path=customXml/itemProps5.xml><?xml version="1.0" encoding="utf-8"?>
<ds:datastoreItem xmlns:ds="http://schemas.openxmlformats.org/officeDocument/2006/customXml" ds:itemID="{90F1A206-462C-4E19-A065-65B85FB881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Fiscal Service PowerPoint Template</Template>
  <TotalTime>39837</TotalTime>
  <Words>1035</Words>
  <Application>Microsoft Office PowerPoint</Application>
  <PresentationFormat>On-screen Show (4:3)</PresentationFormat>
  <Paragraphs>149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Fiscal Service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BPD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BFS</dc:creator>
  <cp:lastModifiedBy>Schmidt, William E</cp:lastModifiedBy>
  <cp:revision>1609</cp:revision>
  <cp:lastPrinted>2017-09-12T17:53:54Z</cp:lastPrinted>
  <dcterms:created xsi:type="dcterms:W3CDTF">2015-03-30T12:21:59Z</dcterms:created>
  <dcterms:modified xsi:type="dcterms:W3CDTF">2018-05-07T12:25:32Z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96ae1424-2645-4f5b-88c4-f91665cf5260</vt:lpwstr>
  </property>
  <property fmtid="{D5CDD505-2E9C-101B-9397-08002B2CF9AE}" pid="3" name="ContentTypeId">
    <vt:lpwstr>0x010100F2A49D9997933B479E73B45BD20EE2CECD001116EB1E15AA1F4BB832B3E0300E04E0</vt:lpwstr>
  </property>
  <property fmtid="{D5CDD505-2E9C-101B-9397-08002B2CF9AE}" pid="4" name="TitusGUID">
    <vt:lpwstr>25593b25-2ff7-46c1-a1bf-15effeb4045e</vt:lpwstr>
  </property>
</Properties>
</file>