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7"/>
  </p:sldMasterIdLst>
  <p:notesMasterIdLst>
    <p:notesMasterId r:id="rId20"/>
  </p:notesMasterIdLst>
  <p:handoutMasterIdLst>
    <p:handoutMasterId r:id="rId21"/>
  </p:handoutMasterIdLst>
  <p:sldIdLst>
    <p:sldId id="256" r:id="rId8"/>
    <p:sldId id="263" r:id="rId9"/>
    <p:sldId id="280" r:id="rId10"/>
    <p:sldId id="281" r:id="rId11"/>
    <p:sldId id="282" r:id="rId12"/>
    <p:sldId id="287" r:id="rId13"/>
    <p:sldId id="283" r:id="rId14"/>
    <p:sldId id="277" r:id="rId15"/>
    <p:sldId id="284" r:id="rId16"/>
    <p:sldId id="285" r:id="rId17"/>
    <p:sldId id="286" r:id="rId18"/>
    <p:sldId id="288"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11" autoAdjust="0"/>
    <p:restoredTop sz="79583" autoAdjust="0"/>
  </p:normalViewPr>
  <p:slideViewPr>
    <p:cSldViewPr>
      <p:cViewPr varScale="1">
        <p:scale>
          <a:sx n="90" d="100"/>
          <a:sy n="90" d="100"/>
        </p:scale>
        <p:origin x="2226"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8" d="100"/>
          <a:sy n="88" d="100"/>
        </p:scale>
        <p:origin x="-3870"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Master" Target="slideMasters/slideMaster1.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24" Type="http://schemas.openxmlformats.org/officeDocument/2006/relationships/theme" Target="theme/theme1.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8B72C4B-9D2E-48EF-B63D-9EC6DE19A3C8}" type="datetimeFigureOut">
              <a:rPr lang="en-US" smtClean="0"/>
              <a:t>2/22/2021</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948DC64-BE8D-464E-916C-2D0985625559}" type="slidenum">
              <a:rPr lang="en-US" smtClean="0"/>
              <a:t>‹#›</a:t>
            </a:fld>
            <a:endParaRPr lang="en-US" dirty="0"/>
          </a:p>
        </p:txBody>
      </p:sp>
    </p:spTree>
    <p:extLst>
      <p:ext uri="{BB962C8B-B14F-4D97-AF65-F5344CB8AC3E}">
        <p14:creationId xmlns:p14="http://schemas.microsoft.com/office/powerpoint/2010/main" val="10191046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E45C4A-76D3-4E86-ADC8-C599867EC4DB}" type="datetimeFigureOut">
              <a:rPr lang="en-US" smtClean="0"/>
              <a:t>2/22/2021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4A17C7-C699-4286-8B95-0D2EA1AEB026}" type="slidenum">
              <a:rPr lang="en-US" smtClean="0"/>
              <a:t>‹#›</a:t>
            </a:fld>
            <a:endParaRPr lang="en-US" dirty="0"/>
          </a:p>
        </p:txBody>
      </p:sp>
    </p:spTree>
    <p:extLst>
      <p:ext uri="{BB962C8B-B14F-4D97-AF65-F5344CB8AC3E}">
        <p14:creationId xmlns:p14="http://schemas.microsoft.com/office/powerpoint/2010/main" val="2081347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84A17C7-C699-4286-8B95-0D2EA1AEB026}" type="slidenum">
              <a:rPr lang="en-US" smtClean="0"/>
              <a:t>1</a:t>
            </a:fld>
            <a:endParaRPr lang="en-US" dirty="0"/>
          </a:p>
        </p:txBody>
      </p:sp>
    </p:spTree>
    <p:extLst>
      <p:ext uri="{BB962C8B-B14F-4D97-AF65-F5344CB8AC3E}">
        <p14:creationId xmlns:p14="http://schemas.microsoft.com/office/powerpoint/2010/main" val="29348377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Broke out #4 Agency System/Human Error – modified #4 and added #7 --- we are not expecting the reasons to reclass to grow.  We may have to break out more to make items more detailed – to improve tracking </a:t>
            </a:r>
          </a:p>
          <a:p>
            <a:endParaRPr lang="en-US" dirty="0"/>
          </a:p>
        </p:txBody>
      </p:sp>
      <p:sp>
        <p:nvSpPr>
          <p:cNvPr id="4" name="Slide Number Placeholder 3"/>
          <p:cNvSpPr>
            <a:spLocks noGrp="1"/>
          </p:cNvSpPr>
          <p:nvPr>
            <p:ph type="sldNum" sz="quarter" idx="5"/>
          </p:nvPr>
        </p:nvSpPr>
        <p:spPr/>
        <p:txBody>
          <a:bodyPr/>
          <a:lstStyle/>
          <a:p>
            <a:fld id="{F84A17C7-C699-4286-8B95-0D2EA1AEB026}" type="slidenum">
              <a:rPr lang="en-US" smtClean="0"/>
              <a:t>5</a:t>
            </a:fld>
            <a:endParaRPr lang="en-US" dirty="0"/>
          </a:p>
        </p:txBody>
      </p:sp>
    </p:spTree>
    <p:extLst>
      <p:ext uri="{BB962C8B-B14F-4D97-AF65-F5344CB8AC3E}">
        <p14:creationId xmlns:p14="http://schemas.microsoft.com/office/powerpoint/2010/main" val="1915940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84A17C7-C699-4286-8B95-0D2EA1AEB026}" type="slidenum">
              <a:rPr lang="en-US" smtClean="0"/>
              <a:t>7</a:t>
            </a:fld>
            <a:endParaRPr lang="en-US" dirty="0"/>
          </a:p>
        </p:txBody>
      </p:sp>
    </p:spTree>
    <p:extLst>
      <p:ext uri="{BB962C8B-B14F-4D97-AF65-F5344CB8AC3E}">
        <p14:creationId xmlns:p14="http://schemas.microsoft.com/office/powerpoint/2010/main" val="34860827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iscal Service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12856"/>
              </a:solidFill>
            </a:endParaRPr>
          </a:p>
        </p:txBody>
      </p:sp>
      <p:pic>
        <p:nvPicPr>
          <p:cNvPr id="6" name="Picture 2" descr="http://fiscalservice.treasuryecm.gov/fs/support/GAC/StyleGuideLogos/Fiscal%20Service%20-%20Horizontal%20-%20Color%20-%20Treasury.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600" y="345820"/>
            <a:ext cx="5212079" cy="1645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8322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ub Logo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12856"/>
              </a:solidFill>
            </a:endParaRPr>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l="-3683"/>
          <a:stretch/>
        </p:blipFill>
        <p:spPr>
          <a:xfrm>
            <a:off x="7040492" y="6212133"/>
            <a:ext cx="1821992" cy="554935"/>
          </a:xfrm>
          <a:prstGeom prst="rect">
            <a:avLst/>
          </a:prstGeom>
        </p:spPr>
      </p:pic>
      <p:sp>
        <p:nvSpPr>
          <p:cNvPr id="4" name="Picture Placeholder 3"/>
          <p:cNvSpPr>
            <a:spLocks noGrp="1"/>
          </p:cNvSpPr>
          <p:nvPr>
            <p:ph type="pic" sz="quarter" idx="10" hasCustomPrompt="1"/>
          </p:nvPr>
        </p:nvSpPr>
        <p:spPr>
          <a:xfrm>
            <a:off x="228600" y="335280"/>
            <a:ext cx="5212080" cy="1645920"/>
          </a:xfrm>
          <a:prstGeom prst="rect">
            <a:avLst/>
          </a:prstGeom>
        </p:spPr>
        <p:txBody>
          <a:bodyPr/>
          <a:lstStyle>
            <a:lvl1pPr marL="0" indent="0" algn="ctr">
              <a:buNone/>
              <a:defRPr sz="2200" baseline="0">
                <a:latin typeface="Arial" panose="020B0604020202020204" pitchFamily="34" charset="0"/>
                <a:cs typeface="Arial" panose="020B0604020202020204" pitchFamily="34" charset="0"/>
              </a:defRPr>
            </a:lvl1pPr>
          </a:lstStyle>
          <a:p>
            <a:r>
              <a:rPr lang="en-US" dirty="0"/>
              <a:t>Click picture to add business line or product/ service sub logo</a:t>
            </a:r>
          </a:p>
        </p:txBody>
      </p:sp>
    </p:spTree>
    <p:extLst>
      <p:ext uri="{BB962C8B-B14F-4D97-AF65-F5344CB8AC3E}">
        <p14:creationId xmlns:p14="http://schemas.microsoft.com/office/powerpoint/2010/main" val="956289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Content">
    <p:spTree>
      <p:nvGrpSpPr>
        <p:cNvPr id="1" name=""/>
        <p:cNvGrpSpPr/>
        <p:nvPr/>
      </p:nvGrpSpPr>
      <p:grpSpPr>
        <a:xfrm>
          <a:off x="0" y="0"/>
          <a:ext cx="0" cy="0"/>
          <a:chOff x="0" y="0"/>
          <a:chExt cx="0" cy="0"/>
        </a:xfrm>
      </p:grpSpPr>
      <p:sp>
        <p:nvSpPr>
          <p:cNvPr id="15" name="Content Placeholder 2"/>
          <p:cNvSpPr txBox="1">
            <a:spLocks/>
          </p:cNvSpPr>
          <p:nvPr userDrawn="1"/>
        </p:nvSpPr>
        <p:spPr>
          <a:xfrm>
            <a:off x="228600" y="965676"/>
            <a:ext cx="8686800" cy="520652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dirty="0">
              <a:latin typeface="Arial" panose="020B0604020202020204" pitchFamily="34" charset="0"/>
              <a:cs typeface="Arial" panose="020B0604020202020204" pitchFamily="34" charset="0"/>
            </a:endParaRPr>
          </a:p>
        </p:txBody>
      </p:sp>
      <p:cxnSp>
        <p:nvCxnSpPr>
          <p:cNvPr id="16" name="Straight Connector 15"/>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7"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18" name="Straight Connector 17"/>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pic>
        <p:nvPicPr>
          <p:cNvPr id="20" name="Picture 19"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2" name="Content Placeholder 21"/>
          <p:cNvSpPr>
            <a:spLocks noGrp="1"/>
          </p:cNvSpPr>
          <p:nvPr>
            <p:ph sz="quarter" idx="10" hasCustomPrompt="1"/>
          </p:nvPr>
        </p:nvSpPr>
        <p:spPr>
          <a:xfrm>
            <a:off x="228600" y="965676"/>
            <a:ext cx="8686800" cy="5206524"/>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Tree>
    <p:extLst>
      <p:ext uri="{BB962C8B-B14F-4D97-AF65-F5344CB8AC3E}">
        <p14:creationId xmlns:p14="http://schemas.microsoft.com/office/powerpoint/2010/main" val="3586152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28600" y="990600"/>
            <a:ext cx="42672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90600"/>
            <a:ext cx="42672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Straight Connector 9"/>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12" name="Straight Connector 11"/>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15"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
        <p:nvSpPr>
          <p:cNvPr id="22"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1042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8600" y="990600"/>
            <a:ext cx="4270811"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28600" y="1676400"/>
            <a:ext cx="4268788"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7048" y="990600"/>
            <a:ext cx="4238007"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4" y="1676400"/>
            <a:ext cx="4242816"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8" name="Straight Connector 17"/>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20" name="Straight Connector 19"/>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22" name="Picture 21"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3"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
        <p:nvSpPr>
          <p:cNvPr id="24"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6432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cxnSp>
        <p:nvCxnSpPr>
          <p:cNvPr id="8" name="Straight Connector 7"/>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pic>
        <p:nvPicPr>
          <p:cNvPr id="13" name="Picture 12"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14"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9080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cxnSp>
        <p:nvCxnSpPr>
          <p:cNvPr id="11" name="Straight Connector 10"/>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2"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cxnSp>
        <p:nvCxnSpPr>
          <p:cNvPr id="15" name="Straight Connector 14"/>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8"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10000"/>
              </a:lnSpc>
            </a:pPr>
            <a:r>
              <a:rPr lang="en-US" sz="3600" dirty="0"/>
              <a:t>Contact Information</a:t>
            </a:r>
          </a:p>
        </p:txBody>
      </p:sp>
      <p:sp>
        <p:nvSpPr>
          <p:cNvPr id="19" name="Picture Placeholder 3"/>
          <p:cNvSpPr>
            <a:spLocks noGrp="1"/>
          </p:cNvSpPr>
          <p:nvPr>
            <p:ph type="pic" sz="quarter" idx="10" hasCustomPrompt="1"/>
          </p:nvPr>
        </p:nvSpPr>
        <p:spPr>
          <a:xfrm>
            <a:off x="484632" y="1243584"/>
            <a:ext cx="2944368" cy="1042416"/>
          </a:xfrm>
          <a:prstGeom prst="rect">
            <a:avLst/>
          </a:prstGeom>
        </p:spPr>
        <p:txBody>
          <a:bodyPr/>
          <a:lstStyle>
            <a:lvl1pPr marL="0" indent="0" algn="l">
              <a:buNone/>
              <a:defRPr sz="2200" baseline="0">
                <a:latin typeface="Arial" panose="020B0604020202020204" pitchFamily="34" charset="0"/>
                <a:cs typeface="Arial" panose="020B0604020202020204" pitchFamily="34" charset="0"/>
              </a:defRPr>
            </a:lvl1pPr>
          </a:lstStyle>
          <a:p>
            <a:r>
              <a:rPr lang="en-US" dirty="0"/>
              <a:t>Click picture to add sub logo</a:t>
            </a:r>
          </a:p>
        </p:txBody>
      </p:sp>
      <p:sp>
        <p:nvSpPr>
          <p:cNvPr id="21"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8811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Usage Guide">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6711"/>
          <a:stretch/>
        </p:blipFill>
        <p:spPr bwMode="auto">
          <a:xfrm>
            <a:off x="1905000" y="3212538"/>
            <a:ext cx="5334000" cy="10546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t="25009"/>
          <a:stretch/>
        </p:blipFill>
        <p:spPr bwMode="auto">
          <a:xfrm>
            <a:off x="1570788" y="2438400"/>
            <a:ext cx="6002424" cy="8394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Connector 3"/>
          <p:cNvCxnSpPr/>
          <p:nvPr userDrawn="1"/>
        </p:nvCxnSpPr>
        <p:spPr>
          <a:xfrm>
            <a:off x="228600" y="4267200"/>
            <a:ext cx="8686800" cy="0"/>
          </a:xfrm>
          <a:prstGeom prst="line">
            <a:avLst/>
          </a:prstGeom>
          <a:ln w="28575">
            <a:solidFill>
              <a:srgbClr val="043253"/>
            </a:solidFill>
            <a:prstDash val="dash"/>
          </a:ln>
        </p:spPr>
        <p:style>
          <a:lnRef idx="1">
            <a:schemeClr val="accent1"/>
          </a:lnRef>
          <a:fillRef idx="0">
            <a:schemeClr val="accent1"/>
          </a:fillRef>
          <a:effectRef idx="0">
            <a:schemeClr val="accent1"/>
          </a:effectRef>
          <a:fontRef idx="minor">
            <a:schemeClr val="tx1"/>
          </a:fontRef>
        </p:style>
      </p:cxnSp>
      <p:sp>
        <p:nvSpPr>
          <p:cNvPr id="5" name="TextBox 4"/>
          <p:cNvSpPr txBox="1"/>
          <p:nvPr userDrawn="1"/>
        </p:nvSpPr>
        <p:spPr>
          <a:xfrm>
            <a:off x="533400" y="5827693"/>
            <a:ext cx="3733800" cy="954107"/>
          </a:xfrm>
          <a:prstGeom prst="rect">
            <a:avLst/>
          </a:prstGeom>
          <a:noFill/>
        </p:spPr>
        <p:txBody>
          <a:bodyPr wrap="square" rtlCol="0">
            <a:spAutoFit/>
          </a:bodyPr>
          <a:lstStyle/>
          <a:p>
            <a:pPr algn="ctr"/>
            <a:r>
              <a:rPr lang="en-US" sz="1400" dirty="0">
                <a:latin typeface="Arial" panose="020B0604020202020204" pitchFamily="34" charset="0"/>
                <a:cs typeface="Arial" panose="020B0604020202020204" pitchFamily="34" charset="0"/>
              </a:rPr>
              <a:t>If you wish to use the</a:t>
            </a:r>
            <a:r>
              <a:rPr lang="en-US" sz="1400" baseline="0" dirty="0">
                <a:latin typeface="Arial" panose="020B0604020202020204" pitchFamily="34" charset="0"/>
                <a:cs typeface="Arial" panose="020B0604020202020204" pitchFamily="34" charset="0"/>
              </a:rPr>
              <a:t> business line or product/service sub logo title slide, please insert the appropriate sub logo by clicking the picture icon on the “Sub Logo”  title slide.</a:t>
            </a:r>
            <a:endParaRPr lang="en-US" sz="1400" dirty="0">
              <a:latin typeface="Arial" panose="020B0604020202020204" pitchFamily="34" charset="0"/>
              <a:cs typeface="Arial" panose="020B0604020202020204" pitchFamily="34" charset="0"/>
            </a:endParaRPr>
          </a:p>
        </p:txBody>
      </p:sp>
      <p:sp>
        <p:nvSpPr>
          <p:cNvPr id="6" name="Title 2"/>
          <p:cNvSpPr txBox="1">
            <a:spLocks/>
          </p:cNvSpPr>
          <p:nvPr userDrawn="1"/>
        </p:nvSpPr>
        <p:spPr>
          <a:xfrm>
            <a:off x="228600" y="838200"/>
            <a:ext cx="8686800" cy="173237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r>
              <a:rPr lang="en-US" sz="2200" b="1" u="none" dirty="0"/>
              <a:t>General tips:</a:t>
            </a:r>
          </a:p>
          <a:p>
            <a:pPr marL="285750" indent="-285750">
              <a:buFont typeface="Arial" panose="020B0604020202020204" pitchFamily="34" charset="0"/>
              <a:buChar char="•"/>
            </a:pPr>
            <a:r>
              <a:rPr lang="en-US" sz="1600" dirty="0"/>
              <a:t>These templates</a:t>
            </a:r>
            <a:r>
              <a:rPr lang="en-US" sz="1600" baseline="0" dirty="0"/>
              <a:t> </a:t>
            </a:r>
            <a:r>
              <a:rPr lang="en-US" sz="1600" dirty="0"/>
              <a:t>can be used for all external and internal presentations</a:t>
            </a:r>
            <a:r>
              <a:rPr lang="en-US" sz="1600" baseline="0" dirty="0"/>
              <a:t> and handouts. </a:t>
            </a:r>
            <a:endParaRPr lang="en-US" sz="1600" dirty="0"/>
          </a:p>
          <a:p>
            <a:pPr marL="285750" indent="-285750">
              <a:buFont typeface="Arial" panose="020B0604020202020204" pitchFamily="34" charset="0"/>
              <a:buChar char="•"/>
            </a:pPr>
            <a:r>
              <a:rPr lang="en-US" sz="1600" dirty="0"/>
              <a:t>Insert</a:t>
            </a:r>
            <a:r>
              <a:rPr lang="en-US" sz="1600" baseline="0" dirty="0"/>
              <a:t> page numbers from the “Insert” tab. </a:t>
            </a:r>
            <a:endParaRPr lang="en-US" sz="1600" dirty="0"/>
          </a:p>
          <a:p>
            <a:pPr marL="285750" marR="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lang="en-US" sz="1600" dirty="0"/>
              <a:t>Ensure all text is in “Arial” font.</a:t>
            </a:r>
          </a:p>
          <a:p>
            <a:pPr marL="285750" indent="-285750">
              <a:buFont typeface="Arial" panose="020B0604020202020204" pitchFamily="34" charset="0"/>
              <a:buChar char="•"/>
            </a:pPr>
            <a:r>
              <a:rPr lang="en-US" sz="1600" dirty="0"/>
              <a:t>If</a:t>
            </a:r>
            <a:r>
              <a:rPr lang="en-US" sz="1600" baseline="0" dirty="0"/>
              <a:t> color is used</a:t>
            </a:r>
            <a:r>
              <a:rPr lang="en-US" sz="1600" dirty="0"/>
              <a:t>, ensure color selection is consistent with the template.</a:t>
            </a:r>
            <a:r>
              <a:rPr lang="en-US" sz="1600" baseline="0" dirty="0"/>
              <a:t> </a:t>
            </a:r>
            <a:r>
              <a:rPr lang="en-US" sz="1600" dirty="0"/>
              <a:t>For your reference, a few of the Fiscal Service</a:t>
            </a:r>
            <a:r>
              <a:rPr lang="en-US" sz="1600" baseline="0" dirty="0"/>
              <a:t> </a:t>
            </a:r>
            <a:r>
              <a:rPr lang="en-US" sz="1600" dirty="0"/>
              <a:t>colors are provided below.</a:t>
            </a:r>
          </a:p>
        </p:txBody>
      </p:sp>
      <p:cxnSp>
        <p:nvCxnSpPr>
          <p:cNvPr id="12" name="Straight Connector 11"/>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5"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10000"/>
              </a:lnSpc>
            </a:pPr>
            <a:r>
              <a:rPr lang="en-US" sz="3600" dirty="0"/>
              <a:t>PowerPoint Usage Guide</a:t>
            </a:r>
          </a:p>
        </p:txBody>
      </p:sp>
      <p:pic>
        <p:nvPicPr>
          <p:cNvPr id="13" name="Picture 2"/>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485900" y="4424304"/>
            <a:ext cx="1828800" cy="1366896"/>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9" name="Picture 2"/>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5718571" y="4424303"/>
            <a:ext cx="1821656" cy="13716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0" name="TextBox 19"/>
          <p:cNvSpPr txBox="1"/>
          <p:nvPr userDrawn="1"/>
        </p:nvSpPr>
        <p:spPr>
          <a:xfrm>
            <a:off x="4800599" y="5827693"/>
            <a:ext cx="3657600" cy="954107"/>
          </a:xfrm>
          <a:prstGeom prst="rect">
            <a:avLst/>
          </a:prstGeom>
          <a:noFill/>
        </p:spPr>
        <p:txBody>
          <a:bodyPr wrap="square" rtlCol="0">
            <a:spAutoFit/>
          </a:bodyPr>
          <a:lstStyle/>
          <a:p>
            <a:pPr algn="ctr"/>
            <a:r>
              <a:rPr lang="en-US" sz="1400" dirty="0">
                <a:latin typeface="Arial" panose="020B0604020202020204" pitchFamily="34" charset="0"/>
                <a:cs typeface="Arial" panose="020B0604020202020204" pitchFamily="34" charset="0"/>
              </a:rPr>
              <a:t>Please insert the appropriate business line or product/service sub logo by clicking the picture</a:t>
            </a:r>
            <a:r>
              <a:rPr lang="en-US" sz="1400" baseline="0" dirty="0">
                <a:latin typeface="Arial" panose="020B0604020202020204" pitchFamily="34" charset="0"/>
                <a:cs typeface="Arial" panose="020B0604020202020204" pitchFamily="34" charset="0"/>
              </a:rPr>
              <a:t> icon </a:t>
            </a:r>
            <a:r>
              <a:rPr lang="en-US" sz="1400" dirty="0">
                <a:latin typeface="Arial" panose="020B0604020202020204" pitchFamily="34" charset="0"/>
                <a:cs typeface="Arial" panose="020B0604020202020204" pitchFamily="34" charset="0"/>
              </a:rPr>
              <a:t>on the “Contact Information” slide.</a:t>
            </a:r>
          </a:p>
        </p:txBody>
      </p:sp>
    </p:spTree>
    <p:extLst>
      <p:ext uri="{BB962C8B-B14F-4D97-AF65-F5344CB8AC3E}">
        <p14:creationId xmlns:p14="http://schemas.microsoft.com/office/powerpoint/2010/main" val="4146336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46668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2" r:id="rId4"/>
    <p:sldLayoutId id="2147483653" r:id="rId5"/>
    <p:sldLayoutId id="2147483655" r:id="rId6"/>
    <p:sldLayoutId id="2147483656" r:id="rId7"/>
    <p:sldLayoutId id="2147483657" r:id="rId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219200" y="2667000"/>
            <a:ext cx="7772400" cy="1238250"/>
          </a:xfrm>
          <a:prstGeom prst="rect">
            <a:avLst/>
          </a:prstGeom>
        </p:spPr>
        <p:txBody>
          <a:bodyPr vert="horz" lIns="91440" tIns="45720" rIns="91440" bIns="45720" rtlCol="0" anchor="ctr">
            <a:normAutofit fontScale="85000" lnSpcReduction="10000"/>
          </a:bodyPr>
          <a:lstStyle>
            <a:lvl1pPr algn="r" defTabSz="914400" rtl="0" eaLnBrk="1" latinLnBrk="0" hangingPunct="1">
              <a:spcBef>
                <a:spcPct val="0"/>
              </a:spcBef>
              <a:buNone/>
              <a:defRPr sz="3200" kern="1200">
                <a:solidFill>
                  <a:srgbClr val="043253"/>
                </a:solidFill>
                <a:latin typeface="Arial" panose="020B0604020202020204" pitchFamily="34" charset="0"/>
                <a:ea typeface="+mj-ea"/>
                <a:cs typeface="Arial" panose="020B0604020202020204" pitchFamily="34" charset="0"/>
              </a:defRPr>
            </a:lvl1pPr>
          </a:lstStyle>
          <a:p>
            <a:pPr marL="0" marR="0" lvl="0" indent="0" algn="r" defTabSz="914400" rtl="0" eaLnBrk="1" fontAlgn="auto" latinLnBrk="0" hangingPunct="1">
              <a:lnSpc>
                <a:spcPct val="100000"/>
              </a:lnSpc>
              <a:spcBef>
                <a:spcPct val="0"/>
              </a:spcBef>
              <a:spcAft>
                <a:spcPts val="0"/>
              </a:spcAft>
              <a:buClrTx/>
              <a:buSzTx/>
              <a:buFontTx/>
              <a:buNone/>
              <a:tabLst/>
              <a:defRPr/>
            </a:pPr>
            <a:r>
              <a:rPr lang="en-US" sz="4800" dirty="0"/>
              <a:t>CARS Reclassification Overview</a:t>
            </a:r>
            <a:br>
              <a:rPr lang="en-US" sz="4800" dirty="0"/>
            </a:br>
            <a:r>
              <a:rPr lang="en-US" dirty="0"/>
              <a:t>Agency Outreach</a:t>
            </a:r>
          </a:p>
        </p:txBody>
      </p:sp>
      <p:sp>
        <p:nvSpPr>
          <p:cNvPr id="7" name="Subtitle 2"/>
          <p:cNvSpPr txBox="1">
            <a:spLocks/>
          </p:cNvSpPr>
          <p:nvPr/>
        </p:nvSpPr>
        <p:spPr>
          <a:xfrm>
            <a:off x="695221" y="4114800"/>
            <a:ext cx="8296379" cy="838200"/>
          </a:xfrm>
          <a:prstGeom prst="rect">
            <a:avLst/>
          </a:prstGeom>
          <a:noFill/>
        </p:spPr>
        <p:txBody>
          <a:bodyPr vert="horz" lIns="91440" tIns="45720" rIns="91440" bIns="45720" rtlCol="0">
            <a:normAutofit/>
          </a:bodyPr>
          <a:lstStyle>
            <a:lvl1pPr marL="0" indent="0" algn="r" defTabSz="914400" rtl="0" eaLnBrk="1" latinLnBrk="0" hangingPunct="1">
              <a:spcBef>
                <a:spcPct val="20000"/>
              </a:spcBef>
              <a:buFont typeface="Arial" panose="020B0604020202020204" pitchFamily="34" charset="0"/>
              <a:buNone/>
              <a:defRPr sz="1800" kern="1200" baseline="0">
                <a:solidFill>
                  <a:srgbClr val="043253"/>
                </a:solidFill>
                <a:latin typeface="Arial" panose="020B0604020202020204" pitchFamily="34" charset="0"/>
                <a:ea typeface="+mn-ea"/>
                <a:cs typeface="Arial" panose="020B0604020202020204" pitchFamily="34" charset="0"/>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Arial" panose="020B0604020202020204" pitchFamily="34" charset="0"/>
                <a:ea typeface="+mn-ea"/>
                <a:cs typeface="Arial" panose="020B0604020202020204" pitchFamily="34" charset="0"/>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Arial" panose="020B0604020202020204" pitchFamily="34" charset="0"/>
                <a:ea typeface="+mn-ea"/>
                <a:cs typeface="Arial" panose="020B0604020202020204" pitchFamily="34" charset="0"/>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0" marR="0" lvl="0" indent="0" algn="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XXX XX, 2021</a:t>
            </a:r>
          </a:p>
        </p:txBody>
      </p:sp>
    </p:spTree>
    <p:extLst>
      <p:ext uri="{BB962C8B-B14F-4D97-AF65-F5344CB8AC3E}">
        <p14:creationId xmlns:p14="http://schemas.microsoft.com/office/powerpoint/2010/main" val="28101435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3869CBB-900F-4DC9-8604-175CC28F5F0A}"/>
              </a:ext>
            </a:extLst>
          </p:cNvPr>
          <p:cNvSpPr>
            <a:spLocks noGrp="1"/>
          </p:cNvSpPr>
          <p:nvPr>
            <p:ph sz="quarter" idx="10"/>
          </p:nvPr>
        </p:nvSpPr>
        <p:spPr>
          <a:xfrm>
            <a:off x="228600" y="965676"/>
            <a:ext cx="8686800" cy="5206524"/>
          </a:xfrm>
        </p:spPr>
        <p:txBody>
          <a:bodyPr/>
          <a:lstStyle/>
          <a:p>
            <a:r>
              <a:rPr lang="en-US" sz="2000" dirty="0"/>
              <a:t>Originating Source Transaction </a:t>
            </a:r>
          </a:p>
          <a:p>
            <a:pPr lvl="1"/>
            <a:r>
              <a:rPr lang="en-US" sz="1800" dirty="0"/>
              <a:t>Reported by CIR, PIR, IPAC, TDO Payment</a:t>
            </a:r>
          </a:p>
          <a:p>
            <a:r>
              <a:rPr lang="en-US" sz="2000" dirty="0"/>
              <a:t>Reclassification – Reversal </a:t>
            </a:r>
          </a:p>
          <a:p>
            <a:pPr lvl="1"/>
            <a:r>
              <a:rPr lang="en-US" sz="1600" dirty="0"/>
              <a:t>Reported by agency via CTA, Section I</a:t>
            </a:r>
            <a:endParaRPr lang="en-US" sz="1800" dirty="0"/>
          </a:p>
          <a:p>
            <a:r>
              <a:rPr lang="en-US" sz="2000" dirty="0"/>
              <a:t>Reclassification – Restate</a:t>
            </a:r>
          </a:p>
          <a:p>
            <a:pPr lvl="1"/>
            <a:r>
              <a:rPr lang="en-US" sz="1600" dirty="0"/>
              <a:t>Reported by agency via CTA, Section I</a:t>
            </a:r>
            <a:endParaRPr lang="en-US" sz="1800" dirty="0"/>
          </a:p>
          <a:p>
            <a:pPr marL="0" indent="0">
              <a:buNone/>
            </a:pPr>
            <a:endParaRPr lang="en-US" dirty="0"/>
          </a:p>
          <a:p>
            <a:pPr marL="0" indent="0">
              <a:buNone/>
            </a:pPr>
            <a:endParaRPr lang="en-US" dirty="0"/>
          </a:p>
        </p:txBody>
      </p:sp>
      <p:sp>
        <p:nvSpPr>
          <p:cNvPr id="3" name="Content Placeholder 2">
            <a:extLst>
              <a:ext uri="{FF2B5EF4-FFF2-40B4-BE49-F238E27FC236}">
                <a16:creationId xmlns:a16="http://schemas.microsoft.com/office/drawing/2014/main" id="{20538042-2C42-46AC-9E9F-BA3B4260F3FE}"/>
              </a:ext>
            </a:extLst>
          </p:cNvPr>
          <p:cNvSpPr>
            <a:spLocks noGrp="1"/>
          </p:cNvSpPr>
          <p:nvPr>
            <p:ph sz="quarter" idx="11"/>
          </p:nvPr>
        </p:nvSpPr>
        <p:spPr/>
        <p:txBody>
          <a:bodyPr/>
          <a:lstStyle/>
          <a:p>
            <a:r>
              <a:rPr lang="en-US" dirty="0"/>
              <a:t>Parts of Reclassifications</a:t>
            </a:r>
          </a:p>
        </p:txBody>
      </p:sp>
      <p:pic>
        <p:nvPicPr>
          <p:cNvPr id="1026" name="Picture 2">
            <a:extLst>
              <a:ext uri="{FF2B5EF4-FFF2-40B4-BE49-F238E27FC236}">
                <a16:creationId xmlns:a16="http://schemas.microsoft.com/office/drawing/2014/main" id="{400115B2-447C-4C08-8EF2-729E7CCB94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2925763"/>
            <a:ext cx="9160933" cy="10064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A3EC8FF5-AFA4-4EFC-B8B3-682AD5FB8ED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33" y="4191000"/>
            <a:ext cx="9144000" cy="1419225"/>
          </a:xfrm>
          <a:prstGeom prst="rect">
            <a:avLst/>
          </a:prstGeom>
          <a:noFill/>
          <a:extLst>
            <a:ext uri="{909E8E84-426E-40DD-AFC4-6F175D3DCCD1}">
              <a14:hiddenFill xmlns:a14="http://schemas.microsoft.com/office/drawing/2010/main">
                <a:solidFill>
                  <a:srgbClr val="FFFFFF"/>
                </a:solidFill>
              </a14:hiddenFill>
            </a:ext>
          </a:extLst>
        </p:spPr>
      </p:pic>
      <p:cxnSp>
        <p:nvCxnSpPr>
          <p:cNvPr id="6" name="Straight Arrow Connector 5">
            <a:extLst>
              <a:ext uri="{FF2B5EF4-FFF2-40B4-BE49-F238E27FC236}">
                <a16:creationId xmlns:a16="http://schemas.microsoft.com/office/drawing/2014/main" id="{242A5A7A-D305-4017-9C2E-0BD6BB2971D1}"/>
              </a:ext>
            </a:extLst>
          </p:cNvPr>
          <p:cNvCxnSpPr>
            <a:cxnSpLocks/>
          </p:cNvCxnSpPr>
          <p:nvPr/>
        </p:nvCxnSpPr>
        <p:spPr>
          <a:xfrm flipH="1">
            <a:off x="3429000" y="3076575"/>
            <a:ext cx="1905000" cy="1419225"/>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8" name="Straight Arrow Connector 7">
            <a:extLst>
              <a:ext uri="{FF2B5EF4-FFF2-40B4-BE49-F238E27FC236}">
                <a16:creationId xmlns:a16="http://schemas.microsoft.com/office/drawing/2014/main" id="{78548484-897B-483E-A20E-FC1B2FF386CB}"/>
              </a:ext>
            </a:extLst>
          </p:cNvPr>
          <p:cNvCxnSpPr/>
          <p:nvPr/>
        </p:nvCxnSpPr>
        <p:spPr>
          <a:xfrm>
            <a:off x="3733800" y="4572000"/>
            <a:ext cx="533400"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801092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09E2DAA-69A3-4B4F-AA49-68182320B0C0}"/>
              </a:ext>
            </a:extLst>
          </p:cNvPr>
          <p:cNvSpPr>
            <a:spLocks noGrp="1"/>
          </p:cNvSpPr>
          <p:nvPr>
            <p:ph sz="quarter" idx="10"/>
          </p:nvPr>
        </p:nvSpPr>
        <p:spPr>
          <a:xfrm>
            <a:off x="45156" y="824089"/>
            <a:ext cx="8686800" cy="5206524"/>
          </a:xfrm>
        </p:spPr>
        <p:txBody>
          <a:bodyPr/>
          <a:lstStyle/>
          <a:p>
            <a:r>
              <a:rPr lang="en-US" dirty="0"/>
              <a:t>No source</a:t>
            </a:r>
          </a:p>
          <a:p>
            <a:r>
              <a:rPr lang="en-US" dirty="0"/>
              <a:t>In</a:t>
            </a:r>
          </a:p>
          <a:p>
            <a:r>
              <a:rPr lang="en-US" dirty="0"/>
              <a:t>Out</a:t>
            </a:r>
          </a:p>
          <a:p>
            <a:pPr marL="0" indent="0">
              <a:buNone/>
            </a:pPr>
            <a:endParaRPr lang="en-US" dirty="0"/>
          </a:p>
        </p:txBody>
      </p:sp>
      <p:sp>
        <p:nvSpPr>
          <p:cNvPr id="3" name="Content Placeholder 2">
            <a:extLst>
              <a:ext uri="{FF2B5EF4-FFF2-40B4-BE49-F238E27FC236}">
                <a16:creationId xmlns:a16="http://schemas.microsoft.com/office/drawing/2014/main" id="{608FF375-C7B1-49DC-AD10-628451BBF91B}"/>
              </a:ext>
            </a:extLst>
          </p:cNvPr>
          <p:cNvSpPr>
            <a:spLocks noGrp="1"/>
          </p:cNvSpPr>
          <p:nvPr>
            <p:ph sz="quarter" idx="11"/>
          </p:nvPr>
        </p:nvSpPr>
        <p:spPr/>
        <p:txBody>
          <a:bodyPr/>
          <a:lstStyle/>
          <a:p>
            <a:r>
              <a:rPr lang="en-US" dirty="0"/>
              <a:t>Parts of </a:t>
            </a:r>
            <a:r>
              <a:rPr lang="en-US" dirty="0" err="1"/>
              <a:t>NonReclassification</a:t>
            </a:r>
            <a:endParaRPr lang="en-US" dirty="0"/>
          </a:p>
        </p:txBody>
      </p:sp>
      <p:pic>
        <p:nvPicPr>
          <p:cNvPr id="2050" name="Picture 2">
            <a:extLst>
              <a:ext uri="{FF2B5EF4-FFF2-40B4-BE49-F238E27FC236}">
                <a16:creationId xmlns:a16="http://schemas.microsoft.com/office/drawing/2014/main" id="{01CD0DC1-638F-46AB-A7AA-81F603E221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11" y="3053028"/>
            <a:ext cx="9144000" cy="1074737"/>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a:extLst>
              <a:ext uri="{FF2B5EF4-FFF2-40B4-BE49-F238E27FC236}">
                <a16:creationId xmlns:a16="http://schemas.microsoft.com/office/drawing/2014/main" id="{BC405ECB-3EA3-486B-9609-B33C032531D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156" y="4424369"/>
            <a:ext cx="9144000" cy="1441450"/>
          </a:xfrm>
          <a:prstGeom prst="rect">
            <a:avLst/>
          </a:prstGeom>
          <a:noFill/>
          <a:extLst>
            <a:ext uri="{909E8E84-426E-40DD-AFC4-6F175D3DCCD1}">
              <a14:hiddenFill xmlns:a14="http://schemas.microsoft.com/office/drawing/2010/main">
                <a:solidFill>
                  <a:srgbClr val="FFFFFF"/>
                </a:solidFill>
              </a14:hiddenFill>
            </a:ext>
          </a:extLst>
        </p:spPr>
      </p:pic>
      <p:cxnSp>
        <p:nvCxnSpPr>
          <p:cNvPr id="6" name="Straight Arrow Connector 5">
            <a:extLst>
              <a:ext uri="{FF2B5EF4-FFF2-40B4-BE49-F238E27FC236}">
                <a16:creationId xmlns:a16="http://schemas.microsoft.com/office/drawing/2014/main" id="{B5AE926E-8D75-4F37-B10E-534FAAFC0C59}"/>
              </a:ext>
            </a:extLst>
          </p:cNvPr>
          <p:cNvCxnSpPr>
            <a:cxnSpLocks/>
          </p:cNvCxnSpPr>
          <p:nvPr/>
        </p:nvCxnSpPr>
        <p:spPr>
          <a:xfrm>
            <a:off x="4305300" y="2619578"/>
            <a:ext cx="495300" cy="1339162"/>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9" name="Straight Arrow Connector 8">
            <a:extLst>
              <a:ext uri="{FF2B5EF4-FFF2-40B4-BE49-F238E27FC236}">
                <a16:creationId xmlns:a16="http://schemas.microsoft.com/office/drawing/2014/main" id="{06E3AFD5-946F-4FAD-9398-3CA6850A52C2}"/>
              </a:ext>
            </a:extLst>
          </p:cNvPr>
          <p:cNvCxnSpPr/>
          <p:nvPr/>
        </p:nvCxnSpPr>
        <p:spPr>
          <a:xfrm>
            <a:off x="3550356" y="4800600"/>
            <a:ext cx="838200"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46521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D563933-E747-422D-BC8E-0557D8C4FA77}"/>
              </a:ext>
            </a:extLst>
          </p:cNvPr>
          <p:cNvSpPr>
            <a:spLocks noGrp="1"/>
          </p:cNvSpPr>
          <p:nvPr>
            <p:ph sz="quarter" idx="10"/>
          </p:nvPr>
        </p:nvSpPr>
        <p:spPr/>
        <p:txBody>
          <a:bodyPr/>
          <a:lstStyle/>
          <a:p>
            <a:pPr marL="0" indent="0">
              <a:buNone/>
            </a:pPr>
            <a:endParaRPr lang="en-US" dirty="0"/>
          </a:p>
        </p:txBody>
      </p:sp>
      <p:sp>
        <p:nvSpPr>
          <p:cNvPr id="3" name="Content Placeholder 2">
            <a:extLst>
              <a:ext uri="{FF2B5EF4-FFF2-40B4-BE49-F238E27FC236}">
                <a16:creationId xmlns:a16="http://schemas.microsoft.com/office/drawing/2014/main" id="{0889ADF6-0A83-4B30-8EC2-104ABA324471}"/>
              </a:ext>
            </a:extLst>
          </p:cNvPr>
          <p:cNvSpPr>
            <a:spLocks noGrp="1"/>
          </p:cNvSpPr>
          <p:nvPr>
            <p:ph sz="quarter" idx="11"/>
          </p:nvPr>
        </p:nvSpPr>
        <p:spPr/>
        <p:txBody>
          <a:bodyPr/>
          <a:lstStyle/>
          <a:p>
            <a:r>
              <a:rPr lang="en-US" dirty="0"/>
              <a:t>Example of completed spreadsheet</a:t>
            </a:r>
          </a:p>
        </p:txBody>
      </p:sp>
      <p:pic>
        <p:nvPicPr>
          <p:cNvPr id="3074" name="Picture 6" descr="image004">
            <a:extLst>
              <a:ext uri="{FF2B5EF4-FFF2-40B4-BE49-F238E27FC236}">
                <a16:creationId xmlns:a16="http://schemas.microsoft.com/office/drawing/2014/main" id="{A11BF196-2CAB-4640-8FC8-DE304A529A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965676"/>
            <a:ext cx="8656638" cy="3987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81345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a:t>Reclassification Traceability</a:t>
            </a:r>
          </a:p>
          <a:p>
            <a:r>
              <a:rPr lang="en-US" dirty="0"/>
              <a:t>Reclassification Solutions</a:t>
            </a:r>
          </a:p>
          <a:p>
            <a:r>
              <a:rPr lang="en-US" dirty="0"/>
              <a:t>Agency Outreach</a:t>
            </a:r>
          </a:p>
          <a:p>
            <a:r>
              <a:rPr lang="en-US" dirty="0"/>
              <a:t>Reclassification Groupings</a:t>
            </a:r>
          </a:p>
          <a:p>
            <a:r>
              <a:rPr lang="en-US" dirty="0"/>
              <a:t>Review Agency Outreach Spreadsheet</a:t>
            </a:r>
          </a:p>
          <a:p>
            <a:pPr marL="0" indent="0">
              <a:buNone/>
            </a:pPr>
            <a:endParaRPr lang="en-US" dirty="0"/>
          </a:p>
          <a:p>
            <a:endParaRPr lang="en-US" dirty="0"/>
          </a:p>
          <a:p>
            <a:endParaRPr lang="en-US" dirty="0"/>
          </a:p>
          <a:p>
            <a:endParaRPr lang="en-US" dirty="0"/>
          </a:p>
        </p:txBody>
      </p:sp>
      <p:sp>
        <p:nvSpPr>
          <p:cNvPr id="3" name="Content Placeholder 2"/>
          <p:cNvSpPr>
            <a:spLocks noGrp="1"/>
          </p:cNvSpPr>
          <p:nvPr>
            <p:ph sz="quarter" idx="11"/>
          </p:nvPr>
        </p:nvSpPr>
        <p:spPr/>
        <p:txBody>
          <a:bodyPr/>
          <a:lstStyle/>
          <a:p>
            <a:r>
              <a:rPr lang="en-US" dirty="0"/>
              <a:t>Topics</a:t>
            </a:r>
          </a:p>
        </p:txBody>
      </p:sp>
    </p:spTree>
    <p:extLst>
      <p:ext uri="{BB962C8B-B14F-4D97-AF65-F5344CB8AC3E}">
        <p14:creationId xmlns:p14="http://schemas.microsoft.com/office/powerpoint/2010/main" val="3576509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3979D13-06B5-4C9C-9851-C8FA89BC43F1}"/>
              </a:ext>
            </a:extLst>
          </p:cNvPr>
          <p:cNvSpPr>
            <a:spLocks noGrp="1"/>
          </p:cNvSpPr>
          <p:nvPr>
            <p:ph sz="quarter" idx="10"/>
          </p:nvPr>
        </p:nvSpPr>
        <p:spPr/>
        <p:txBody>
          <a:bodyPr/>
          <a:lstStyle/>
          <a:p>
            <a:r>
              <a:rPr lang="en-US" sz="2400" dirty="0"/>
              <a:t>The purpose of the CTA reporting for Section I is to classify (non Reporters) or reclassify (non Reporters and Reporters) transactions that were reported in Section II (IPAC &amp; TDO Payments) and Section III (CIR &amp; PIR).  </a:t>
            </a:r>
          </a:p>
          <a:p>
            <a:pPr lvl="1"/>
            <a:r>
              <a:rPr lang="en-US" sz="1800" dirty="0"/>
              <a:t>For Reporters, when the auditors select a transaction that was reported on CTA, Section I they are expecting these transactions to be reclassifications (reversals and restatements) and are wanting to be able to trace these transactions back to the original transaction (transaction that was reversed in reclass) reported by a source system.</a:t>
            </a:r>
          </a:p>
          <a:p>
            <a:pPr lvl="2"/>
            <a:r>
              <a:rPr lang="en-US" sz="1400" dirty="0"/>
              <a:t>Currently, there are many reasons that complicates or prevents this taking place.  </a:t>
            </a:r>
          </a:p>
          <a:p>
            <a:pPr lvl="1"/>
            <a:r>
              <a:rPr lang="en-US" sz="1800" dirty="0"/>
              <a:t>Our plan is to: </a:t>
            </a:r>
          </a:p>
          <a:p>
            <a:pPr lvl="2"/>
            <a:r>
              <a:rPr lang="en-US" sz="1400" dirty="0"/>
              <a:t>Identify the reasons why the agency is reclassing - come up with short-term and long-term solutions to </a:t>
            </a:r>
            <a:r>
              <a:rPr lang="en-US" sz="1400" i="1" u="sng" dirty="0"/>
              <a:t>reduce/eliminate the population </a:t>
            </a:r>
            <a:r>
              <a:rPr lang="en-US" sz="1400" dirty="0"/>
              <a:t>and </a:t>
            </a:r>
          </a:p>
          <a:p>
            <a:pPr lvl="2"/>
            <a:r>
              <a:rPr lang="en-US" sz="1400" dirty="0"/>
              <a:t>Identify inaccurate reporting scenarios  - come up with short-term and long-term solutions that will improve/strengthen the reporting accuracy.  </a:t>
            </a:r>
          </a:p>
        </p:txBody>
      </p:sp>
      <p:sp>
        <p:nvSpPr>
          <p:cNvPr id="3" name="Content Placeholder 2">
            <a:extLst>
              <a:ext uri="{FF2B5EF4-FFF2-40B4-BE49-F238E27FC236}">
                <a16:creationId xmlns:a16="http://schemas.microsoft.com/office/drawing/2014/main" id="{C1CD78C7-D498-488A-9A16-5768B1684FE7}"/>
              </a:ext>
            </a:extLst>
          </p:cNvPr>
          <p:cNvSpPr>
            <a:spLocks noGrp="1"/>
          </p:cNvSpPr>
          <p:nvPr>
            <p:ph sz="quarter" idx="11"/>
          </p:nvPr>
        </p:nvSpPr>
        <p:spPr/>
        <p:txBody>
          <a:bodyPr/>
          <a:lstStyle/>
          <a:p>
            <a:r>
              <a:rPr lang="en-US" dirty="0"/>
              <a:t>Reclassification Traceability</a:t>
            </a:r>
          </a:p>
        </p:txBody>
      </p:sp>
    </p:spTree>
    <p:extLst>
      <p:ext uri="{BB962C8B-B14F-4D97-AF65-F5344CB8AC3E}">
        <p14:creationId xmlns:p14="http://schemas.microsoft.com/office/powerpoint/2010/main" val="995212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47A6C0F-D129-4332-AF9D-53FC18DE19BA}"/>
              </a:ext>
            </a:extLst>
          </p:cNvPr>
          <p:cNvSpPr>
            <a:spLocks noGrp="1"/>
          </p:cNvSpPr>
          <p:nvPr>
            <p:ph sz="quarter" idx="10"/>
          </p:nvPr>
        </p:nvSpPr>
        <p:spPr/>
        <p:txBody>
          <a:bodyPr/>
          <a:lstStyle/>
          <a:p>
            <a:r>
              <a:rPr lang="en-US" sz="2800" dirty="0"/>
              <a:t>Eliminate as many reasons an agency has to reclassify, therefore eliminating the need to trace reclassifications to source transactions. </a:t>
            </a:r>
          </a:p>
          <a:p>
            <a:r>
              <a:rPr lang="en-US" sz="2800" dirty="0"/>
              <a:t>Working toward the end-state definition of a “Reclassification”.</a:t>
            </a:r>
          </a:p>
          <a:p>
            <a:pPr lvl="1"/>
            <a:r>
              <a:rPr lang="en-US" sz="2000" dirty="0"/>
              <a:t>End state definition = reporting a correction (reversal and restatement) to a TAS and/or BETC on cash transaction (source transactions - CIR, PIR, IPAC, TDO Payments) that was reported to an ALC.</a:t>
            </a:r>
          </a:p>
          <a:p>
            <a:pPr lvl="1"/>
            <a:r>
              <a:rPr lang="en-US" sz="2000" dirty="0"/>
              <a:t>Moving transactions that do not meet the end state definition (Non-Reclassifications) to another CARS entry point.</a:t>
            </a:r>
          </a:p>
          <a:p>
            <a:r>
              <a:rPr lang="en-US" sz="2800" dirty="0"/>
              <a:t>Create CARS screens – Reclassifications and Non-Reclassifications.</a:t>
            </a:r>
          </a:p>
        </p:txBody>
      </p:sp>
      <p:sp>
        <p:nvSpPr>
          <p:cNvPr id="3" name="Content Placeholder 2">
            <a:extLst>
              <a:ext uri="{FF2B5EF4-FFF2-40B4-BE49-F238E27FC236}">
                <a16:creationId xmlns:a16="http://schemas.microsoft.com/office/drawing/2014/main" id="{E7A36D06-9BE6-4A71-8B38-2D3F09CB7892}"/>
              </a:ext>
            </a:extLst>
          </p:cNvPr>
          <p:cNvSpPr>
            <a:spLocks noGrp="1"/>
          </p:cNvSpPr>
          <p:nvPr>
            <p:ph sz="quarter" idx="11"/>
          </p:nvPr>
        </p:nvSpPr>
        <p:spPr/>
        <p:txBody>
          <a:bodyPr/>
          <a:lstStyle/>
          <a:p>
            <a:r>
              <a:rPr lang="en-US" dirty="0"/>
              <a:t>Reclassification Solutions</a:t>
            </a:r>
          </a:p>
        </p:txBody>
      </p:sp>
    </p:spTree>
    <p:extLst>
      <p:ext uri="{BB962C8B-B14F-4D97-AF65-F5344CB8AC3E}">
        <p14:creationId xmlns:p14="http://schemas.microsoft.com/office/powerpoint/2010/main" val="4672522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26F230B-7438-47A1-BBAF-77572DB53CA5}"/>
              </a:ext>
            </a:extLst>
          </p:cNvPr>
          <p:cNvSpPr>
            <a:spLocks noGrp="1"/>
          </p:cNvSpPr>
          <p:nvPr>
            <p:ph sz="quarter" idx="10"/>
          </p:nvPr>
        </p:nvSpPr>
        <p:spPr/>
        <p:txBody>
          <a:bodyPr/>
          <a:lstStyle/>
          <a:p>
            <a:pPr marL="914400" lvl="1" indent="-457200">
              <a:buFont typeface="+mj-lt"/>
              <a:buAutoNum type="arabicPeriod"/>
            </a:pPr>
            <a:r>
              <a:rPr lang="en-US" sz="2000" dirty="0"/>
              <a:t>Non-banking transactions (entries needed for reporting purposes and Inter-ALC transfers)</a:t>
            </a:r>
          </a:p>
          <a:p>
            <a:pPr marL="914400" lvl="1" indent="-457200">
              <a:buFont typeface="+mj-lt"/>
              <a:buAutoNum type="arabicPeriod"/>
            </a:pPr>
            <a:r>
              <a:rPr lang="en-US" sz="2000" dirty="0"/>
              <a:t>Scenarios that Fiscal Service systems/processes are requiring the ALC to reclass.</a:t>
            </a:r>
          </a:p>
          <a:p>
            <a:pPr lvl="2"/>
            <a:r>
              <a:rPr lang="en-US" sz="2000" dirty="0"/>
              <a:t>We will be working with Payment Management (PM), Revenue Collections Management (RCM), and Federal Reserve Banks (FRB) to come up with solutions to eliminate where feasible</a:t>
            </a:r>
          </a:p>
          <a:p>
            <a:pPr marL="914400" lvl="1" indent="-457200">
              <a:buFont typeface="+mj-lt"/>
              <a:buAutoNum type="arabicPeriod"/>
            </a:pPr>
            <a:r>
              <a:rPr lang="en-US" sz="2000" dirty="0"/>
              <a:t>Agency does not know the TAS/BETC at time of transaction reported</a:t>
            </a:r>
          </a:p>
          <a:p>
            <a:pPr marL="914400" lvl="1" indent="-457200">
              <a:buFont typeface="+mj-lt"/>
              <a:buAutoNum type="arabicPeriod"/>
            </a:pPr>
            <a:r>
              <a:rPr lang="en-US" sz="2000" dirty="0">
                <a:highlight>
                  <a:srgbClr val="FFFF00"/>
                </a:highlight>
              </a:rPr>
              <a:t>Agency Human error</a:t>
            </a:r>
          </a:p>
          <a:p>
            <a:pPr marL="914400" lvl="1" indent="-457200">
              <a:buFont typeface="+mj-lt"/>
              <a:buAutoNum type="arabicPeriod"/>
            </a:pPr>
            <a:r>
              <a:rPr lang="en-US" sz="2000" dirty="0"/>
              <a:t>Need more information to classify - categorize. </a:t>
            </a:r>
          </a:p>
          <a:p>
            <a:pPr marL="914400" lvl="1" indent="-457200">
              <a:buFont typeface="+mj-lt"/>
              <a:buAutoNum type="arabicPeriod"/>
            </a:pPr>
            <a:r>
              <a:rPr lang="en-US" sz="2000" dirty="0"/>
              <a:t>Agency using reclass for Inter-Agency and Intra-Agency transfers</a:t>
            </a:r>
          </a:p>
          <a:p>
            <a:pPr marL="914400" lvl="1" indent="-457200">
              <a:buFont typeface="+mj-lt"/>
              <a:buAutoNum type="arabicPeriod"/>
            </a:pPr>
            <a:r>
              <a:rPr lang="en-US" sz="2000" dirty="0">
                <a:highlight>
                  <a:srgbClr val="FFFF00"/>
                </a:highlight>
              </a:rPr>
              <a:t>Scenarios that agency's systems/processes are requiring the ALC to reclass</a:t>
            </a:r>
            <a:endParaRPr lang="en-US" sz="2000" dirty="0">
              <a:solidFill>
                <a:srgbClr val="FF0000"/>
              </a:solidFill>
              <a:highlight>
                <a:srgbClr val="FFFF00"/>
              </a:highlight>
            </a:endParaRPr>
          </a:p>
          <a:p>
            <a:endParaRPr lang="en-US" dirty="0"/>
          </a:p>
        </p:txBody>
      </p:sp>
      <p:sp>
        <p:nvSpPr>
          <p:cNvPr id="3" name="Content Placeholder 2">
            <a:extLst>
              <a:ext uri="{FF2B5EF4-FFF2-40B4-BE49-F238E27FC236}">
                <a16:creationId xmlns:a16="http://schemas.microsoft.com/office/drawing/2014/main" id="{34990025-D484-4EF5-A65A-DC3EBD65C24F}"/>
              </a:ext>
            </a:extLst>
          </p:cNvPr>
          <p:cNvSpPr>
            <a:spLocks noGrp="1"/>
          </p:cNvSpPr>
          <p:nvPr>
            <p:ph sz="quarter" idx="11"/>
          </p:nvPr>
        </p:nvSpPr>
        <p:spPr/>
        <p:txBody>
          <a:bodyPr/>
          <a:lstStyle/>
          <a:p>
            <a:r>
              <a:rPr lang="en-US" dirty="0"/>
              <a:t>“Reasons to Reclass” Groupings</a:t>
            </a:r>
          </a:p>
        </p:txBody>
      </p:sp>
    </p:spTree>
    <p:extLst>
      <p:ext uri="{BB962C8B-B14F-4D97-AF65-F5344CB8AC3E}">
        <p14:creationId xmlns:p14="http://schemas.microsoft.com/office/powerpoint/2010/main" val="287349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E07D1F7-C3B1-4CC6-882E-108733E2514A}"/>
              </a:ext>
            </a:extLst>
          </p:cNvPr>
          <p:cNvSpPr>
            <a:spLocks noGrp="1"/>
          </p:cNvSpPr>
          <p:nvPr>
            <p:ph sz="quarter" idx="10"/>
          </p:nvPr>
        </p:nvSpPr>
        <p:spPr/>
        <p:txBody>
          <a:bodyPr/>
          <a:lstStyle/>
          <a:p>
            <a:r>
              <a:rPr lang="en-US" sz="2400" dirty="0"/>
              <a:t>Netting BETCs </a:t>
            </a:r>
          </a:p>
          <a:p>
            <a:pPr lvl="1"/>
            <a:r>
              <a:rPr lang="en-US" sz="2000" dirty="0"/>
              <a:t>$200 DISB + $100 COLL = $100 DISB</a:t>
            </a:r>
          </a:p>
          <a:p>
            <a:r>
              <a:rPr lang="en-US" sz="2400" dirty="0"/>
              <a:t>Unable to trace to source</a:t>
            </a:r>
          </a:p>
          <a:p>
            <a:pPr lvl="1"/>
            <a:r>
              <a:rPr lang="en-US" sz="2000" dirty="0"/>
              <a:t>Unable to identify what transaction is being corrected</a:t>
            </a:r>
          </a:p>
          <a:p>
            <a:r>
              <a:rPr lang="en-US" sz="2400" dirty="0"/>
              <a:t>Sources/Mechanisms intermingled </a:t>
            </a:r>
          </a:p>
          <a:p>
            <a:pPr lvl="1"/>
            <a:r>
              <a:rPr lang="en-US" sz="2000" dirty="0"/>
              <a:t>Summarizing reclassifications correcting both a CIR and PIR transaction or multiple mechanisms</a:t>
            </a:r>
          </a:p>
          <a:p>
            <a:r>
              <a:rPr lang="en-US" sz="2400" dirty="0"/>
              <a:t>CIR and PIR share same default TAS</a:t>
            </a:r>
          </a:p>
          <a:p>
            <a:r>
              <a:rPr lang="en-US" sz="2400" dirty="0"/>
              <a:t>Reclassification reversal BETC is not the adjusting BETC of the originating source transaction</a:t>
            </a:r>
          </a:p>
          <a:p>
            <a:r>
              <a:rPr lang="en-US" sz="2400" dirty="0"/>
              <a:t>Other transactions reported in reclassifications</a:t>
            </a:r>
          </a:p>
          <a:p>
            <a:r>
              <a:rPr lang="en-US" sz="2400" dirty="0"/>
              <a:t>String TAS reporting</a:t>
            </a:r>
          </a:p>
          <a:p>
            <a:r>
              <a:rPr lang="en-US" sz="2400" dirty="0"/>
              <a:t>Reporting to suspense accounts</a:t>
            </a:r>
          </a:p>
          <a:p>
            <a:endParaRPr lang="en-US" dirty="0"/>
          </a:p>
        </p:txBody>
      </p:sp>
      <p:sp>
        <p:nvSpPr>
          <p:cNvPr id="3" name="Content Placeholder 2">
            <a:extLst>
              <a:ext uri="{FF2B5EF4-FFF2-40B4-BE49-F238E27FC236}">
                <a16:creationId xmlns:a16="http://schemas.microsoft.com/office/drawing/2014/main" id="{739C6543-7333-4A9C-A045-B05048BFB1C6}"/>
              </a:ext>
            </a:extLst>
          </p:cNvPr>
          <p:cNvSpPr>
            <a:spLocks noGrp="1"/>
          </p:cNvSpPr>
          <p:nvPr>
            <p:ph sz="quarter" idx="11"/>
          </p:nvPr>
        </p:nvSpPr>
        <p:spPr/>
        <p:txBody>
          <a:bodyPr/>
          <a:lstStyle/>
          <a:p>
            <a:r>
              <a:rPr lang="en-US" sz="3200" dirty="0"/>
              <a:t>Impacts to Traceability and/or Reporting</a:t>
            </a:r>
          </a:p>
        </p:txBody>
      </p:sp>
    </p:spTree>
    <p:extLst>
      <p:ext uri="{BB962C8B-B14F-4D97-AF65-F5344CB8AC3E}">
        <p14:creationId xmlns:p14="http://schemas.microsoft.com/office/powerpoint/2010/main" val="2353290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78AF97F-C8B3-43D6-AEA7-63B3FC38095E}"/>
              </a:ext>
            </a:extLst>
          </p:cNvPr>
          <p:cNvSpPr>
            <a:spLocks noGrp="1"/>
          </p:cNvSpPr>
          <p:nvPr>
            <p:ph sz="quarter" idx="10"/>
          </p:nvPr>
        </p:nvSpPr>
        <p:spPr/>
        <p:txBody>
          <a:bodyPr/>
          <a:lstStyle/>
          <a:p>
            <a:r>
              <a:rPr lang="en-US" sz="2600" dirty="0"/>
              <a:t>ALCs with a high percentage of reclassification activity compared to source system activity.</a:t>
            </a:r>
          </a:p>
          <a:p>
            <a:r>
              <a:rPr lang="en-US" sz="2600" dirty="0"/>
              <a:t>ALCs with high reclassification transaction counts.</a:t>
            </a:r>
          </a:p>
          <a:p>
            <a:r>
              <a:rPr lang="en-US" sz="2600" dirty="0"/>
              <a:t>ALCs with reclassifications and no source system activity.</a:t>
            </a:r>
          </a:p>
          <a:p>
            <a:r>
              <a:rPr lang="en-US" sz="2600" dirty="0"/>
              <a:t>ALCs with no reclassifications with source system activity that never reported a reclassification or rarely reports a reclassification.</a:t>
            </a:r>
          </a:p>
          <a:p>
            <a:endParaRPr lang="en-US" sz="2600" dirty="0"/>
          </a:p>
        </p:txBody>
      </p:sp>
      <p:sp>
        <p:nvSpPr>
          <p:cNvPr id="3" name="Content Placeholder 2">
            <a:extLst>
              <a:ext uri="{FF2B5EF4-FFF2-40B4-BE49-F238E27FC236}">
                <a16:creationId xmlns:a16="http://schemas.microsoft.com/office/drawing/2014/main" id="{2438E344-2275-43D1-9D73-3FAD57DA5785}"/>
              </a:ext>
            </a:extLst>
          </p:cNvPr>
          <p:cNvSpPr>
            <a:spLocks noGrp="1"/>
          </p:cNvSpPr>
          <p:nvPr>
            <p:ph sz="quarter" idx="11"/>
          </p:nvPr>
        </p:nvSpPr>
        <p:spPr/>
        <p:txBody>
          <a:bodyPr/>
          <a:lstStyle/>
          <a:p>
            <a:r>
              <a:rPr lang="en-US" dirty="0"/>
              <a:t>Agency Outreach - Prioritize</a:t>
            </a:r>
          </a:p>
        </p:txBody>
      </p:sp>
    </p:spTree>
    <p:extLst>
      <p:ext uri="{BB962C8B-B14F-4D97-AF65-F5344CB8AC3E}">
        <p14:creationId xmlns:p14="http://schemas.microsoft.com/office/powerpoint/2010/main" val="3803966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B464A08-3F29-468C-A50B-B08449A2783C}"/>
              </a:ext>
            </a:extLst>
          </p:cNvPr>
          <p:cNvSpPr>
            <a:spLocks noGrp="1"/>
          </p:cNvSpPr>
          <p:nvPr>
            <p:ph sz="quarter" idx="10"/>
          </p:nvPr>
        </p:nvSpPr>
        <p:spPr/>
        <p:txBody>
          <a:bodyPr/>
          <a:lstStyle/>
          <a:p>
            <a:r>
              <a:rPr lang="en-US" dirty="0"/>
              <a:t>Providing questionnaire for agencies to complete.</a:t>
            </a:r>
          </a:p>
          <a:p>
            <a:r>
              <a:rPr lang="en-US" dirty="0"/>
              <a:t>Providing Reclassification Template for agencies to document reclassification scenarios for a month that Fiscal Service selected.</a:t>
            </a:r>
          </a:p>
          <a:p>
            <a:r>
              <a:rPr lang="en-US" dirty="0"/>
              <a:t>Fiscal Service will use the information collected to document the “Reasons to Reclassify” to develop a short and long-term solutions.</a:t>
            </a:r>
          </a:p>
          <a:p>
            <a:pPr marL="0" indent="0">
              <a:buNone/>
            </a:pPr>
            <a:endParaRPr lang="en-US" dirty="0"/>
          </a:p>
          <a:p>
            <a:endParaRPr lang="en-US" dirty="0"/>
          </a:p>
          <a:p>
            <a:endParaRPr lang="en-US" dirty="0"/>
          </a:p>
          <a:p>
            <a:endParaRPr lang="en-US" dirty="0"/>
          </a:p>
        </p:txBody>
      </p:sp>
      <p:sp>
        <p:nvSpPr>
          <p:cNvPr id="3" name="Content Placeholder 2">
            <a:extLst>
              <a:ext uri="{FF2B5EF4-FFF2-40B4-BE49-F238E27FC236}">
                <a16:creationId xmlns:a16="http://schemas.microsoft.com/office/drawing/2014/main" id="{FB1925CF-0DDA-46C5-AE73-C794C4FF957B}"/>
              </a:ext>
            </a:extLst>
          </p:cNvPr>
          <p:cNvSpPr>
            <a:spLocks noGrp="1"/>
          </p:cNvSpPr>
          <p:nvPr>
            <p:ph sz="quarter" idx="11"/>
          </p:nvPr>
        </p:nvSpPr>
        <p:spPr/>
        <p:txBody>
          <a:bodyPr/>
          <a:lstStyle/>
          <a:p>
            <a:r>
              <a:rPr lang="en-US" dirty="0"/>
              <a:t>Agency Outreach</a:t>
            </a:r>
          </a:p>
        </p:txBody>
      </p:sp>
    </p:spTree>
    <p:extLst>
      <p:ext uri="{BB962C8B-B14F-4D97-AF65-F5344CB8AC3E}">
        <p14:creationId xmlns:p14="http://schemas.microsoft.com/office/powerpoint/2010/main" val="3881997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E865BEC-2235-4CA1-B47A-848268C3A6C4}"/>
              </a:ext>
            </a:extLst>
          </p:cNvPr>
          <p:cNvSpPr>
            <a:spLocks noGrp="1"/>
          </p:cNvSpPr>
          <p:nvPr>
            <p:ph sz="quarter" idx="10"/>
          </p:nvPr>
        </p:nvSpPr>
        <p:spPr/>
        <p:txBody>
          <a:bodyPr/>
          <a:lstStyle/>
          <a:p>
            <a:pPr marL="0" indent="0">
              <a:buNone/>
            </a:pPr>
            <a:r>
              <a:rPr lang="en-US" dirty="0"/>
              <a:t>Spreadsheet tabs:</a:t>
            </a:r>
          </a:p>
          <a:p>
            <a:r>
              <a:rPr lang="en-US" dirty="0"/>
              <a:t>Reasons to Reclass List</a:t>
            </a:r>
          </a:p>
          <a:p>
            <a:r>
              <a:rPr lang="en-US" dirty="0"/>
              <a:t>Questionnaire</a:t>
            </a:r>
          </a:p>
          <a:p>
            <a:r>
              <a:rPr lang="en-US" dirty="0"/>
              <a:t>Reclass Template</a:t>
            </a:r>
          </a:p>
          <a:p>
            <a:r>
              <a:rPr lang="en-US" dirty="0"/>
              <a:t>Reclassifications Reported</a:t>
            </a:r>
          </a:p>
          <a:p>
            <a:r>
              <a:rPr lang="en-US" dirty="0"/>
              <a:t>Source Transactions Reported</a:t>
            </a:r>
          </a:p>
        </p:txBody>
      </p:sp>
      <p:sp>
        <p:nvSpPr>
          <p:cNvPr id="3" name="Content Placeholder 2">
            <a:extLst>
              <a:ext uri="{FF2B5EF4-FFF2-40B4-BE49-F238E27FC236}">
                <a16:creationId xmlns:a16="http://schemas.microsoft.com/office/drawing/2014/main" id="{40094AC5-2297-4FD6-9BE4-3AD6445BBE5E}"/>
              </a:ext>
            </a:extLst>
          </p:cNvPr>
          <p:cNvSpPr>
            <a:spLocks noGrp="1"/>
          </p:cNvSpPr>
          <p:nvPr>
            <p:ph sz="quarter" idx="11"/>
          </p:nvPr>
        </p:nvSpPr>
        <p:spPr/>
        <p:txBody>
          <a:bodyPr/>
          <a:lstStyle/>
          <a:p>
            <a:r>
              <a:rPr lang="en-US" dirty="0"/>
              <a:t>Review Agency Outreach Spreadsheet</a:t>
            </a:r>
          </a:p>
        </p:txBody>
      </p:sp>
    </p:spTree>
    <p:extLst>
      <p:ext uri="{BB962C8B-B14F-4D97-AF65-F5344CB8AC3E}">
        <p14:creationId xmlns:p14="http://schemas.microsoft.com/office/powerpoint/2010/main" val="2713924717"/>
      </p:ext>
    </p:extLst>
  </p:cSld>
  <p:clrMapOvr>
    <a:masterClrMapping/>
  </p:clrMapOvr>
</p:sld>
</file>

<file path=ppt/theme/theme1.xml><?xml version="1.0" encoding="utf-8"?>
<a:theme xmlns:a="http://schemas.openxmlformats.org/drawingml/2006/main" name="Bureau of the Fiscal Service PP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p:Policy xmlns:p="office.server.policy" id="" local="true">
  <p:Name>Word Processing, Spreadsheets, Access Data Tables, and Electronic Working Files - 7215.01</p:Name>
  <p:Description/>
  <p:Statement/>
  <p:PolicyItems>
    <p:PolicyItem featureId="Microsoft.Office.RecordsManagement.PolicyFeatures.Expiration" staticId="0x010100F2A49D9997933B479E73B45BD20EE2CECD|-941506551" UniqueId="d2bd333f-68b6-41df-a6a5-aa28c40b5cd4">
      <p:Name>Retention</p:Name>
      <p:Description>Automatic scheduling of content for processing, and performing a retention action on content that has reached its due date.</p:Description>
      <p:CustomData>
        <Schedules nextStageId="4" default="false">
          <Schedule type="Default">
            <stages>
              <data stageId="1">
                <formula id="Microsoft.Office.RecordsManagement.PolicyFeatures.Expiration.Formula.BuiltIn">
                  <number>0</number>
                  <property>Modified</property>
                  <propertyId>28cf69c5-fa48-462a-b5cd-27b6f9d2bd5f</propertyId>
                  <period>days</period>
                </formula>
                <action type="workflow" id="bc2ce0a3-2ac6-4dec-821d-10114aa96235"/>
              </data>
            </stages>
          </Schedule>
          <Schedule type="Record">
            <stages>
              <data stageId="2">
                <formula id="Microsoft.Office.RecordsManagement.PolicyFeatures.Expiration.Formula.BuiltIn">
                  <number>0</number>
                  <property>DateDeclaredAsRecord</property>
                  <propertyId>2e647766-aaf5-4aca-a666-93211ca77118</propertyId>
                  <period>days</period>
                </formula>
                <action type="workflow" id="4424af61-fbcc-4909-af17-dbf67e9af050"/>
              </data>
              <data stageId="3">
                <formula id="Microsoft.Office.RecordsManagement.PolicyFeatures.Expiration.Formula.BuiltIn">
                  <number>0</number>
                  <property>DeleteDate</property>
                  <propertyId>7f5f5ef3-dbe1-4f20-9a7f-9f4a912a2624</propertyId>
                  <period>days</period>
                </formula>
                <action type="action" id="Microsoft.Office.RecordsManagement.PolicyFeatures.Expiration.Action.Delete"/>
              </data>
            </stages>
          </Schedule>
        </Schedules>
      </p:CustomData>
    </p:PolicyItem>
  </p:PolicyItems>
</p:Policy>
</file>

<file path=customXml/item3.xml><?xml version="1.0" encoding="utf-8"?>
<?mso-contentType ?>
<SharedContentType xmlns="Microsoft.SharePoint.Taxonomy.ContentTypeSync" SourceId="3e6476c5-3e26-437c-afbb-04e466f92e01" ContentTypeId="0x010100F2A49D9997933B479E73B45BD20EE2CE" PreviousValue="false"/>
</file>

<file path=customXml/item4.xml><?xml version="1.0" encoding="utf-8"?>
<?mso-contentType ?>
<spe:Receivers xmlns:spe="http://schemas.microsoft.com/sharepoint/events">
  <Receiver>
    <Name>Microsoft.Office.RecordsManagement.PolicyFeatures.ExpirationEventReceiver</Name>
    <Synchronization>Synchronous</Synchronization>
    <Type>10001</Type>
    <SequenceNumber>101</SequenceNumber>
    <Url/>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10002</Type>
    <SequenceNumber>102</SequenceNumber>
    <Url/>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10004</Type>
    <SequenceNumber>103</SequenceNumber>
    <Url/>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10006</Type>
    <SequenceNumber>104</SequenceNumber>
    <Url/>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10009</Type>
    <SequenceNumber>105</SequenceNumber>
    <Url/>
    <Assembly>Microsoft.Office.Policy, Version=14.0.0.0, Culture=neutral, PublicKeyToken=71e9bce111e9429c</Assembly>
    <Class>Microsoft.Office.RecordsManagement.Internal.UpdateExpireDate</Class>
    <Data/>
    <Filter/>
  </Receiver>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5.xml><?xml version="1.0" encoding="utf-8"?>
<p:properties xmlns:p="http://schemas.microsoft.com/office/2006/metadata/properties" xmlns:xsi="http://www.w3.org/2001/XMLSchema-instance" xmlns:pc="http://schemas.microsoft.com/office/infopath/2007/PartnerControls">
  <documentManagement>
    <CutOffDate xmlns="077ee27c-cd7f-49ea-bbed-c40511799fe1" xsi:nil="true"/>
    <DocStatus xmlns="077ee27c-cd7f-49ea-bbed-c40511799fe1">Active</DocStatus>
    <Color xmlns="bfb7484d-b799-46f8-90dd-63a753cb605c" xsi:nil="true"/>
    <DocInactiveDate xmlns="077ee27c-cd7f-49ea-bbed-c40511799fe1" xsi:nil="true"/>
    <ActivityDate xmlns="077ee27c-cd7f-49ea-bbed-c40511799fe1">2014-06-05T04:00:00+00:00</ActivityDate>
    <_dlc_DocId xmlns="52222ef0-b167-44f5-92f7-438fda0857cd">FSSPT-576-208</_dlc_DocId>
    <_dlc_DocIdUrl xmlns="52222ef0-b167-44f5-92f7-438fda0857cd">
      <Url>https://fiscalservice.treasuryecm.gov/fs/support/GAC/_layouts/15/DocIdRedir.aspx?ID=FSSPT-576-208</Url>
      <Description>FSSPT-576-208</Description>
    </_dlc_DocIdUrl>
    <Audience xmlns="bfb7484d-b799-46f8-90dd-63a753cb605c" xsi:nil="true"/>
    <FileType xmlns="bfb7484d-b799-46f8-90dd-63a753cb605c">Style Guide</FileType>
    <DeleteDate xmlns="077ee27c-cd7f-49ea-bbed-c40511799fe1" xsi:nil="true"/>
    <_dlc_ExpireDateSaved xmlns="http://schemas.microsoft.com/sharepoint/v3" xsi:nil="true"/>
    <_dlc_ExpireDate xmlns="http://schemas.microsoft.com/sharepoint/v3">2014-06-20T17:24:49+00:00</_dlc_ExpireDate>
  </documentManagement>
</p:properties>
</file>

<file path=customXml/item6.xml><?xml version="1.0" encoding="utf-8"?>
<ct:contentTypeSchema xmlns:ct="http://schemas.microsoft.com/office/2006/metadata/contentType" xmlns:ma="http://schemas.microsoft.com/office/2006/metadata/properties/metaAttributes" ct:_="" ma:_="" ma:contentTypeName="Word Processing, Spreadsheets, Access Data Tables, and Electronic Working Files - 7215.01" ma:contentTypeID="0x010100F2A49D9997933B479E73B45BD20EE2CECD001116EB1E15AA1F4BB832B3E0300E04E0" ma:contentTypeVersion="118" ma:contentTypeDescription="Documents such as letters, memoranda, reports, handbooks, directives, templates, forms, and manuals recorded on electronic media such as style libraries in SharePoint, hard disks or floppy diskettes after they have been copied to an electronic record keeping system, paper, or microform for record keeping purposes.&#10;&#10;Cutoff when created. Destroy when superseded, obsolete, data transferred to masterfile, or no longer needed for business, administrative or legal purposes." ma:contentTypeScope="" ma:versionID="93d90144ad2dd2682df9849b32c098bf">
  <xsd:schema xmlns:xsd="http://www.w3.org/2001/XMLSchema" xmlns:xs="http://www.w3.org/2001/XMLSchema" xmlns:p="http://schemas.microsoft.com/office/2006/metadata/properties" xmlns:ns1="http://schemas.microsoft.com/sharepoint/v3" xmlns:ns2="077ee27c-cd7f-49ea-bbed-c40511799fe1" xmlns:ns3="52222ef0-b167-44f5-92f7-438fda0857cd" xmlns:ns4="bfb7484d-b799-46f8-90dd-63a753cb605c" targetNamespace="http://schemas.microsoft.com/office/2006/metadata/properties" ma:root="true" ma:fieldsID="43d897cda545254f57e62e65e380c6ca" ns1:_="" ns2:_="" ns3:_="" ns4:_="">
    <xsd:import namespace="http://schemas.microsoft.com/sharepoint/v3"/>
    <xsd:import namespace="077ee27c-cd7f-49ea-bbed-c40511799fe1"/>
    <xsd:import namespace="52222ef0-b167-44f5-92f7-438fda0857cd"/>
    <xsd:import namespace="bfb7484d-b799-46f8-90dd-63a753cb605c"/>
    <xsd:element name="properties">
      <xsd:complexType>
        <xsd:sequence>
          <xsd:element name="documentManagement">
            <xsd:complexType>
              <xsd:all>
                <xsd:element ref="ns2:ActivityDate" minOccurs="0"/>
                <xsd:element ref="ns2:DocStatus" minOccurs="0"/>
                <xsd:element ref="ns2:DocInactiveDate" minOccurs="0"/>
                <xsd:element ref="ns3:_dlc_DocIdUrl" minOccurs="0"/>
                <xsd:element ref="ns3:_dlc_DocIdPersistId" minOccurs="0"/>
                <xsd:element ref="ns3:_dlc_DocId" minOccurs="0"/>
                <xsd:element ref="ns2:CutOffDate" minOccurs="0"/>
                <xsd:element ref="ns2:DeleteDate" minOccurs="0"/>
                <xsd:element ref="ns4:FileType" minOccurs="0"/>
                <xsd:element ref="ns4:Color" minOccurs="0"/>
                <xsd:element ref="ns1:_dlc_Exempt" minOccurs="0"/>
                <xsd:element ref="ns1:_dlc_ExpireDateSaved" minOccurs="0"/>
                <xsd:element ref="ns1:_dlc_ExpireDate" minOccurs="0"/>
                <xsd:element ref="ns4:Audienc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20" nillable="true" ma:displayName="Exempt from Policy" ma:hidden="true" ma:internalName="_dlc_Exempt" ma:readOnly="true">
      <xsd:simpleType>
        <xsd:restriction base="dms:Unknown"/>
      </xsd:simpleType>
    </xsd:element>
    <xsd:element name="_dlc_ExpireDateSaved" ma:index="21" nillable="true" ma:displayName="Original Expiration Date" ma:hidden="true" ma:internalName="_dlc_ExpireDateSaved" ma:readOnly="true">
      <xsd:simpleType>
        <xsd:restriction base="dms:DateTime"/>
      </xsd:simpleType>
    </xsd:element>
    <xsd:element name="_dlc_ExpireDate" ma:index="22" nillable="true" ma:displayName="Expiration Date" ma:description="" ma:hidden="true" ma:indexed="true" ma:internalName="_dlc_ExpireDat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077ee27c-cd7f-49ea-bbed-c40511799fe1" elementFormDefault="qualified">
    <xsd:import namespace="http://schemas.microsoft.com/office/2006/documentManagement/types"/>
    <xsd:import namespace="http://schemas.microsoft.com/office/infopath/2007/PartnerControls"/>
    <xsd:element name="ActivityDate" ma:index="2" nillable="true" ma:displayName="Activity Date" ma:format="DateOnly" ma:hidden="true" ma:internalName="ActivityDate" ma:readOnly="false">
      <xsd:simpleType>
        <xsd:restriction base="dms:DateTime"/>
      </xsd:simpleType>
    </xsd:element>
    <xsd:element name="DocStatus" ma:index="3" nillable="true" ma:displayName="Doc Status" ma:default="Active" ma:description="Doc can be set to active (default) or inactive based on disposition rules set forth in file plan for relevant content type" ma:format="Dropdown" ma:hidden="true" ma:internalName="DocStatus" ma:readOnly="false">
      <xsd:simpleType>
        <xsd:restriction base="dms:Choice">
          <xsd:enumeration value="Active"/>
          <xsd:enumeration value="Inactive"/>
          <xsd:enumeration value="Published"/>
          <xsd:enumeration value="On Hold"/>
          <xsd:enumeration value="Waiting on Approval for Distruction"/>
          <xsd:enumeration value="Approved for Destruction"/>
          <xsd:enumeration value="Transfer to NARA"/>
        </xsd:restriction>
      </xsd:simpleType>
    </xsd:element>
    <xsd:element name="DocInactiveDate" ma:index="4" nillable="true" ma:displayName="Doc Inactive Date" ma:description="Date doc is set to inactive based on disposition rules set forth in file plan for relevant content type" ma:format="DateOnly" ma:hidden="true" ma:internalName="DocInactiveDate" ma:readOnly="false">
      <xsd:simpleType>
        <xsd:restriction base="dms:DateTime"/>
      </xsd:simpleType>
    </xsd:element>
    <xsd:element name="CutOffDate" ma:index="14" nillable="true" ma:displayName="Cut Off Date" ma:format="DateOnly" ma:hidden="true" ma:internalName="CutOffDate" ma:readOnly="false">
      <xsd:simpleType>
        <xsd:restriction base="dms:DateTime"/>
      </xsd:simpleType>
    </xsd:element>
    <xsd:element name="DeleteDate" ma:index="15" nillable="true" ma:displayName="Delete Date" ma:format="DateOnly" ma:hidden="true" ma:internalName="DeleteDate" ma:readOnly="fals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52222ef0-b167-44f5-92f7-438fda0857cd" elementFormDefault="qualified">
    <xsd:import namespace="http://schemas.microsoft.com/office/2006/documentManagement/types"/>
    <xsd:import namespace="http://schemas.microsoft.com/office/infopath/2007/PartnerControls"/>
    <xsd:element name="_dlc_DocIdUrl" ma:index="5"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6" nillable="true" ma:displayName="Persist ID" ma:description="Keep ID on add." ma:hidden="true" ma:internalName="_dlc_DocIdPersistId" ma:readOnly="true">
      <xsd:simpleType>
        <xsd:restriction base="dms:Boolean"/>
      </xsd:simpleType>
    </xsd:element>
    <xsd:element name="_dlc_DocId" ma:index="12" nillable="true" ma:displayName="Document ID Value" ma:description="The value of the document ID assigned to this item." ma:internalName="_dlc_DocId"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fb7484d-b799-46f8-90dd-63a753cb605c" elementFormDefault="qualified">
    <xsd:import namespace="http://schemas.microsoft.com/office/2006/documentManagement/types"/>
    <xsd:import namespace="http://schemas.microsoft.com/office/infopath/2007/PartnerControls"/>
    <xsd:element name="FileType" ma:index="16" nillable="true" ma:displayName="FileType" ma:format="Dropdown" ma:internalName="FileType">
      <xsd:simpleType>
        <xsd:restriction base="dms:Choice">
          <xsd:enumeration value="Style Guide"/>
          <xsd:enumeration value="Logo"/>
          <xsd:enumeration value="Seal"/>
          <xsd:enumeration value="SubLogo"/>
        </xsd:restriction>
      </xsd:simpleType>
    </xsd:element>
    <xsd:element name="Color" ma:index="17" nillable="true" ma:displayName="Color" ma:format="Dropdown" ma:internalName="Color">
      <xsd:simpleType>
        <xsd:restriction base="dms:Choice">
          <xsd:enumeration value="Color"/>
          <xsd:enumeration value="Black &amp; White"/>
        </xsd:restriction>
      </xsd:simpleType>
    </xsd:element>
    <xsd:element name="Audience" ma:index="23" nillable="true" ma:displayName="Audience" ma:format="Dropdown" ma:internalName="Audience">
      <xsd:simpleType>
        <xsd:restriction base="dms:Choice">
          <xsd:enumeration value="Internal"/>
          <xsd:enumeration value="External"/>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0F1A206-462C-4E19-A065-65B85FB8812C}">
  <ds:schemaRefs>
    <ds:schemaRef ds:uri="http://schemas.microsoft.com/sharepoint/v3/contenttype/forms"/>
  </ds:schemaRefs>
</ds:datastoreItem>
</file>

<file path=customXml/itemProps2.xml><?xml version="1.0" encoding="utf-8"?>
<ds:datastoreItem xmlns:ds="http://schemas.openxmlformats.org/officeDocument/2006/customXml" ds:itemID="{84FC51A9-12CD-4754-BABF-3F8E413D30D7}">
  <ds:schemaRefs>
    <ds:schemaRef ds:uri="office.server.policy"/>
  </ds:schemaRefs>
</ds:datastoreItem>
</file>

<file path=customXml/itemProps3.xml><?xml version="1.0" encoding="utf-8"?>
<ds:datastoreItem xmlns:ds="http://schemas.openxmlformats.org/officeDocument/2006/customXml" ds:itemID="{DD34E705-1BCB-43EA-BED4-F36CD1710FC8}">
  <ds:schemaRefs>
    <ds:schemaRef ds:uri="Microsoft.SharePoint.Taxonomy.ContentTypeSync"/>
  </ds:schemaRefs>
</ds:datastoreItem>
</file>

<file path=customXml/itemProps4.xml><?xml version="1.0" encoding="utf-8"?>
<ds:datastoreItem xmlns:ds="http://schemas.openxmlformats.org/officeDocument/2006/customXml" ds:itemID="{A0AD3139-8EAF-4261-A992-D8741D0DFC59}">
  <ds:schemaRefs>
    <ds:schemaRef ds:uri="http://schemas.microsoft.com/sharepoint/events"/>
  </ds:schemaRefs>
</ds:datastoreItem>
</file>

<file path=customXml/itemProps5.xml><?xml version="1.0" encoding="utf-8"?>
<ds:datastoreItem xmlns:ds="http://schemas.openxmlformats.org/officeDocument/2006/customXml" ds:itemID="{07614194-65B4-4975-B73C-5B2B7065A0A0}">
  <ds:schemaRefs>
    <ds:schemaRef ds:uri="http://purl.org/dc/elements/1.1/"/>
    <ds:schemaRef ds:uri="http://schemas.microsoft.com/office/2006/metadata/properties"/>
    <ds:schemaRef ds:uri="bfb7484d-b799-46f8-90dd-63a753cb605c"/>
    <ds:schemaRef ds:uri="52222ef0-b167-44f5-92f7-438fda0857cd"/>
    <ds:schemaRef ds:uri="http://schemas.microsoft.com/sharepoint/v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077ee27c-cd7f-49ea-bbed-c40511799fe1"/>
    <ds:schemaRef ds:uri="http://www.w3.org/XML/1998/namespace"/>
    <ds:schemaRef ds:uri="http://purl.org/dc/dcmitype/"/>
  </ds:schemaRefs>
</ds:datastoreItem>
</file>

<file path=customXml/itemProps6.xml><?xml version="1.0" encoding="utf-8"?>
<ds:datastoreItem xmlns:ds="http://schemas.openxmlformats.org/officeDocument/2006/customXml" ds:itemID="{E267CDDB-9F2A-461D-96E4-0A384413E73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77ee27c-cd7f-49ea-bbed-c40511799fe1"/>
    <ds:schemaRef ds:uri="52222ef0-b167-44f5-92f7-438fda0857cd"/>
    <ds:schemaRef ds:uri="bfb7484d-b799-46f8-90dd-63a753cb60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Bureau of the Fiscal Service PPT Template</Template>
  <TotalTime>1437</TotalTime>
  <Words>701</Words>
  <Application>Microsoft Office PowerPoint</Application>
  <PresentationFormat>On-screen Show (4:3)</PresentationFormat>
  <Paragraphs>78</Paragraphs>
  <Slides>12</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Bureau of the Fiscal Service PPT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Dept. of the Treasury, FMS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April D. Battle</dc:creator>
  <cp:lastModifiedBy>Milissia S. Morris</cp:lastModifiedBy>
  <cp:revision>82</cp:revision>
  <dcterms:created xsi:type="dcterms:W3CDTF">2014-06-05T14:12:22Z</dcterms:created>
  <dcterms:modified xsi:type="dcterms:W3CDTF">2021-02-22T15:14:51Z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96ae1424-2645-4f5b-88c4-f91665cf5260</vt:lpwstr>
  </property>
  <property fmtid="{D5CDD505-2E9C-101B-9397-08002B2CF9AE}" pid="3" name="ContentTypeId">
    <vt:lpwstr>0x010100F2A49D9997933B479E73B45BD20EE2CECD001116EB1E15AA1F4BB832B3E0300E04E0</vt:lpwstr>
  </property>
  <property fmtid="{D5CDD505-2E9C-101B-9397-08002B2CF9AE}" pid="4" name="_dlc_policyId">
    <vt:lpwstr>0x010100F2A49D9997933B479E73B45BD20EE2CECD|-941506551</vt:lpwstr>
  </property>
  <property fmtid="{D5CDD505-2E9C-101B-9397-08002B2CF9AE}" pid="5" name="ItemRetentionFormula">
    <vt:lpwstr>&lt;formula id="Microsoft.Office.RecordsManagement.PolicyFeatures.Expiration.Formula.BuiltIn"&gt;&lt;number&gt;0&lt;/number&gt;&lt;property&gt;Modified&lt;/property&gt;&lt;propertyId&gt;28cf69c5-fa48-462a-b5cd-27b6f9d2bd5f&lt;/propertyId&gt;&lt;period&gt;days&lt;/period&gt;&lt;/formula&gt;</vt:lpwstr>
  </property>
</Properties>
</file>